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0" r:id="rId2"/>
    <p:sldId id="262" r:id="rId3"/>
    <p:sldId id="263" r:id="rId4"/>
    <p:sldId id="264" r:id="rId5"/>
    <p:sldId id="272" r:id="rId6"/>
    <p:sldId id="266" r:id="rId7"/>
    <p:sldId id="277" r:id="rId8"/>
    <p:sldId id="267" r:id="rId9"/>
    <p:sldId id="268" r:id="rId10"/>
    <p:sldId id="269" r:id="rId11"/>
    <p:sldId id="276" r:id="rId12"/>
  </p:sldIdLst>
  <p:sldSz cx="9144000" cy="6858000" type="screen4x3"/>
  <p:notesSz cx="6808788" cy="99409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C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671" autoAdjust="0"/>
  </p:normalViewPr>
  <p:slideViewPr>
    <p:cSldViewPr>
      <p:cViewPr varScale="1">
        <p:scale>
          <a:sx n="125" d="100"/>
          <a:sy n="125" d="100"/>
        </p:scale>
        <p:origin x="11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6738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r">
              <a:defRPr sz="1200"/>
            </a:lvl1pPr>
          </a:lstStyle>
          <a:p>
            <a:fld id="{7EBF6F90-81C1-4BD2-9EF0-E2841BE83923}" type="datetimeFigureOut">
              <a:rPr lang="fi-FI" smtClean="0"/>
              <a:t>11.12.2015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6738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r">
              <a:defRPr sz="1200"/>
            </a:lvl1pPr>
          </a:lstStyle>
          <a:p>
            <a:fld id="{F6D89656-DD1A-4CB0-8588-2F19E6F1B3D7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0635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6738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r">
              <a:defRPr sz="1200"/>
            </a:lvl1pPr>
          </a:lstStyle>
          <a:p>
            <a:fld id="{47D6E770-DBEE-4057-AAA8-74363FE0F83D}" type="datetimeFigureOut">
              <a:rPr lang="fi-FI" smtClean="0"/>
              <a:t>11.12.2015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54" tIns="46127" rIns="92254" bIns="46127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0880" y="4721941"/>
            <a:ext cx="5447030" cy="4473416"/>
          </a:xfrm>
          <a:prstGeom prst="rect">
            <a:avLst/>
          </a:prstGeom>
        </p:spPr>
        <p:txBody>
          <a:bodyPr vert="horz" lIns="92254" tIns="46127" rIns="92254" bIns="46127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6738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r">
              <a:defRPr sz="1200"/>
            </a:lvl1pPr>
          </a:lstStyle>
          <a:p>
            <a:fld id="{CB29B034-0593-492F-9222-617272031296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3354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92696"/>
            <a:ext cx="4063077" cy="1647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93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835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80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81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5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Georgia" panose="02040502050405020303" pitchFamily="18" charset="0"/>
              </a:defRPr>
            </a:lvl1pPr>
            <a:lvl2pPr>
              <a:defRPr sz="2400">
                <a:latin typeface="Georgia" panose="02040502050405020303" pitchFamily="18" charset="0"/>
              </a:defRPr>
            </a:lvl2pPr>
            <a:lvl3pPr>
              <a:defRPr sz="2000">
                <a:latin typeface="Georgia" panose="02040502050405020303" pitchFamily="18" charset="0"/>
              </a:defRPr>
            </a:lvl3pPr>
            <a:lvl4pPr>
              <a:defRPr sz="1800">
                <a:latin typeface="Georgia" panose="02040502050405020303" pitchFamily="18" charset="0"/>
              </a:defRPr>
            </a:lvl4pPr>
            <a:lvl5pPr>
              <a:defRPr sz="1800">
                <a:latin typeface="Georgia" panose="02040502050405020303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Georgia" panose="02040502050405020303" pitchFamily="18" charset="0"/>
              </a:defRPr>
            </a:lvl1pPr>
            <a:lvl2pPr>
              <a:defRPr sz="2400">
                <a:latin typeface="Georgia" panose="02040502050405020303" pitchFamily="18" charset="0"/>
              </a:defRPr>
            </a:lvl2pPr>
            <a:lvl3pPr>
              <a:defRPr sz="2000">
                <a:latin typeface="Georgia" panose="02040502050405020303" pitchFamily="18" charset="0"/>
              </a:defRPr>
            </a:lvl3pPr>
            <a:lvl4pPr>
              <a:defRPr sz="1800">
                <a:latin typeface="Georgia" panose="02040502050405020303" pitchFamily="18" charset="0"/>
              </a:defRPr>
            </a:lvl4pPr>
            <a:lvl5pPr>
              <a:defRPr sz="1800">
                <a:latin typeface="Georgia" panose="02040502050405020303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1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Georgia" panose="02040502050405020303" pitchFamily="18" charset="0"/>
              </a:defRPr>
            </a:lvl1pPr>
            <a:lvl2pPr>
              <a:defRPr sz="2000">
                <a:latin typeface="Georgia" panose="02040502050405020303" pitchFamily="18" charset="0"/>
              </a:defRPr>
            </a:lvl2pPr>
            <a:lvl3pPr>
              <a:defRPr sz="1800">
                <a:latin typeface="Georgia" panose="02040502050405020303" pitchFamily="18" charset="0"/>
              </a:defRPr>
            </a:lvl3pPr>
            <a:lvl4pPr>
              <a:defRPr sz="1600">
                <a:latin typeface="Georgia" panose="02040502050405020303" pitchFamily="18" charset="0"/>
              </a:defRPr>
            </a:lvl4pPr>
            <a:lvl5pPr>
              <a:defRPr sz="1600">
                <a:latin typeface="Georgia" panose="02040502050405020303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Georgia" panose="02040502050405020303" pitchFamily="18" charset="0"/>
              </a:defRPr>
            </a:lvl1pPr>
            <a:lvl2pPr>
              <a:defRPr sz="2000">
                <a:latin typeface="Georgia" panose="02040502050405020303" pitchFamily="18" charset="0"/>
              </a:defRPr>
            </a:lvl2pPr>
            <a:lvl3pPr>
              <a:defRPr sz="1800">
                <a:latin typeface="Georgia" panose="02040502050405020303" pitchFamily="18" charset="0"/>
              </a:defRPr>
            </a:lvl3pPr>
            <a:lvl4pPr>
              <a:defRPr sz="1600">
                <a:latin typeface="Georgia" panose="02040502050405020303" pitchFamily="18" charset="0"/>
              </a:defRPr>
            </a:lvl4pPr>
            <a:lvl5pPr>
              <a:defRPr sz="1600">
                <a:latin typeface="Georgia" panose="02040502050405020303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51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53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652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Georgia" panose="02040502050405020303" pitchFamily="18" charset="0"/>
              </a:defRPr>
            </a:lvl1pPr>
            <a:lvl2pPr>
              <a:defRPr sz="2800">
                <a:latin typeface="Georgia" panose="02040502050405020303" pitchFamily="18" charset="0"/>
              </a:defRPr>
            </a:lvl2pPr>
            <a:lvl3pPr>
              <a:defRPr sz="2400">
                <a:latin typeface="Georgia" panose="02040502050405020303" pitchFamily="18" charset="0"/>
              </a:defRPr>
            </a:lvl3pPr>
            <a:lvl4pPr>
              <a:defRPr sz="2000">
                <a:latin typeface="Georgia" panose="02040502050405020303" pitchFamily="18" charset="0"/>
              </a:defRPr>
            </a:lvl4pPr>
            <a:lvl5pPr>
              <a:defRPr sz="2000">
                <a:latin typeface="Georgia" panose="02040502050405020303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Georgia" panose="02040502050405020303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555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Georgia" panose="02040502050405020303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688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92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9CE0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963538"/>
          </a:xfrm>
        </p:spPr>
        <p:txBody>
          <a:bodyPr>
            <a:noAutofit/>
          </a:bodyPr>
          <a:lstStyle/>
          <a:p>
            <a:r>
              <a:rPr lang="fi-FI" sz="3600" dirty="0"/>
              <a:t>European </a:t>
            </a:r>
            <a:r>
              <a:rPr lang="fi-FI" sz="3600" dirty="0" err="1"/>
              <a:t>Higher</a:t>
            </a:r>
            <a:r>
              <a:rPr lang="fi-FI" sz="3600" dirty="0"/>
              <a:t> </a:t>
            </a:r>
            <a:r>
              <a:rPr lang="fi-FI" sz="3600" dirty="0" err="1"/>
              <a:t>Education</a:t>
            </a:r>
            <a:r>
              <a:rPr lang="fi-FI" sz="3600" dirty="0"/>
              <a:t> Area: </a:t>
            </a:r>
            <a:br>
              <a:rPr lang="fi-FI" sz="3600" dirty="0"/>
            </a:br>
            <a:r>
              <a:rPr lang="fi-FI" sz="3600" dirty="0" err="1"/>
              <a:t>focus</a:t>
            </a:r>
            <a:r>
              <a:rPr lang="fi-FI" sz="3600" dirty="0"/>
              <a:t> </a:t>
            </a:r>
            <a:r>
              <a:rPr lang="fi-FI" sz="3600" dirty="0" err="1"/>
              <a:t>from</a:t>
            </a:r>
            <a:r>
              <a:rPr lang="fi-FI" sz="3600" dirty="0"/>
              <a:t> </a:t>
            </a:r>
            <a:r>
              <a:rPr lang="fi-FI" sz="3600" dirty="0" err="1"/>
              <a:t>structures</a:t>
            </a:r>
            <a:r>
              <a:rPr lang="fi-FI" sz="3600" dirty="0"/>
              <a:t> to </a:t>
            </a:r>
            <a:r>
              <a:rPr lang="fi-FI" sz="3600" dirty="0" err="1"/>
              <a:t>better</a:t>
            </a:r>
            <a:r>
              <a:rPr lang="fi-FI" sz="3600" dirty="0"/>
              <a:t> </a:t>
            </a:r>
            <a:r>
              <a:rPr lang="fi-FI" sz="3600" dirty="0" err="1"/>
              <a:t>learning</a:t>
            </a:r>
            <a:endParaRPr lang="fi-FI" sz="3600" dirty="0"/>
          </a:p>
        </p:txBody>
      </p:sp>
      <p:sp>
        <p:nvSpPr>
          <p:cNvPr id="5" name="Alaotsikko 2"/>
          <p:cNvSpPr txBox="1">
            <a:spLocks/>
          </p:cNvSpPr>
          <p:nvPr/>
        </p:nvSpPr>
        <p:spPr>
          <a:xfrm>
            <a:off x="1524000" y="4038600"/>
            <a:ext cx="6400800" cy="1054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2400" dirty="0"/>
          </a:p>
        </p:txBody>
      </p:sp>
      <p:sp>
        <p:nvSpPr>
          <p:cNvPr id="4" name="Alaotsikko 3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536576"/>
          </a:xfrm>
        </p:spPr>
        <p:txBody>
          <a:bodyPr>
            <a:normAutofit/>
          </a:bodyPr>
          <a:lstStyle/>
          <a:p>
            <a:r>
              <a:rPr lang="fi-FI" sz="2400" dirty="0" err="1" smtClean="0"/>
              <a:t>Head</a:t>
            </a:r>
            <a:r>
              <a:rPr lang="fi-FI" sz="2400" dirty="0" smtClean="0"/>
              <a:t> of </a:t>
            </a:r>
            <a:r>
              <a:rPr lang="fi-FI" sz="2400" dirty="0" err="1" smtClean="0"/>
              <a:t>Higher</a:t>
            </a:r>
            <a:r>
              <a:rPr lang="fi-FI" sz="2400" dirty="0" smtClean="0"/>
              <a:t> </a:t>
            </a:r>
            <a:r>
              <a:rPr lang="fi-FI" sz="2400" dirty="0" err="1" smtClean="0"/>
              <a:t>Education</a:t>
            </a:r>
            <a:r>
              <a:rPr lang="fi-FI" sz="2400" dirty="0" smtClean="0"/>
              <a:t> </a:t>
            </a:r>
            <a:r>
              <a:rPr lang="fi-FI" sz="2400" dirty="0" err="1" smtClean="0"/>
              <a:t>Unit</a:t>
            </a:r>
            <a:r>
              <a:rPr lang="fi-FI" sz="2400" dirty="0" smtClean="0"/>
              <a:t> </a:t>
            </a:r>
          </a:p>
          <a:p>
            <a:r>
              <a:rPr lang="fi-FI" sz="2400" dirty="0" smtClean="0"/>
              <a:t>Helka Kekäläinen, </a:t>
            </a:r>
            <a:r>
              <a:rPr lang="fi-FI" sz="2400" dirty="0" err="1" smtClean="0"/>
              <a:t>PhD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283926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has changed during the 15 years of Bologna (from the point of view of HEIs)?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71600" y="1511771"/>
            <a:ext cx="7128792" cy="4708525"/>
          </a:xfrm>
        </p:spPr>
        <p:txBody>
          <a:bodyPr>
            <a:noAutofit/>
          </a:bodyPr>
          <a:lstStyle/>
          <a:p>
            <a:r>
              <a:rPr lang="en-US" sz="2000" dirty="0"/>
              <a:t>Comparable degrees &gt; easier mobility, recognition etc.</a:t>
            </a:r>
          </a:p>
          <a:p>
            <a:r>
              <a:rPr lang="en-US" sz="2000" dirty="0"/>
              <a:t>More international degree </a:t>
            </a:r>
            <a:r>
              <a:rPr lang="en-US" sz="2000" dirty="0" err="1"/>
              <a:t>programmes</a:t>
            </a:r>
            <a:r>
              <a:rPr lang="en-US" sz="2000" dirty="0"/>
              <a:t> (English taught) &gt; opportunities for mobility, development of international and intercultural skills</a:t>
            </a:r>
          </a:p>
          <a:p>
            <a:r>
              <a:rPr lang="en-US" sz="2000" dirty="0"/>
              <a:t>Renewal of curricula &gt; working-life relevance, employability (stakeholder participation), lifelong learning, </a:t>
            </a:r>
            <a:r>
              <a:rPr lang="en-US" sz="2000" dirty="0" err="1"/>
              <a:t>university&amp;business</a:t>
            </a:r>
            <a:r>
              <a:rPr lang="en-US" sz="2000" dirty="0"/>
              <a:t> collaboration, alumni work</a:t>
            </a:r>
          </a:p>
          <a:p>
            <a:r>
              <a:rPr lang="en-US" sz="2000" dirty="0"/>
              <a:t>More focus on university pedagogics, learner-</a:t>
            </a:r>
            <a:r>
              <a:rPr lang="en-US" sz="2000" dirty="0" err="1"/>
              <a:t>centred</a:t>
            </a:r>
            <a:r>
              <a:rPr lang="en-US" sz="2000" dirty="0"/>
              <a:t> education</a:t>
            </a:r>
          </a:p>
          <a:p>
            <a:r>
              <a:rPr lang="en-US" sz="2000" dirty="0"/>
              <a:t>More active student participation, students as active actors in HEIs, responsible for their studies</a:t>
            </a:r>
          </a:p>
          <a:p>
            <a:r>
              <a:rPr lang="en-US" sz="2000" dirty="0"/>
              <a:t>”Mobility for better learning”, more international cooperation, partnerships, peer learning activities, sharing good practice</a:t>
            </a:r>
          </a:p>
          <a:p>
            <a:pPr marL="0" indent="0">
              <a:buNone/>
            </a:pPr>
            <a:endParaRPr lang="fi-FI" sz="24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10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18326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467544" y="548680"/>
            <a:ext cx="81369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 smtClean="0">
                <a:latin typeface="Georgia" pitchFamily="18" charset="0"/>
                <a:cs typeface="Arial" charset="0"/>
              </a:rPr>
              <a:t>Thank </a:t>
            </a:r>
            <a:r>
              <a:rPr lang="en-GB" sz="4400" dirty="0" smtClean="0">
                <a:solidFill>
                  <a:srgbClr val="FF0000"/>
                </a:solidFill>
                <a:latin typeface="Georgia" pitchFamily="18" charset="0"/>
                <a:cs typeface="Arial" charset="0"/>
              </a:rPr>
              <a:t>you </a:t>
            </a:r>
            <a:r>
              <a:rPr lang="en-GB" sz="4400" dirty="0" smtClean="0">
                <a:latin typeface="Georgia" pitchFamily="18" charset="0"/>
                <a:cs typeface="Arial" charset="0"/>
              </a:rPr>
              <a:t>for </a:t>
            </a:r>
            <a:r>
              <a:rPr lang="en-GB" sz="4400" dirty="0" smtClean="0">
                <a:solidFill>
                  <a:srgbClr val="FF0000"/>
                </a:solidFill>
                <a:latin typeface="Georgia" pitchFamily="18" charset="0"/>
                <a:cs typeface="Arial" charset="0"/>
              </a:rPr>
              <a:t>your</a:t>
            </a:r>
            <a:r>
              <a:rPr lang="en-GB" sz="4400" dirty="0" smtClean="0">
                <a:latin typeface="Georgia" pitchFamily="18" charset="0"/>
                <a:cs typeface="Arial" charset="0"/>
              </a:rPr>
              <a:t> attention!</a:t>
            </a:r>
            <a:endParaRPr lang="en-GB" sz="4400" dirty="0">
              <a:latin typeface="Georgia" pitchFamily="18" charset="0"/>
            </a:endParaRPr>
          </a:p>
        </p:txBody>
      </p:sp>
      <p:pic>
        <p:nvPicPr>
          <p:cNvPr id="3" name="Picture 4" descr="Marjat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2708275"/>
            <a:ext cx="6840810" cy="2664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354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 for the Bologna process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1520" y="1628800"/>
            <a:ext cx="8136904" cy="4536504"/>
          </a:xfrm>
        </p:spPr>
        <p:txBody>
          <a:bodyPr>
            <a:noAutofit/>
          </a:bodyPr>
          <a:lstStyle/>
          <a:p>
            <a:r>
              <a:rPr lang="en-US" sz="2000" dirty="0"/>
              <a:t>Importance </a:t>
            </a:r>
            <a:r>
              <a:rPr lang="en-US" sz="2000" dirty="0" smtClean="0"/>
              <a:t>of </a:t>
            </a:r>
            <a:r>
              <a:rPr lang="en-US" sz="2000" dirty="0"/>
              <a:t>higher education in developing Europe</a:t>
            </a:r>
          </a:p>
          <a:p>
            <a:r>
              <a:rPr lang="en-US" sz="2000" dirty="0"/>
              <a:t>Europe of Knowledge: higher education &amp; research + society + economy:</a:t>
            </a:r>
          </a:p>
          <a:p>
            <a:pPr marL="0" indent="0">
              <a:buNone/>
            </a:pPr>
            <a:r>
              <a:rPr lang="en-US" sz="2000" dirty="0" smtClean="0"/>
              <a:t>	- deepening </a:t>
            </a:r>
            <a:r>
              <a:rPr lang="en-US" sz="2000" dirty="0"/>
              <a:t>relations with other countries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providing </a:t>
            </a:r>
            <a:r>
              <a:rPr lang="en-US" sz="2000" dirty="0"/>
              <a:t>wider dimensions</a:t>
            </a:r>
          </a:p>
          <a:p>
            <a:pPr marL="0" indent="0">
              <a:buNone/>
            </a:pPr>
            <a:r>
              <a:rPr lang="en-US" sz="2000" dirty="0" smtClean="0"/>
              <a:t>	- promoting </a:t>
            </a:r>
            <a:r>
              <a:rPr lang="en-US" sz="2000" dirty="0"/>
              <a:t>citizens’ mobility and employability</a:t>
            </a:r>
          </a:p>
          <a:p>
            <a:pPr marL="0" indent="0">
              <a:buNone/>
            </a:pPr>
            <a:r>
              <a:rPr lang="en-US" sz="2000" dirty="0" smtClean="0"/>
              <a:t>	- strengthening </a:t>
            </a:r>
            <a:r>
              <a:rPr lang="en-US" sz="2000" dirty="0"/>
              <a:t>intellectual, cultural, social, scientific, </a:t>
            </a:r>
            <a:r>
              <a:rPr lang="en-US" sz="2000" dirty="0" smtClean="0"/>
              <a:t>	</a:t>
            </a:r>
            <a:r>
              <a:rPr lang="en-US" sz="2000" dirty="0" smtClean="0"/>
              <a:t>technological </a:t>
            </a:r>
            <a:r>
              <a:rPr lang="en-US" sz="2000" dirty="0"/>
              <a:t>dimensions</a:t>
            </a:r>
          </a:p>
          <a:p>
            <a:endParaRPr lang="en-US" sz="2000" dirty="0" smtClean="0"/>
          </a:p>
          <a:p>
            <a:r>
              <a:rPr lang="en-US" sz="2000" dirty="0" smtClean="0"/>
              <a:t>C</a:t>
            </a:r>
            <a:r>
              <a:rPr lang="en-US" sz="2000" dirty="0" smtClean="0"/>
              <a:t>hanging </a:t>
            </a:r>
            <a:r>
              <a:rPr lang="en-US" sz="2000" dirty="0"/>
              <a:t>landscape for universities worldwide</a:t>
            </a:r>
          </a:p>
          <a:p>
            <a:r>
              <a:rPr lang="en-US" sz="2000" dirty="0"/>
              <a:t>Competitiveness of the European Higher Education Area </a:t>
            </a:r>
            <a:r>
              <a:rPr lang="en-US" sz="2000" dirty="0" smtClean="0"/>
              <a:t>(EHEA)</a:t>
            </a:r>
          </a:p>
          <a:p>
            <a:r>
              <a:rPr lang="en-US" sz="2000" dirty="0" smtClean="0"/>
              <a:t>Increased </a:t>
            </a:r>
            <a:r>
              <a:rPr lang="en-US" sz="2000" dirty="0"/>
              <a:t>need for internal and external accountability </a:t>
            </a:r>
          </a:p>
          <a:p>
            <a:pPr marL="0" indent="0">
              <a:buNone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200878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Short history of the Bologna process 1/4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3568" y="1772816"/>
            <a:ext cx="7560840" cy="4320480"/>
          </a:xfrm>
        </p:spPr>
        <p:txBody>
          <a:bodyPr>
            <a:normAutofit fontScale="70000" lnSpcReduction="20000"/>
          </a:bodyPr>
          <a:lstStyle/>
          <a:p>
            <a:r>
              <a:rPr lang="fi-FI" sz="2900" dirty="0" err="1"/>
              <a:t>Sorbonne</a:t>
            </a:r>
            <a:r>
              <a:rPr lang="fi-FI" sz="2900" dirty="0"/>
              <a:t> </a:t>
            </a:r>
            <a:r>
              <a:rPr lang="fi-FI" sz="2900" dirty="0" err="1"/>
              <a:t>Declaration</a:t>
            </a:r>
            <a:r>
              <a:rPr lang="fi-FI" sz="2900" dirty="0"/>
              <a:t> in 1998 (France, </a:t>
            </a:r>
            <a:r>
              <a:rPr lang="fi-FI" sz="2900" dirty="0" err="1"/>
              <a:t>Italy</a:t>
            </a:r>
            <a:r>
              <a:rPr lang="fi-FI" sz="2900" dirty="0"/>
              <a:t>, UK, Germany)</a:t>
            </a:r>
          </a:p>
          <a:p>
            <a:r>
              <a:rPr lang="fi-FI" sz="2900" b="1" dirty="0"/>
              <a:t>Bologna </a:t>
            </a:r>
            <a:r>
              <a:rPr lang="fi-FI" sz="2900" b="1" dirty="0" err="1"/>
              <a:t>Declaration</a:t>
            </a:r>
            <a:r>
              <a:rPr lang="fi-FI" sz="2900" b="1" dirty="0"/>
              <a:t> </a:t>
            </a:r>
            <a:r>
              <a:rPr lang="fi-FI" sz="2900" dirty="0"/>
              <a:t>in 1999 (29 </a:t>
            </a:r>
            <a:r>
              <a:rPr lang="fi-FI" sz="2900" dirty="0" err="1"/>
              <a:t>countries</a:t>
            </a:r>
            <a:r>
              <a:rPr lang="fi-FI" sz="2900" dirty="0"/>
              <a:t>, </a:t>
            </a:r>
            <a:r>
              <a:rPr lang="fi-FI" sz="2900" dirty="0" err="1"/>
              <a:t>incl</a:t>
            </a:r>
            <a:r>
              <a:rPr lang="fi-FI" sz="2900" dirty="0"/>
              <a:t>. Finland)</a:t>
            </a:r>
          </a:p>
          <a:p>
            <a:pPr lvl="1"/>
            <a:r>
              <a:rPr lang="fi-FI" sz="2900" b="1" dirty="0"/>
              <a:t>Main </a:t>
            </a:r>
            <a:r>
              <a:rPr lang="fi-FI" sz="2900" b="1" dirty="0" err="1"/>
              <a:t>objectives</a:t>
            </a:r>
            <a:r>
              <a:rPr lang="fi-FI" sz="2900" dirty="0"/>
              <a:t>:</a:t>
            </a:r>
          </a:p>
          <a:p>
            <a:pPr lvl="2"/>
            <a:r>
              <a:rPr lang="fi-FI" sz="2900" b="1" dirty="0" err="1"/>
              <a:t>Easily</a:t>
            </a:r>
            <a:r>
              <a:rPr lang="fi-FI" sz="2900" b="1" dirty="0"/>
              <a:t> </a:t>
            </a:r>
            <a:r>
              <a:rPr lang="fi-FI" sz="2900" b="1" dirty="0" err="1"/>
              <a:t>readable</a:t>
            </a:r>
            <a:r>
              <a:rPr lang="fi-FI" sz="2900" b="1" dirty="0"/>
              <a:t> and </a:t>
            </a:r>
            <a:r>
              <a:rPr lang="fi-FI" sz="2900" b="1" dirty="0" err="1"/>
              <a:t>comparable</a:t>
            </a:r>
            <a:r>
              <a:rPr lang="fi-FI" sz="2900" b="1" dirty="0"/>
              <a:t> </a:t>
            </a:r>
            <a:r>
              <a:rPr lang="fi-FI" sz="2900" b="1" dirty="0" err="1"/>
              <a:t>degree</a:t>
            </a:r>
            <a:r>
              <a:rPr lang="fi-FI" sz="2900" b="1" dirty="0"/>
              <a:t> </a:t>
            </a:r>
            <a:r>
              <a:rPr lang="fi-FI" sz="2900" b="1" dirty="0" err="1"/>
              <a:t>structures</a:t>
            </a:r>
            <a:r>
              <a:rPr lang="fi-FI" sz="2900" dirty="0"/>
              <a:t>, </a:t>
            </a:r>
            <a:r>
              <a:rPr lang="fi-FI" sz="2900" dirty="0" err="1"/>
              <a:t>implementation</a:t>
            </a:r>
            <a:r>
              <a:rPr lang="fi-FI" sz="2900" dirty="0"/>
              <a:t> of </a:t>
            </a:r>
            <a:r>
              <a:rPr lang="fi-FI" sz="2900" dirty="0" err="1"/>
              <a:t>the</a:t>
            </a:r>
            <a:r>
              <a:rPr lang="fi-FI" sz="2900" dirty="0"/>
              <a:t> </a:t>
            </a:r>
            <a:r>
              <a:rPr lang="fi-FI" sz="2900" dirty="0" err="1"/>
              <a:t>Diploma</a:t>
            </a:r>
            <a:r>
              <a:rPr lang="fi-FI" sz="2900" dirty="0"/>
              <a:t> </a:t>
            </a:r>
            <a:r>
              <a:rPr lang="fi-FI" sz="2900" dirty="0" err="1"/>
              <a:t>Supplement</a:t>
            </a:r>
            <a:endParaRPr lang="fi-FI" sz="2900" dirty="0"/>
          </a:p>
          <a:p>
            <a:pPr lvl="2"/>
            <a:r>
              <a:rPr lang="fi-FI" sz="2900" dirty="0"/>
              <a:t>Adoption of a </a:t>
            </a:r>
            <a:r>
              <a:rPr lang="fi-FI" sz="2900" dirty="0" err="1"/>
              <a:t>system</a:t>
            </a:r>
            <a:r>
              <a:rPr lang="fi-FI" sz="2900" dirty="0"/>
              <a:t> </a:t>
            </a:r>
            <a:r>
              <a:rPr lang="fi-FI" sz="2900" dirty="0" err="1"/>
              <a:t>based</a:t>
            </a:r>
            <a:r>
              <a:rPr lang="fi-FI" sz="2900" dirty="0"/>
              <a:t> on </a:t>
            </a:r>
            <a:r>
              <a:rPr lang="fi-FI" sz="2900" b="1" dirty="0" err="1"/>
              <a:t>two</a:t>
            </a:r>
            <a:r>
              <a:rPr lang="fi-FI" sz="2900" b="1" dirty="0"/>
              <a:t> main </a:t>
            </a:r>
            <a:r>
              <a:rPr lang="fi-FI" sz="2900" b="1" dirty="0" err="1"/>
              <a:t>cycles</a:t>
            </a:r>
            <a:endParaRPr lang="fi-FI" sz="2900" b="1" dirty="0"/>
          </a:p>
          <a:p>
            <a:pPr lvl="2"/>
            <a:r>
              <a:rPr lang="fi-FI" sz="2900" dirty="0"/>
              <a:t>Establishment of a </a:t>
            </a:r>
            <a:r>
              <a:rPr lang="fi-FI" sz="2900" b="1" dirty="0" err="1"/>
              <a:t>system</a:t>
            </a:r>
            <a:r>
              <a:rPr lang="fi-FI" sz="2900" b="1" dirty="0"/>
              <a:t> of </a:t>
            </a:r>
            <a:r>
              <a:rPr lang="fi-FI" sz="2900" b="1" dirty="0" err="1"/>
              <a:t>credits</a:t>
            </a:r>
            <a:r>
              <a:rPr lang="fi-FI" sz="2900" b="1" dirty="0"/>
              <a:t> </a:t>
            </a:r>
            <a:r>
              <a:rPr lang="fi-FI" sz="2900" dirty="0"/>
              <a:t>(ECTS)</a:t>
            </a:r>
          </a:p>
          <a:p>
            <a:pPr lvl="2"/>
            <a:r>
              <a:rPr lang="fi-FI" sz="2900" dirty="0" err="1"/>
              <a:t>Promotion</a:t>
            </a:r>
            <a:r>
              <a:rPr lang="fi-FI" sz="2900" dirty="0"/>
              <a:t> of </a:t>
            </a:r>
            <a:r>
              <a:rPr lang="fi-FI" sz="2900" b="1" dirty="0" err="1"/>
              <a:t>mobility</a:t>
            </a:r>
            <a:r>
              <a:rPr lang="fi-FI" sz="2900" dirty="0"/>
              <a:t> for </a:t>
            </a:r>
            <a:r>
              <a:rPr lang="fi-FI" sz="2900" dirty="0" err="1"/>
              <a:t>students</a:t>
            </a:r>
            <a:r>
              <a:rPr lang="fi-FI" sz="2900" dirty="0"/>
              <a:t>, </a:t>
            </a:r>
            <a:r>
              <a:rPr lang="fi-FI" sz="2900" dirty="0" err="1"/>
              <a:t>teachers</a:t>
            </a:r>
            <a:r>
              <a:rPr lang="fi-FI" sz="2900" dirty="0"/>
              <a:t>, </a:t>
            </a:r>
            <a:r>
              <a:rPr lang="fi-FI" sz="2900" dirty="0" err="1"/>
              <a:t>researchers</a:t>
            </a:r>
            <a:r>
              <a:rPr lang="fi-FI" sz="2900" dirty="0"/>
              <a:t> and </a:t>
            </a:r>
            <a:r>
              <a:rPr lang="fi-FI" sz="2900" dirty="0" err="1"/>
              <a:t>other</a:t>
            </a:r>
            <a:r>
              <a:rPr lang="fi-FI" sz="2900" dirty="0"/>
              <a:t> </a:t>
            </a:r>
            <a:r>
              <a:rPr lang="fi-FI" sz="2900" dirty="0" err="1"/>
              <a:t>staff</a:t>
            </a:r>
            <a:endParaRPr lang="fi-FI" sz="2900" dirty="0"/>
          </a:p>
          <a:p>
            <a:pPr lvl="2"/>
            <a:r>
              <a:rPr lang="fi-FI" sz="2900" dirty="0" err="1"/>
              <a:t>Promotion</a:t>
            </a:r>
            <a:r>
              <a:rPr lang="fi-FI" sz="2900" dirty="0"/>
              <a:t> of European </a:t>
            </a:r>
            <a:r>
              <a:rPr lang="fi-FI" sz="2900" dirty="0" err="1"/>
              <a:t>cooperation</a:t>
            </a:r>
            <a:r>
              <a:rPr lang="fi-FI" sz="2900" dirty="0"/>
              <a:t> in </a:t>
            </a:r>
            <a:r>
              <a:rPr lang="fi-FI" sz="2900" b="1" dirty="0" err="1"/>
              <a:t>quality</a:t>
            </a:r>
            <a:r>
              <a:rPr lang="fi-FI" sz="2900" b="1" dirty="0"/>
              <a:t> </a:t>
            </a:r>
            <a:r>
              <a:rPr lang="fi-FI" sz="2900" b="1" dirty="0" err="1"/>
              <a:t>assurance</a:t>
            </a:r>
            <a:endParaRPr lang="fi-FI" sz="2900" b="1" dirty="0"/>
          </a:p>
          <a:p>
            <a:pPr lvl="2"/>
            <a:r>
              <a:rPr lang="fi-FI" sz="2900" dirty="0" err="1"/>
              <a:t>Promotion</a:t>
            </a:r>
            <a:r>
              <a:rPr lang="fi-FI" sz="2900" dirty="0"/>
              <a:t> of </a:t>
            </a:r>
            <a:r>
              <a:rPr lang="fi-FI" sz="2900" dirty="0" err="1"/>
              <a:t>the</a:t>
            </a:r>
            <a:r>
              <a:rPr lang="fi-FI" sz="2900" dirty="0"/>
              <a:t> </a:t>
            </a:r>
            <a:r>
              <a:rPr lang="fi-FI" sz="2900" b="1" dirty="0"/>
              <a:t>European </a:t>
            </a:r>
            <a:r>
              <a:rPr lang="fi-FI" sz="2900" b="1" dirty="0" err="1"/>
              <a:t>dimensions</a:t>
            </a:r>
            <a:r>
              <a:rPr lang="fi-FI" sz="2900" b="1" dirty="0"/>
              <a:t> </a:t>
            </a:r>
            <a:r>
              <a:rPr lang="fi-FI" sz="2900" dirty="0"/>
              <a:t>in </a:t>
            </a:r>
            <a:r>
              <a:rPr lang="fi-FI" sz="2900" dirty="0" err="1"/>
              <a:t>higher</a:t>
            </a:r>
            <a:r>
              <a:rPr lang="fi-FI" sz="2900" dirty="0"/>
              <a:t> </a:t>
            </a:r>
            <a:r>
              <a:rPr lang="fi-FI" sz="2900" dirty="0" err="1"/>
              <a:t>education</a:t>
            </a:r>
            <a:endParaRPr lang="fi-FI" sz="2900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5174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Short history of the Bologna process 2/4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55576" y="1628800"/>
            <a:ext cx="7128792" cy="4536504"/>
          </a:xfrm>
        </p:spPr>
        <p:txBody>
          <a:bodyPr>
            <a:normAutofit fontScale="77500" lnSpcReduction="20000"/>
          </a:bodyPr>
          <a:lstStyle/>
          <a:p>
            <a:r>
              <a:rPr lang="fi-FI" b="1" dirty="0" err="1"/>
              <a:t>Prague</a:t>
            </a:r>
            <a:r>
              <a:rPr lang="fi-FI" b="1" dirty="0"/>
              <a:t> 2001 </a:t>
            </a:r>
            <a:r>
              <a:rPr lang="fi-FI" dirty="0"/>
              <a:t>(1st </a:t>
            </a:r>
            <a:r>
              <a:rPr lang="fi-FI" dirty="0" err="1"/>
              <a:t>Ministerial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, 32 </a:t>
            </a:r>
            <a:r>
              <a:rPr lang="fi-FI" dirty="0" err="1"/>
              <a:t>countries</a:t>
            </a:r>
            <a:r>
              <a:rPr lang="fi-FI" dirty="0"/>
              <a:t>)</a:t>
            </a:r>
          </a:p>
          <a:p>
            <a:pPr lvl="1"/>
            <a:r>
              <a:rPr lang="fi-FI" dirty="0" err="1"/>
              <a:t>Reaffirmed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initial</a:t>
            </a:r>
            <a:r>
              <a:rPr lang="fi-FI" dirty="0"/>
              <a:t> </a:t>
            </a:r>
            <a:r>
              <a:rPr lang="fi-FI" dirty="0" err="1"/>
              <a:t>objectives</a:t>
            </a:r>
            <a:endParaRPr lang="fi-FI" dirty="0"/>
          </a:p>
          <a:p>
            <a:pPr lvl="1"/>
            <a:r>
              <a:rPr lang="fi-FI" dirty="0" err="1"/>
              <a:t>Furthermore</a:t>
            </a:r>
            <a:r>
              <a:rPr lang="fi-FI" dirty="0"/>
              <a:t>:</a:t>
            </a:r>
          </a:p>
          <a:p>
            <a:pPr lvl="2"/>
            <a:r>
              <a:rPr lang="fi-FI" dirty="0"/>
              <a:t>Lifelong </a:t>
            </a:r>
            <a:r>
              <a:rPr lang="fi-FI" dirty="0" err="1"/>
              <a:t>learning</a:t>
            </a:r>
            <a:endParaRPr lang="fi-FI" dirty="0"/>
          </a:p>
          <a:p>
            <a:pPr lvl="2"/>
            <a:r>
              <a:rPr lang="fi-FI" dirty="0" err="1"/>
              <a:t>Student</a:t>
            </a:r>
            <a:r>
              <a:rPr lang="fi-FI" dirty="0"/>
              <a:t> </a:t>
            </a:r>
            <a:r>
              <a:rPr lang="fi-FI" dirty="0" err="1"/>
              <a:t>participation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process</a:t>
            </a:r>
            <a:endParaRPr lang="fi-FI" dirty="0"/>
          </a:p>
          <a:p>
            <a:pPr lvl="2"/>
            <a:r>
              <a:rPr lang="fi-FI" dirty="0" err="1"/>
              <a:t>Promoting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attractiveness</a:t>
            </a:r>
            <a:r>
              <a:rPr lang="fi-FI" dirty="0"/>
              <a:t> of EHEA, ”</a:t>
            </a:r>
            <a:r>
              <a:rPr lang="fi-FI" dirty="0" err="1"/>
              <a:t>external</a:t>
            </a:r>
            <a:r>
              <a:rPr lang="fi-FI" dirty="0"/>
              <a:t> dimension”</a:t>
            </a:r>
          </a:p>
          <a:p>
            <a:pPr marL="914400" lvl="2" indent="0">
              <a:buNone/>
            </a:pPr>
            <a:endParaRPr lang="fi-FI" dirty="0"/>
          </a:p>
          <a:p>
            <a:r>
              <a:rPr lang="fi-FI" b="1" dirty="0"/>
              <a:t>Berlin 2003 </a:t>
            </a:r>
            <a:endParaRPr lang="fi-FI" dirty="0"/>
          </a:p>
          <a:p>
            <a:pPr lvl="1"/>
            <a:r>
              <a:rPr lang="fi-FI" dirty="0"/>
              <a:t>More </a:t>
            </a:r>
            <a:r>
              <a:rPr lang="fi-FI" dirty="0" err="1"/>
              <a:t>emphasis</a:t>
            </a:r>
            <a:r>
              <a:rPr lang="fi-FI" dirty="0"/>
              <a:t> on </a:t>
            </a:r>
            <a:r>
              <a:rPr lang="fi-FI" dirty="0" err="1"/>
              <a:t>quality</a:t>
            </a:r>
            <a:r>
              <a:rPr lang="fi-FI" dirty="0"/>
              <a:t> </a:t>
            </a:r>
            <a:r>
              <a:rPr lang="fi-FI" dirty="0" err="1"/>
              <a:t>assurance</a:t>
            </a:r>
            <a:endParaRPr lang="fi-FI" dirty="0"/>
          </a:p>
          <a:p>
            <a:pPr lvl="1"/>
            <a:r>
              <a:rPr lang="fi-FI" dirty="0" err="1"/>
              <a:t>Qualifications</a:t>
            </a:r>
            <a:r>
              <a:rPr lang="fi-FI" dirty="0"/>
              <a:t> </a:t>
            </a:r>
            <a:r>
              <a:rPr lang="fi-FI" dirty="0" err="1"/>
              <a:t>Frameworks</a:t>
            </a:r>
            <a:endParaRPr lang="fi-FI" dirty="0"/>
          </a:p>
          <a:p>
            <a:pPr lvl="1"/>
            <a:r>
              <a:rPr lang="fi-FI" dirty="0"/>
              <a:t>Third </a:t>
            </a:r>
            <a:r>
              <a:rPr lang="fi-FI" dirty="0" err="1"/>
              <a:t>cycle</a:t>
            </a:r>
            <a:r>
              <a:rPr lang="fi-FI" dirty="0"/>
              <a:t> (</a:t>
            </a:r>
            <a:r>
              <a:rPr lang="fi-FI" dirty="0" err="1"/>
              <a:t>Doctoral</a:t>
            </a:r>
            <a:r>
              <a:rPr lang="fi-FI" dirty="0"/>
              <a:t> </a:t>
            </a:r>
            <a:r>
              <a:rPr lang="fi-FI" dirty="0" err="1"/>
              <a:t>education</a:t>
            </a:r>
            <a:r>
              <a:rPr lang="fi-FI" dirty="0"/>
              <a:t>) </a:t>
            </a:r>
            <a:r>
              <a:rPr lang="fi-FI" dirty="0">
                <a:latin typeface="Arial"/>
                <a:cs typeface="Arial"/>
              </a:rPr>
              <a:t>→</a:t>
            </a:r>
            <a:r>
              <a:rPr lang="fi-FI" dirty="0"/>
              <a:t> </a:t>
            </a:r>
            <a:r>
              <a:rPr lang="fi-FI" b="1" dirty="0"/>
              <a:t>EHEA + ERA </a:t>
            </a:r>
            <a:r>
              <a:rPr lang="fi-FI" dirty="0"/>
              <a:t>(European </a:t>
            </a:r>
            <a:r>
              <a:rPr lang="fi-FI" dirty="0" err="1"/>
              <a:t>Research</a:t>
            </a:r>
            <a:r>
              <a:rPr lang="fi-FI" dirty="0"/>
              <a:t> Area)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1430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Short history of the Bologna process 3/4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55576" y="1772816"/>
            <a:ext cx="7128792" cy="4536504"/>
          </a:xfrm>
        </p:spPr>
        <p:txBody>
          <a:bodyPr>
            <a:normAutofit fontScale="77500" lnSpcReduction="20000"/>
          </a:bodyPr>
          <a:lstStyle/>
          <a:p>
            <a:r>
              <a:rPr lang="fi-FI" b="1" dirty="0"/>
              <a:t>Bergen 2005 </a:t>
            </a:r>
            <a:r>
              <a:rPr lang="fi-FI" dirty="0"/>
              <a:t>(45 </a:t>
            </a:r>
            <a:r>
              <a:rPr lang="fi-FI" dirty="0" err="1" smtClean="0"/>
              <a:t>countries</a:t>
            </a:r>
            <a:r>
              <a:rPr lang="fi-FI" dirty="0" smtClean="0"/>
              <a:t>, </a:t>
            </a:r>
            <a:r>
              <a:rPr lang="fi-FI" dirty="0" err="1" smtClean="0"/>
              <a:t>incl</a:t>
            </a:r>
            <a:r>
              <a:rPr lang="fi-FI" dirty="0" smtClean="0"/>
              <a:t>. </a:t>
            </a:r>
            <a:r>
              <a:rPr lang="fi-FI" dirty="0" err="1" smtClean="0"/>
              <a:t>Azerbaijan</a:t>
            </a:r>
            <a:r>
              <a:rPr lang="fi-FI" dirty="0" smtClean="0"/>
              <a:t>)</a:t>
            </a:r>
            <a:endParaRPr lang="fi-FI" dirty="0"/>
          </a:p>
          <a:p>
            <a:pPr lvl="1"/>
            <a:r>
              <a:rPr lang="fi-FI" dirty="0" err="1"/>
              <a:t>Standards</a:t>
            </a:r>
            <a:r>
              <a:rPr lang="fi-FI" dirty="0"/>
              <a:t> and </a:t>
            </a:r>
            <a:r>
              <a:rPr lang="fi-FI" dirty="0" err="1"/>
              <a:t>guidelines</a:t>
            </a:r>
            <a:r>
              <a:rPr lang="fi-FI" dirty="0"/>
              <a:t> for </a:t>
            </a:r>
            <a:r>
              <a:rPr lang="fi-FI" dirty="0" err="1"/>
              <a:t>quality</a:t>
            </a:r>
            <a:r>
              <a:rPr lang="fi-FI" dirty="0"/>
              <a:t> </a:t>
            </a:r>
            <a:r>
              <a:rPr lang="fi-FI" dirty="0" err="1"/>
              <a:t>assurance</a:t>
            </a:r>
            <a:r>
              <a:rPr lang="fi-FI" dirty="0"/>
              <a:t> (ESG)</a:t>
            </a:r>
          </a:p>
          <a:p>
            <a:pPr lvl="1"/>
            <a:r>
              <a:rPr lang="fi-FI" dirty="0" err="1"/>
              <a:t>Social</a:t>
            </a:r>
            <a:r>
              <a:rPr lang="fi-FI" dirty="0"/>
              <a:t> dimension (</a:t>
            </a:r>
            <a:r>
              <a:rPr lang="fi-FI" dirty="0" err="1"/>
              <a:t>widening</a:t>
            </a:r>
            <a:r>
              <a:rPr lang="fi-FI" dirty="0"/>
              <a:t> </a:t>
            </a:r>
            <a:r>
              <a:rPr lang="fi-FI" dirty="0" err="1"/>
              <a:t>participation</a:t>
            </a:r>
            <a:r>
              <a:rPr lang="fi-FI" dirty="0"/>
              <a:t> in HE)</a:t>
            </a:r>
          </a:p>
          <a:p>
            <a:pPr lvl="1"/>
            <a:r>
              <a:rPr lang="fi-FI" dirty="0" err="1"/>
              <a:t>Recognition</a:t>
            </a:r>
            <a:r>
              <a:rPr lang="fi-FI" dirty="0"/>
              <a:t> of </a:t>
            </a:r>
            <a:r>
              <a:rPr lang="fi-FI" dirty="0" err="1"/>
              <a:t>prior</a:t>
            </a:r>
            <a:r>
              <a:rPr lang="fi-FI" dirty="0"/>
              <a:t> </a:t>
            </a:r>
            <a:r>
              <a:rPr lang="fi-FI" dirty="0" err="1"/>
              <a:t>learning</a:t>
            </a:r>
            <a:r>
              <a:rPr lang="fi-FI" dirty="0"/>
              <a:t> (RPL)</a:t>
            </a:r>
          </a:p>
          <a:p>
            <a:pPr marL="457200" lvl="1" indent="0">
              <a:buNone/>
            </a:pPr>
            <a:endParaRPr lang="fi-FI" dirty="0"/>
          </a:p>
          <a:p>
            <a:r>
              <a:rPr lang="fi-FI" b="1" dirty="0"/>
              <a:t>London 2007</a:t>
            </a:r>
          </a:p>
          <a:p>
            <a:pPr lvl="1"/>
            <a:r>
              <a:rPr lang="fi-FI" dirty="0" err="1"/>
              <a:t>Qualifications</a:t>
            </a:r>
            <a:r>
              <a:rPr lang="fi-FI" dirty="0"/>
              <a:t> </a:t>
            </a:r>
            <a:r>
              <a:rPr lang="fi-FI" dirty="0" err="1"/>
              <a:t>frameworks</a:t>
            </a:r>
            <a:endParaRPr lang="fi-FI" dirty="0"/>
          </a:p>
          <a:p>
            <a:pPr lvl="1"/>
            <a:r>
              <a:rPr lang="fi-FI" dirty="0"/>
              <a:t>European </a:t>
            </a:r>
            <a:r>
              <a:rPr lang="fi-FI" dirty="0" err="1"/>
              <a:t>Register</a:t>
            </a:r>
            <a:r>
              <a:rPr lang="fi-FI" dirty="0"/>
              <a:t> of </a:t>
            </a:r>
            <a:r>
              <a:rPr lang="fi-FI" dirty="0" err="1"/>
              <a:t>Quality</a:t>
            </a:r>
            <a:r>
              <a:rPr lang="fi-FI" dirty="0"/>
              <a:t> Assurance </a:t>
            </a:r>
            <a:r>
              <a:rPr lang="fi-FI" dirty="0" err="1"/>
              <a:t>Agencies</a:t>
            </a:r>
            <a:r>
              <a:rPr lang="fi-FI" dirty="0"/>
              <a:t> (EQAR)</a:t>
            </a:r>
          </a:p>
          <a:p>
            <a:pPr lvl="1"/>
            <a:r>
              <a:rPr lang="fi-FI" dirty="0"/>
              <a:t>EHEA in a </a:t>
            </a:r>
            <a:r>
              <a:rPr lang="fi-FI" dirty="0" err="1"/>
              <a:t>global</a:t>
            </a:r>
            <a:r>
              <a:rPr lang="fi-FI" dirty="0"/>
              <a:t> </a:t>
            </a:r>
            <a:r>
              <a:rPr lang="fi-FI" dirty="0" err="1"/>
              <a:t>context</a:t>
            </a:r>
            <a:endParaRPr lang="fi-FI" dirty="0"/>
          </a:p>
          <a:p>
            <a:pPr lvl="1"/>
            <a:r>
              <a:rPr lang="fi-FI" dirty="0" err="1"/>
              <a:t>Employability</a:t>
            </a:r>
            <a:r>
              <a:rPr lang="fi-FI" dirty="0"/>
              <a:t> </a:t>
            </a:r>
          </a:p>
          <a:p>
            <a:pPr lvl="1"/>
            <a:r>
              <a:rPr lang="fi-FI" dirty="0"/>
              <a:t>Lifelong </a:t>
            </a:r>
            <a:r>
              <a:rPr lang="fi-FI" dirty="0" err="1"/>
              <a:t>learning</a:t>
            </a:r>
            <a:r>
              <a:rPr lang="fi-FI" dirty="0"/>
              <a:t> </a:t>
            </a:r>
            <a:r>
              <a:rPr lang="fi-FI" dirty="0" err="1"/>
              <a:t>back</a:t>
            </a:r>
            <a:r>
              <a:rPr lang="fi-FI" dirty="0"/>
              <a:t> on </a:t>
            </a:r>
            <a:r>
              <a:rPr lang="fi-FI" dirty="0" err="1"/>
              <a:t>the</a:t>
            </a:r>
            <a:r>
              <a:rPr lang="fi-FI" dirty="0"/>
              <a:t> agenda</a:t>
            </a:r>
          </a:p>
          <a:p>
            <a:pPr marL="0" indent="0">
              <a:buNone/>
            </a:pPr>
            <a:endParaRPr lang="fi-FI" dirty="0" smtClean="0"/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991310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Short history of the Bologna process 4/4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 fontScale="70000" lnSpcReduction="20000"/>
          </a:bodyPr>
          <a:lstStyle/>
          <a:p>
            <a:r>
              <a:rPr lang="fi-FI" b="1" dirty="0" err="1"/>
              <a:t>Leuven</a:t>
            </a:r>
            <a:r>
              <a:rPr lang="fi-FI" b="1" dirty="0"/>
              <a:t>/</a:t>
            </a:r>
            <a:r>
              <a:rPr lang="fi-FI" b="1" dirty="0" err="1"/>
              <a:t>Louvain</a:t>
            </a:r>
            <a:r>
              <a:rPr lang="fi-FI" b="1" dirty="0"/>
              <a:t>-la-</a:t>
            </a:r>
            <a:r>
              <a:rPr lang="fi-FI" b="1" dirty="0" err="1"/>
              <a:t>Neuve</a:t>
            </a:r>
            <a:r>
              <a:rPr lang="fi-FI" b="1" dirty="0"/>
              <a:t> 2009</a:t>
            </a:r>
          </a:p>
          <a:p>
            <a:pPr lvl="1"/>
            <a:r>
              <a:rPr lang="fi-FI" dirty="0" err="1"/>
              <a:t>Student-centred</a:t>
            </a:r>
            <a:r>
              <a:rPr lang="fi-FI" dirty="0"/>
              <a:t> </a:t>
            </a:r>
            <a:r>
              <a:rPr lang="fi-FI" dirty="0" err="1"/>
              <a:t>learning</a:t>
            </a:r>
            <a:endParaRPr lang="fi-FI" dirty="0"/>
          </a:p>
          <a:p>
            <a:pPr lvl="1"/>
            <a:r>
              <a:rPr lang="fi-FI" dirty="0" err="1"/>
              <a:t>Education</a:t>
            </a:r>
            <a:r>
              <a:rPr lang="fi-FI" dirty="0"/>
              <a:t>, </a:t>
            </a:r>
            <a:r>
              <a:rPr lang="fi-FI" dirty="0" err="1"/>
              <a:t>research</a:t>
            </a:r>
            <a:r>
              <a:rPr lang="fi-FI" dirty="0"/>
              <a:t> and </a:t>
            </a:r>
            <a:r>
              <a:rPr lang="fi-FI" dirty="0" err="1"/>
              <a:t>innovation</a:t>
            </a:r>
            <a:endParaRPr lang="fi-FI" dirty="0"/>
          </a:p>
          <a:p>
            <a:pPr lvl="1"/>
            <a:r>
              <a:rPr lang="fi-FI" dirty="0"/>
              <a:t>International </a:t>
            </a:r>
            <a:r>
              <a:rPr lang="fi-FI" dirty="0" err="1"/>
              <a:t>openness</a:t>
            </a:r>
            <a:endParaRPr lang="fi-FI" dirty="0"/>
          </a:p>
          <a:p>
            <a:r>
              <a:rPr lang="fi-FI" b="1" dirty="0"/>
              <a:t>Budapest-</a:t>
            </a:r>
            <a:r>
              <a:rPr lang="fi-FI" b="1" dirty="0" err="1"/>
              <a:t>Vienna</a:t>
            </a:r>
            <a:r>
              <a:rPr lang="fi-FI" b="1" dirty="0"/>
              <a:t> 2010 </a:t>
            </a:r>
            <a:r>
              <a:rPr lang="fi-FI" dirty="0"/>
              <a:t>(47 </a:t>
            </a:r>
            <a:r>
              <a:rPr lang="fi-FI" dirty="0" err="1"/>
              <a:t>countries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Bologna </a:t>
            </a:r>
            <a:r>
              <a:rPr lang="fi-FI" dirty="0" err="1"/>
              <a:t>anniversary</a:t>
            </a:r>
            <a:r>
              <a:rPr lang="fi-FI" dirty="0"/>
              <a:t> </a:t>
            </a:r>
            <a:r>
              <a:rPr lang="fi-FI" dirty="0" err="1"/>
              <a:t>conference</a:t>
            </a:r>
            <a:r>
              <a:rPr lang="fi-FI" dirty="0"/>
              <a:t>: ”</a:t>
            </a:r>
            <a:r>
              <a:rPr lang="fi-FI" dirty="0" err="1"/>
              <a:t>further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, </a:t>
            </a:r>
            <a:r>
              <a:rPr lang="fi-FI" dirty="0" err="1"/>
              <a:t>involving</a:t>
            </a:r>
            <a:r>
              <a:rPr lang="fi-FI" dirty="0"/>
              <a:t> </a:t>
            </a:r>
            <a:r>
              <a:rPr lang="fi-FI" dirty="0" err="1"/>
              <a:t>staff</a:t>
            </a:r>
            <a:r>
              <a:rPr lang="fi-FI" dirty="0"/>
              <a:t> and </a:t>
            </a:r>
            <a:r>
              <a:rPr lang="fi-FI" dirty="0" err="1"/>
              <a:t>students</a:t>
            </a:r>
            <a:r>
              <a:rPr lang="fi-FI" dirty="0"/>
              <a:t>, is </a:t>
            </a:r>
            <a:r>
              <a:rPr lang="fi-FI" dirty="0" err="1"/>
              <a:t>necessary</a:t>
            </a:r>
            <a:r>
              <a:rPr lang="fi-FI" dirty="0"/>
              <a:t>”</a:t>
            </a:r>
          </a:p>
          <a:p>
            <a:r>
              <a:rPr lang="fi-FI" b="1" dirty="0" err="1"/>
              <a:t>Bucharest</a:t>
            </a:r>
            <a:r>
              <a:rPr lang="fi-FI" b="1" dirty="0"/>
              <a:t> 2012</a:t>
            </a:r>
          </a:p>
          <a:p>
            <a:pPr lvl="1"/>
            <a:r>
              <a:rPr lang="fi-FI" dirty="0"/>
              <a:t>Financial </a:t>
            </a:r>
            <a:r>
              <a:rPr lang="fi-FI" dirty="0" err="1"/>
              <a:t>crisis</a:t>
            </a:r>
            <a:r>
              <a:rPr lang="fi-FI" dirty="0"/>
              <a:t> </a:t>
            </a:r>
            <a:r>
              <a:rPr lang="fi-FI" dirty="0">
                <a:latin typeface="Arial"/>
                <a:cs typeface="Arial"/>
              </a:rPr>
              <a:t>→</a:t>
            </a:r>
            <a:r>
              <a:rPr lang="fi-FI" dirty="0"/>
              <a:t> </a:t>
            </a:r>
            <a:r>
              <a:rPr lang="fi-FI" dirty="0" err="1"/>
              <a:t>funding</a:t>
            </a:r>
            <a:r>
              <a:rPr lang="fi-FI" dirty="0"/>
              <a:t> and </a:t>
            </a:r>
            <a:r>
              <a:rPr lang="fi-FI" dirty="0" err="1"/>
              <a:t>governance</a:t>
            </a:r>
            <a:r>
              <a:rPr lang="fi-FI" dirty="0"/>
              <a:t>; </a:t>
            </a:r>
            <a:r>
              <a:rPr lang="fi-FI" dirty="0" err="1"/>
              <a:t>employability</a:t>
            </a:r>
            <a:r>
              <a:rPr lang="fi-FI" dirty="0"/>
              <a:t>; </a:t>
            </a:r>
            <a:r>
              <a:rPr lang="fi-FI" dirty="0" err="1"/>
              <a:t>learning</a:t>
            </a:r>
            <a:r>
              <a:rPr lang="fi-FI" dirty="0"/>
              <a:t> </a:t>
            </a:r>
            <a:r>
              <a:rPr lang="fi-FI" dirty="0" err="1"/>
              <a:t>outcomes</a:t>
            </a:r>
            <a:endParaRPr lang="fi-FI" dirty="0"/>
          </a:p>
          <a:p>
            <a:pPr lvl="1"/>
            <a:r>
              <a:rPr lang="fi-FI" dirty="0"/>
              <a:t>”</a:t>
            </a:r>
            <a:r>
              <a:rPr lang="fi-FI" dirty="0" err="1"/>
              <a:t>Mobility</a:t>
            </a:r>
            <a:r>
              <a:rPr lang="fi-FI" dirty="0"/>
              <a:t> for </a:t>
            </a:r>
            <a:r>
              <a:rPr lang="fi-FI" dirty="0" err="1"/>
              <a:t>better</a:t>
            </a:r>
            <a:r>
              <a:rPr lang="fi-FI" dirty="0"/>
              <a:t> </a:t>
            </a:r>
            <a:r>
              <a:rPr lang="fi-FI" dirty="0" err="1"/>
              <a:t>learning</a:t>
            </a:r>
            <a:r>
              <a:rPr lang="fi-FI" dirty="0"/>
              <a:t>”</a:t>
            </a:r>
          </a:p>
          <a:p>
            <a:r>
              <a:rPr lang="fi-FI" b="1" dirty="0" err="1"/>
              <a:t>Yerevan</a:t>
            </a:r>
            <a:r>
              <a:rPr lang="fi-FI" b="1" dirty="0"/>
              <a:t> 2015</a:t>
            </a:r>
          </a:p>
          <a:p>
            <a:pPr lvl="1"/>
            <a:r>
              <a:rPr lang="fi-FI" dirty="0" err="1" smtClean="0"/>
              <a:t>more</a:t>
            </a:r>
            <a:r>
              <a:rPr lang="fi-FI" dirty="0" smtClean="0"/>
              <a:t> </a:t>
            </a:r>
            <a:r>
              <a:rPr lang="fi-FI" dirty="0" err="1"/>
              <a:t>focus</a:t>
            </a:r>
            <a:r>
              <a:rPr lang="fi-FI" dirty="0"/>
              <a:t> on </a:t>
            </a:r>
            <a:r>
              <a:rPr lang="fi-FI" dirty="0" err="1"/>
              <a:t>learner-centred</a:t>
            </a:r>
            <a:r>
              <a:rPr lang="fi-FI" dirty="0"/>
              <a:t> </a:t>
            </a:r>
            <a:r>
              <a:rPr lang="fi-FI" dirty="0" err="1"/>
              <a:t>education</a:t>
            </a:r>
            <a:r>
              <a:rPr lang="fi-FI" dirty="0"/>
              <a:t>, </a:t>
            </a:r>
            <a:r>
              <a:rPr lang="fi-FI" dirty="0" err="1"/>
              <a:t>pedagogical</a:t>
            </a:r>
            <a:r>
              <a:rPr lang="fi-FI" dirty="0"/>
              <a:t> </a:t>
            </a:r>
            <a:r>
              <a:rPr lang="fi-FI" dirty="0" err="1"/>
              <a:t>innovation</a:t>
            </a:r>
            <a:r>
              <a:rPr lang="fi-FI" dirty="0"/>
              <a:t>, </a:t>
            </a:r>
            <a:r>
              <a:rPr lang="fi-FI" dirty="0" err="1"/>
              <a:t>use</a:t>
            </a:r>
            <a:r>
              <a:rPr lang="fi-FI" dirty="0"/>
              <a:t> of </a:t>
            </a:r>
            <a:r>
              <a:rPr lang="fi-FI" dirty="0" err="1"/>
              <a:t>technology</a:t>
            </a:r>
            <a:r>
              <a:rPr lang="fi-FI" dirty="0"/>
              <a:t>,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modes</a:t>
            </a:r>
            <a:r>
              <a:rPr lang="fi-FI" dirty="0"/>
              <a:t> of </a:t>
            </a:r>
            <a:r>
              <a:rPr lang="fi-FI" dirty="0" err="1"/>
              <a:t>programme</a:t>
            </a:r>
            <a:r>
              <a:rPr lang="fi-FI" dirty="0"/>
              <a:t> </a:t>
            </a:r>
            <a:r>
              <a:rPr lang="fi-FI" dirty="0" err="1" smtClean="0"/>
              <a:t>delivery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7615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200" dirty="0" err="1" smtClean="0"/>
              <a:t>Follow</a:t>
            </a:r>
            <a:r>
              <a:rPr lang="fi-FI" sz="3200" dirty="0" smtClean="0"/>
              <a:t> </a:t>
            </a:r>
            <a:r>
              <a:rPr lang="fi-FI" sz="3200" dirty="0" err="1" smtClean="0"/>
              <a:t>up</a:t>
            </a:r>
            <a:r>
              <a:rPr lang="fi-FI" sz="3200" dirty="0" smtClean="0"/>
              <a:t> </a:t>
            </a:r>
            <a:r>
              <a:rPr lang="fi-FI" sz="3200" dirty="0" err="1" smtClean="0"/>
              <a:t>Structure</a:t>
            </a:r>
            <a:r>
              <a:rPr lang="fi-FI" sz="3200" dirty="0" smtClean="0"/>
              <a:t> of Bologna </a:t>
            </a:r>
            <a:r>
              <a:rPr lang="fi-FI" sz="3200" dirty="0" err="1" smtClean="0"/>
              <a:t>Process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 main follow-up structure is the Bologna Follow-up Group (BFUG). The BFUG oversees the Bologna Process between the ministerial meetings and meets at least once every six </a:t>
            </a:r>
            <a:r>
              <a:rPr lang="en-US" dirty="0" smtClean="0"/>
              <a:t>months.</a:t>
            </a:r>
          </a:p>
          <a:p>
            <a:r>
              <a:rPr lang="en-US" dirty="0" smtClean="0"/>
              <a:t>BFUG consists of all 48 country members </a:t>
            </a:r>
            <a:r>
              <a:rPr lang="en-US" dirty="0"/>
              <a:t>of the Bologna Process and the European Commission, </a:t>
            </a:r>
            <a:r>
              <a:rPr lang="en-US" dirty="0" smtClean="0"/>
              <a:t>with the </a:t>
            </a:r>
            <a:r>
              <a:rPr lang="en-US" dirty="0"/>
              <a:t>Council of Europe, the EUA, EURASHE, ESU, UNESCO, Education International, ENQA and BUSINESSEUROPE, as consultative members.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BFUG is being co-chaired by the country holding the EU Presidency and a non-EU country, which rotate every six months. The vice-chair is the country </a:t>
            </a:r>
            <a:r>
              <a:rPr lang="en-US" dirty="0" err="1"/>
              <a:t>organising</a:t>
            </a:r>
            <a:r>
              <a:rPr lang="en-US" dirty="0"/>
              <a:t> the next Ministerial </a:t>
            </a:r>
            <a:r>
              <a:rPr lang="en-US" dirty="0" smtClean="0"/>
              <a:t>Conference (France 2018).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overall follow-up work is supported by a Secretariat, provided by the country hosting the next Ministerial Conference. 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0639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Diversity as a basic European value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85000" lnSpcReduction="10000"/>
          </a:bodyPr>
          <a:lstStyle/>
          <a:p>
            <a:r>
              <a:rPr lang="fi-FI" b="1" dirty="0" err="1"/>
              <a:t>Comparable</a:t>
            </a:r>
            <a:r>
              <a:rPr lang="fi-FI" b="1" dirty="0"/>
              <a:t>, </a:t>
            </a:r>
            <a:r>
              <a:rPr lang="fi-FI" b="1" dirty="0" err="1"/>
              <a:t>mutually</a:t>
            </a:r>
            <a:r>
              <a:rPr lang="fi-FI" b="1" dirty="0"/>
              <a:t> </a:t>
            </a:r>
            <a:r>
              <a:rPr lang="fi-FI" b="1" dirty="0" err="1"/>
              <a:t>recognised</a:t>
            </a:r>
            <a:r>
              <a:rPr lang="fi-FI" b="1" dirty="0"/>
              <a:t>, </a:t>
            </a:r>
            <a:r>
              <a:rPr lang="fi-FI" b="1" dirty="0" err="1"/>
              <a:t>but</a:t>
            </a:r>
            <a:r>
              <a:rPr lang="fi-FI" b="1" dirty="0"/>
              <a:t> </a:t>
            </a:r>
            <a:r>
              <a:rPr lang="fi-FI" b="1" dirty="0" err="1"/>
              <a:t>not</a:t>
            </a:r>
            <a:r>
              <a:rPr lang="fi-FI" b="1" dirty="0"/>
              <a:t> </a:t>
            </a:r>
            <a:r>
              <a:rPr lang="fi-FI" b="1" dirty="0" err="1"/>
              <a:t>similar</a:t>
            </a:r>
            <a:r>
              <a:rPr lang="fi-FI" b="1" dirty="0"/>
              <a:t>, </a:t>
            </a:r>
            <a:r>
              <a:rPr lang="fi-FI" b="1" dirty="0" err="1"/>
              <a:t>e.g</a:t>
            </a:r>
            <a:r>
              <a:rPr lang="fi-FI" b="1" dirty="0"/>
              <a:t>.</a:t>
            </a:r>
            <a:r>
              <a:rPr lang="fi-FI" dirty="0"/>
              <a:t>: </a:t>
            </a:r>
          </a:p>
          <a:p>
            <a:pPr lvl="1"/>
            <a:r>
              <a:rPr lang="fi-FI" b="1" dirty="0" err="1"/>
              <a:t>Degree</a:t>
            </a:r>
            <a:r>
              <a:rPr lang="fi-FI" b="1" dirty="0"/>
              <a:t> </a:t>
            </a:r>
            <a:r>
              <a:rPr lang="fi-FI" b="1" dirty="0" err="1"/>
              <a:t>structure</a:t>
            </a:r>
            <a:r>
              <a:rPr lang="fi-FI" dirty="0"/>
              <a:t>: Bachelor – Master – </a:t>
            </a:r>
            <a:r>
              <a:rPr lang="fi-FI" dirty="0" err="1"/>
              <a:t>Doctorate</a:t>
            </a:r>
            <a:endParaRPr lang="fi-FI" dirty="0"/>
          </a:p>
          <a:p>
            <a:pPr lvl="2"/>
            <a:r>
              <a:rPr lang="fi-FI" dirty="0"/>
              <a:t>3 + 2 + 4 </a:t>
            </a:r>
            <a:r>
              <a:rPr lang="fi-FI" dirty="0" err="1"/>
              <a:t>years</a:t>
            </a:r>
            <a:endParaRPr lang="fi-FI" dirty="0"/>
          </a:p>
          <a:p>
            <a:pPr lvl="2"/>
            <a:r>
              <a:rPr lang="fi-FI" dirty="0"/>
              <a:t>3,5 + 1,5 + 4</a:t>
            </a:r>
          </a:p>
          <a:p>
            <a:pPr lvl="2"/>
            <a:r>
              <a:rPr lang="fi-FI" dirty="0"/>
              <a:t>4 + 2 + 3 </a:t>
            </a:r>
          </a:p>
          <a:p>
            <a:pPr lvl="2"/>
            <a:r>
              <a:rPr lang="fi-FI" dirty="0"/>
              <a:t>etc.</a:t>
            </a:r>
          </a:p>
          <a:p>
            <a:pPr lvl="1"/>
            <a:r>
              <a:rPr lang="fi-FI" b="1" dirty="0"/>
              <a:t>ECTS</a:t>
            </a:r>
            <a:r>
              <a:rPr lang="fi-FI" dirty="0"/>
              <a:t>: 1 </a:t>
            </a:r>
            <a:r>
              <a:rPr lang="fi-FI" dirty="0" err="1"/>
              <a:t>academic</a:t>
            </a:r>
            <a:r>
              <a:rPr lang="fi-FI" dirty="0"/>
              <a:t> </a:t>
            </a:r>
            <a:r>
              <a:rPr lang="fi-FI" dirty="0" err="1"/>
              <a:t>year</a:t>
            </a:r>
            <a:r>
              <a:rPr lang="fi-FI" dirty="0"/>
              <a:t> = 60 ECTS</a:t>
            </a:r>
          </a:p>
          <a:p>
            <a:pPr lvl="2"/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how</a:t>
            </a:r>
            <a:r>
              <a:rPr lang="fi-FI" dirty="0"/>
              <a:t> </a:t>
            </a:r>
            <a:r>
              <a:rPr lang="fi-FI" dirty="0" err="1"/>
              <a:t>much</a:t>
            </a:r>
            <a:r>
              <a:rPr lang="fi-FI" dirty="0"/>
              <a:t> is it in </a:t>
            </a:r>
            <a:r>
              <a:rPr lang="fi-FI" dirty="0" err="1"/>
              <a:t>student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load</a:t>
            </a:r>
            <a:r>
              <a:rPr lang="fi-FI" dirty="0"/>
              <a:t>?</a:t>
            </a:r>
          </a:p>
          <a:p>
            <a:pPr lvl="1"/>
            <a:r>
              <a:rPr lang="fi-FI" b="1" dirty="0"/>
              <a:t>European </a:t>
            </a:r>
            <a:r>
              <a:rPr lang="fi-FI" b="1" dirty="0" err="1"/>
              <a:t>Qualifications</a:t>
            </a:r>
            <a:r>
              <a:rPr lang="fi-FI" b="1" dirty="0"/>
              <a:t> Framework </a:t>
            </a:r>
            <a:endParaRPr lang="fi-FI" dirty="0"/>
          </a:p>
          <a:p>
            <a:pPr lvl="2"/>
            <a:r>
              <a:rPr lang="fi-FI" dirty="0"/>
              <a:t>National </a:t>
            </a:r>
            <a:r>
              <a:rPr lang="fi-FI" dirty="0" err="1"/>
              <a:t>Qualifications</a:t>
            </a:r>
            <a:r>
              <a:rPr lang="fi-FI" dirty="0"/>
              <a:t> </a:t>
            </a:r>
            <a:r>
              <a:rPr lang="fi-FI" dirty="0" err="1"/>
              <a:t>Frameworks</a:t>
            </a:r>
            <a:r>
              <a:rPr lang="fi-FI" dirty="0"/>
              <a:t> (in line)</a:t>
            </a:r>
          </a:p>
          <a:p>
            <a:endParaRPr lang="fi-FI" dirty="0"/>
          </a:p>
          <a:p>
            <a:pPr marL="0" indent="0">
              <a:buNone/>
            </a:pPr>
            <a:endParaRPr 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83677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Bologna Process in a nutshell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70000" lnSpcReduction="20000"/>
          </a:bodyPr>
          <a:lstStyle/>
          <a:p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only</a:t>
            </a:r>
            <a:r>
              <a:rPr lang="fi-FI" dirty="0"/>
              <a:t> an EU </a:t>
            </a:r>
            <a:r>
              <a:rPr lang="fi-FI" dirty="0" err="1"/>
              <a:t>process</a:t>
            </a:r>
            <a:r>
              <a:rPr lang="fi-FI" dirty="0"/>
              <a:t> (</a:t>
            </a:r>
            <a:r>
              <a:rPr lang="fi-FI" dirty="0" smtClean="0"/>
              <a:t>48 </a:t>
            </a:r>
            <a:r>
              <a:rPr lang="fi-FI" dirty="0" err="1"/>
              <a:t>countries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political</a:t>
            </a:r>
            <a:r>
              <a:rPr lang="fi-FI" dirty="0"/>
              <a:t>, </a:t>
            </a:r>
            <a:r>
              <a:rPr lang="fi-FI" dirty="0" err="1"/>
              <a:t>cultural</a:t>
            </a:r>
            <a:r>
              <a:rPr lang="fi-FI" dirty="0"/>
              <a:t>, and </a:t>
            </a:r>
            <a:r>
              <a:rPr lang="fi-FI" dirty="0" err="1"/>
              <a:t>academic</a:t>
            </a:r>
            <a:r>
              <a:rPr lang="fi-FI" dirty="0"/>
              <a:t> </a:t>
            </a:r>
            <a:r>
              <a:rPr lang="fi-FI" dirty="0" err="1"/>
              <a:t>traditions</a:t>
            </a:r>
            <a:r>
              <a:rPr lang="fi-FI" dirty="0"/>
              <a:t>)</a:t>
            </a:r>
          </a:p>
          <a:p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only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higher</a:t>
            </a:r>
            <a:r>
              <a:rPr lang="fi-FI" dirty="0"/>
              <a:t> </a:t>
            </a:r>
            <a:r>
              <a:rPr lang="fi-FI" dirty="0" err="1"/>
              <a:t>education</a:t>
            </a:r>
            <a:r>
              <a:rPr lang="fi-FI" dirty="0"/>
              <a:t>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society</a:t>
            </a:r>
            <a:r>
              <a:rPr lang="fi-FI" dirty="0"/>
              <a:t> as a </a:t>
            </a:r>
            <a:r>
              <a:rPr lang="fi-FI" dirty="0" err="1"/>
              <a:t>whole</a:t>
            </a:r>
            <a:endParaRPr lang="fi-FI" dirty="0"/>
          </a:p>
          <a:p>
            <a:r>
              <a:rPr lang="fi-FI" dirty="0"/>
              <a:t>No </a:t>
            </a:r>
            <a:r>
              <a:rPr lang="fi-FI" dirty="0" err="1"/>
              <a:t>one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: </a:t>
            </a:r>
            <a:r>
              <a:rPr lang="fi-FI" dirty="0" err="1"/>
              <a:t>common</a:t>
            </a:r>
            <a:r>
              <a:rPr lang="fi-FI" dirty="0"/>
              <a:t> </a:t>
            </a:r>
            <a:r>
              <a:rPr lang="fi-FI" dirty="0" err="1"/>
              <a:t>lines</a:t>
            </a:r>
            <a:r>
              <a:rPr lang="fi-FI" dirty="0"/>
              <a:t> and </a:t>
            </a:r>
            <a:r>
              <a:rPr lang="fi-FI" dirty="0" err="1"/>
              <a:t>principles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solutions</a:t>
            </a:r>
            <a:endParaRPr lang="fi-FI" dirty="0"/>
          </a:p>
          <a:p>
            <a:r>
              <a:rPr lang="fi-FI" dirty="0" err="1"/>
              <a:t>Implementation</a:t>
            </a:r>
            <a:r>
              <a:rPr lang="fi-FI" dirty="0"/>
              <a:t> of </a:t>
            </a:r>
            <a:r>
              <a:rPr lang="fi-FI" dirty="0" err="1"/>
              <a:t>national</a:t>
            </a:r>
            <a:r>
              <a:rPr lang="fi-FI" dirty="0"/>
              <a:t> </a:t>
            </a:r>
            <a:r>
              <a:rPr lang="fi-FI" dirty="0" err="1"/>
              <a:t>reforms</a:t>
            </a:r>
            <a:r>
              <a:rPr lang="fi-FI" dirty="0"/>
              <a:t>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basis</a:t>
            </a:r>
            <a:r>
              <a:rPr lang="fi-FI" dirty="0"/>
              <a:t> of an </a:t>
            </a:r>
            <a:r>
              <a:rPr lang="fi-FI" dirty="0" err="1"/>
              <a:t>agreed</a:t>
            </a:r>
            <a:r>
              <a:rPr lang="fi-FI" dirty="0"/>
              <a:t> European </a:t>
            </a:r>
            <a:r>
              <a:rPr lang="fi-FI" dirty="0" err="1"/>
              <a:t>framework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r>
              <a:rPr lang="fi-FI" dirty="0" err="1"/>
              <a:t>During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15 </a:t>
            </a:r>
            <a:r>
              <a:rPr lang="fi-FI" dirty="0" err="1"/>
              <a:t>years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focus</a:t>
            </a:r>
            <a:r>
              <a:rPr lang="fi-FI" dirty="0"/>
              <a:t> </a:t>
            </a:r>
            <a:r>
              <a:rPr lang="fi-FI" dirty="0" err="1"/>
              <a:t>has</a:t>
            </a:r>
            <a:r>
              <a:rPr lang="fi-FI" dirty="0"/>
              <a:t> </a:t>
            </a:r>
            <a:r>
              <a:rPr lang="fi-FI" dirty="0" err="1"/>
              <a:t>moved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b="1" dirty="0"/>
              <a:t> </a:t>
            </a:r>
            <a:r>
              <a:rPr lang="fi-FI" b="1" dirty="0" err="1"/>
              <a:t>structures</a:t>
            </a:r>
            <a:r>
              <a:rPr lang="fi-FI" b="1" dirty="0"/>
              <a:t> </a:t>
            </a:r>
            <a:r>
              <a:rPr lang="fi-FI" dirty="0"/>
              <a:t>(</a:t>
            </a:r>
            <a:r>
              <a:rPr lang="fi-FI" dirty="0" err="1"/>
              <a:t>degree</a:t>
            </a:r>
            <a:r>
              <a:rPr lang="fi-FI" dirty="0"/>
              <a:t> </a:t>
            </a:r>
            <a:r>
              <a:rPr lang="fi-FI" dirty="0" err="1"/>
              <a:t>structures</a:t>
            </a:r>
            <a:r>
              <a:rPr lang="fi-FI" dirty="0"/>
              <a:t>, ECTS </a:t>
            </a:r>
            <a:r>
              <a:rPr lang="fi-FI" dirty="0" err="1"/>
              <a:t>system</a:t>
            </a:r>
            <a:r>
              <a:rPr lang="fi-FI" dirty="0"/>
              <a:t> etc.) </a:t>
            </a:r>
            <a:r>
              <a:rPr lang="fi-FI" dirty="0" err="1"/>
              <a:t>towards</a:t>
            </a:r>
            <a:r>
              <a:rPr lang="fi-FI" dirty="0"/>
              <a:t> </a:t>
            </a:r>
            <a:r>
              <a:rPr lang="fi-FI" b="1" dirty="0" err="1"/>
              <a:t>learning</a:t>
            </a:r>
            <a:r>
              <a:rPr lang="fi-FI" b="1" dirty="0"/>
              <a:t> </a:t>
            </a:r>
            <a:r>
              <a:rPr lang="fi-FI" dirty="0"/>
              <a:t>(</a:t>
            </a:r>
            <a:r>
              <a:rPr lang="fi-FI" dirty="0" err="1"/>
              <a:t>curriculum</a:t>
            </a:r>
            <a:r>
              <a:rPr lang="fi-FI" dirty="0"/>
              <a:t> </a:t>
            </a:r>
            <a:r>
              <a:rPr lang="fi-FI" dirty="0" err="1"/>
              <a:t>reforms</a:t>
            </a:r>
            <a:r>
              <a:rPr lang="fi-FI" dirty="0"/>
              <a:t>, </a:t>
            </a:r>
            <a:r>
              <a:rPr lang="fi-FI" dirty="0" err="1"/>
              <a:t>student-centred</a:t>
            </a:r>
            <a:r>
              <a:rPr lang="fi-FI" dirty="0"/>
              <a:t> </a:t>
            </a:r>
            <a:r>
              <a:rPr lang="fi-FI" dirty="0" err="1"/>
              <a:t>learning</a:t>
            </a:r>
            <a:r>
              <a:rPr lang="fi-FI" dirty="0"/>
              <a:t>, </a:t>
            </a:r>
            <a:r>
              <a:rPr lang="fi-FI" dirty="0" err="1"/>
              <a:t>flexible</a:t>
            </a:r>
            <a:r>
              <a:rPr lang="fi-FI" dirty="0"/>
              <a:t> </a:t>
            </a:r>
            <a:r>
              <a:rPr lang="fi-FI" dirty="0" err="1"/>
              <a:t>learning</a:t>
            </a:r>
            <a:r>
              <a:rPr lang="fi-FI" dirty="0"/>
              <a:t> </a:t>
            </a:r>
            <a:r>
              <a:rPr lang="fi-FI" dirty="0" err="1"/>
              <a:t>paths</a:t>
            </a:r>
            <a:r>
              <a:rPr lang="fi-FI" dirty="0"/>
              <a:t>, RPL, </a:t>
            </a:r>
            <a:r>
              <a:rPr lang="fi-FI" dirty="0" err="1"/>
              <a:t>use</a:t>
            </a:r>
            <a:r>
              <a:rPr lang="fi-FI" dirty="0"/>
              <a:t> of </a:t>
            </a:r>
            <a:r>
              <a:rPr lang="fi-FI" dirty="0" err="1"/>
              <a:t>modern</a:t>
            </a:r>
            <a:r>
              <a:rPr lang="fi-FI" dirty="0"/>
              <a:t> </a:t>
            </a:r>
            <a:r>
              <a:rPr lang="fi-FI" dirty="0" err="1"/>
              <a:t>technologies</a:t>
            </a:r>
            <a:r>
              <a:rPr lang="fi-FI" dirty="0"/>
              <a:t> etc.) and </a:t>
            </a:r>
            <a:r>
              <a:rPr lang="fi-FI" b="1" dirty="0" err="1"/>
              <a:t>employability</a:t>
            </a:r>
            <a:r>
              <a:rPr lang="fi-FI" b="1" dirty="0"/>
              <a:t> </a:t>
            </a:r>
            <a:r>
              <a:rPr lang="fi-FI" dirty="0"/>
              <a:t>(</a:t>
            </a:r>
            <a:r>
              <a:rPr lang="fi-FI" dirty="0" err="1"/>
              <a:t>learning</a:t>
            </a:r>
            <a:r>
              <a:rPr lang="fi-FI" dirty="0"/>
              <a:t> </a:t>
            </a:r>
            <a:r>
              <a:rPr lang="fi-FI" dirty="0" err="1"/>
              <a:t>outcomes</a:t>
            </a:r>
            <a:r>
              <a:rPr lang="fi-FI" dirty="0"/>
              <a:t>, </a:t>
            </a:r>
            <a:r>
              <a:rPr lang="fi-FI" dirty="0" err="1"/>
              <a:t>incl</a:t>
            </a:r>
            <a:r>
              <a:rPr lang="fi-FI" dirty="0"/>
              <a:t>. </a:t>
            </a:r>
            <a:r>
              <a:rPr lang="fi-FI" dirty="0" err="1"/>
              <a:t>transferable</a:t>
            </a:r>
            <a:r>
              <a:rPr lang="fi-FI" dirty="0"/>
              <a:t> </a:t>
            </a:r>
            <a:r>
              <a:rPr lang="fi-FI" dirty="0" err="1"/>
              <a:t>skills</a:t>
            </a:r>
            <a:r>
              <a:rPr lang="fi-FI" dirty="0"/>
              <a:t>, </a:t>
            </a:r>
            <a:r>
              <a:rPr lang="fi-FI" dirty="0" err="1"/>
              <a:t>cooperation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employers</a:t>
            </a:r>
            <a:r>
              <a:rPr lang="fi-FI" dirty="0"/>
              <a:t> etc.)</a:t>
            </a:r>
            <a:endParaRPr lang="fi-FI" b="1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54992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aramon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780</Words>
  <Application>Microsoft Office PowerPoint</Application>
  <PresentationFormat>Näytössä katseltava diaesitys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6" baseType="lpstr">
      <vt:lpstr>Arial</vt:lpstr>
      <vt:lpstr>Calibri</vt:lpstr>
      <vt:lpstr>Garamond</vt:lpstr>
      <vt:lpstr>Georgia</vt:lpstr>
      <vt:lpstr>Office-teema</vt:lpstr>
      <vt:lpstr>European Higher Education Area:  focus from structures to better learning</vt:lpstr>
      <vt:lpstr>Background for the Bologna process</vt:lpstr>
      <vt:lpstr>Short history of the Bologna process 1/4</vt:lpstr>
      <vt:lpstr>Short history of the Bologna process 2/4</vt:lpstr>
      <vt:lpstr>Short history of the Bologna process 3/4</vt:lpstr>
      <vt:lpstr>Short history of the Bologna process 4/4</vt:lpstr>
      <vt:lpstr>Follow up Structure of Bologna Process</vt:lpstr>
      <vt:lpstr>Diversity as a basic European value</vt:lpstr>
      <vt:lpstr>Bologna Process in a nutshell</vt:lpstr>
      <vt:lpstr>What has changed during the 15 years of Bologna (from the point of view of HEIs)?</vt:lpstr>
      <vt:lpstr>PowerPoint-esitys</vt:lpstr>
    </vt:vector>
  </TitlesOfParts>
  <Company>Opetushallitus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Holopainen Johanna</dc:creator>
  <cp:lastModifiedBy>Kekäläinen Helka</cp:lastModifiedBy>
  <cp:revision>118</cp:revision>
  <cp:lastPrinted>2014-06-02T10:56:04Z</cp:lastPrinted>
  <dcterms:created xsi:type="dcterms:W3CDTF">2014-05-14T05:32:59Z</dcterms:created>
  <dcterms:modified xsi:type="dcterms:W3CDTF">2015-12-11T14:48:52Z</dcterms:modified>
</cp:coreProperties>
</file>