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</p:sldMasterIdLst>
  <p:notesMasterIdLst>
    <p:notesMasterId r:id="rId18"/>
  </p:notesMasterIdLst>
  <p:handoutMasterIdLst>
    <p:handoutMasterId r:id="rId19"/>
  </p:handoutMasterIdLst>
  <p:sldIdLst>
    <p:sldId id="265" r:id="rId3"/>
    <p:sldId id="339" r:id="rId4"/>
    <p:sldId id="340" r:id="rId5"/>
    <p:sldId id="321" r:id="rId6"/>
    <p:sldId id="337" r:id="rId7"/>
    <p:sldId id="325" r:id="rId8"/>
    <p:sldId id="329" r:id="rId9"/>
    <p:sldId id="326" r:id="rId10"/>
    <p:sldId id="330" r:id="rId11"/>
    <p:sldId id="334" r:id="rId12"/>
    <p:sldId id="335" r:id="rId13"/>
    <p:sldId id="338" r:id="rId14"/>
    <p:sldId id="332" r:id="rId15"/>
    <p:sldId id="333" r:id="rId16"/>
    <p:sldId id="331" r:id="rId17"/>
  </p:sldIdLst>
  <p:sldSz cx="9144000" cy="6858000" type="screen4x3"/>
  <p:notesSz cx="6808788" cy="9940925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9CE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Normaali tyyli 2 - Korostu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Ei tyyliä, ei ruudukkoa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88" autoAdjust="0"/>
    <p:restoredTop sz="66936" autoAdjust="0"/>
  </p:normalViewPr>
  <p:slideViewPr>
    <p:cSldViewPr>
      <p:cViewPr varScale="1">
        <p:scale>
          <a:sx n="78" d="100"/>
          <a:sy n="78" d="100"/>
        </p:scale>
        <p:origin x="114" y="9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2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1B1A11-7F26-44B1-B53F-BCA4EF1845E4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fi-FI"/>
        </a:p>
      </dgm:t>
    </dgm:pt>
    <dgm:pt modelId="{9D105CCC-9387-4B52-8A68-D2693399498E}">
      <dgm:prSet custT="1"/>
      <dgm:spPr/>
      <dgm:t>
        <a:bodyPr/>
        <a:lstStyle/>
        <a:p>
          <a:pPr rtl="0"/>
          <a:r>
            <a:rPr lang="en-US" sz="1100" b="1" dirty="0" smtClean="0">
              <a:solidFill>
                <a:schemeClr val="tx1"/>
              </a:solidFill>
            </a:rPr>
            <a:t>Development of a system of easily readable and comparable degrees, designed to increase flexibility and transparency and enable students to have their qualifications </a:t>
          </a:r>
          <a:r>
            <a:rPr lang="en-US" sz="1100" b="1" dirty="0" err="1" smtClean="0">
              <a:solidFill>
                <a:schemeClr val="tx1"/>
              </a:solidFill>
            </a:rPr>
            <a:t>recognised</a:t>
          </a:r>
          <a:r>
            <a:rPr lang="en-US" sz="1100" b="1" dirty="0" smtClean="0">
              <a:solidFill>
                <a:schemeClr val="tx1"/>
              </a:solidFill>
            </a:rPr>
            <a:t> more widely. This will be aided by the adoption of a system of credits in the form of the European Credit Transfer System (ECTS) and the Diploma Supplement </a:t>
          </a:r>
          <a:endParaRPr lang="fi-FI" sz="1100" b="1" dirty="0">
            <a:solidFill>
              <a:schemeClr val="tx1"/>
            </a:solidFill>
          </a:endParaRPr>
        </a:p>
      </dgm:t>
    </dgm:pt>
    <dgm:pt modelId="{7442C2A2-6056-4085-A61E-D8131173E74D}" type="parTrans" cxnId="{A487D420-6D89-4682-B675-6D612EC0EDE2}">
      <dgm:prSet/>
      <dgm:spPr/>
      <dgm:t>
        <a:bodyPr/>
        <a:lstStyle/>
        <a:p>
          <a:endParaRPr lang="fi-FI" sz="1100" b="1">
            <a:solidFill>
              <a:schemeClr val="tx1"/>
            </a:solidFill>
          </a:endParaRPr>
        </a:p>
      </dgm:t>
    </dgm:pt>
    <dgm:pt modelId="{091DD4FA-9FCE-4635-996B-D0894265195C}" type="sibTrans" cxnId="{A487D420-6D89-4682-B675-6D612EC0EDE2}">
      <dgm:prSet/>
      <dgm:spPr/>
      <dgm:t>
        <a:bodyPr/>
        <a:lstStyle/>
        <a:p>
          <a:endParaRPr lang="fi-FI" sz="1100" b="1">
            <a:solidFill>
              <a:schemeClr val="tx1"/>
            </a:solidFill>
          </a:endParaRPr>
        </a:p>
      </dgm:t>
    </dgm:pt>
    <dgm:pt modelId="{A6A30F0A-2D29-4472-BC57-90D9E6FDA751}">
      <dgm:prSet custT="1"/>
      <dgm:spPr/>
      <dgm:t>
        <a:bodyPr/>
        <a:lstStyle/>
        <a:p>
          <a:pPr rtl="0"/>
          <a:r>
            <a:rPr lang="en-US" sz="1100" b="1" smtClean="0">
              <a:solidFill>
                <a:schemeClr val="tx1"/>
              </a:solidFill>
            </a:rPr>
            <a:t>Promotion of closer links between the European Higher Education Area (EHEA) and the European Research Area (ERA) </a:t>
          </a:r>
          <a:endParaRPr lang="fi-FI" sz="1100" b="1">
            <a:solidFill>
              <a:schemeClr val="tx1"/>
            </a:solidFill>
          </a:endParaRPr>
        </a:p>
      </dgm:t>
    </dgm:pt>
    <dgm:pt modelId="{C1F81EDA-1D27-41CE-9285-E8DFF547F7CA}" type="parTrans" cxnId="{AF7F4310-8BB4-4C0B-A3CC-0252C13B4BE2}">
      <dgm:prSet/>
      <dgm:spPr/>
      <dgm:t>
        <a:bodyPr/>
        <a:lstStyle/>
        <a:p>
          <a:endParaRPr lang="fi-FI" sz="1100" b="1">
            <a:solidFill>
              <a:schemeClr val="tx1"/>
            </a:solidFill>
          </a:endParaRPr>
        </a:p>
      </dgm:t>
    </dgm:pt>
    <dgm:pt modelId="{FDCB6C3C-2E9B-4E31-AC80-C0F3B9ED6843}" type="sibTrans" cxnId="{AF7F4310-8BB4-4C0B-A3CC-0252C13B4BE2}">
      <dgm:prSet/>
      <dgm:spPr/>
      <dgm:t>
        <a:bodyPr/>
        <a:lstStyle/>
        <a:p>
          <a:endParaRPr lang="fi-FI" sz="1100" b="1">
            <a:solidFill>
              <a:schemeClr val="tx1"/>
            </a:solidFill>
          </a:endParaRPr>
        </a:p>
      </dgm:t>
    </dgm:pt>
    <dgm:pt modelId="{0FAE907A-CA9C-4EA9-8AC3-CF756A9E1944}">
      <dgm:prSet custT="1"/>
      <dgm:spPr/>
      <dgm:t>
        <a:bodyPr/>
        <a:lstStyle/>
        <a:p>
          <a:pPr rtl="0"/>
          <a:r>
            <a:rPr lang="en-US" sz="1100" b="1" smtClean="0">
              <a:solidFill>
                <a:schemeClr val="tx1"/>
              </a:solidFill>
            </a:rPr>
            <a:t>Promotion of mobility of students, academics, researchers and administrative staff within higher education in Europe, and removal of obstacles to students outside of Europe </a:t>
          </a:r>
          <a:endParaRPr lang="fi-FI" sz="1100" b="1">
            <a:solidFill>
              <a:schemeClr val="tx1"/>
            </a:solidFill>
          </a:endParaRPr>
        </a:p>
      </dgm:t>
    </dgm:pt>
    <dgm:pt modelId="{CCBB7ADC-5A4C-4B75-A51D-10C0BB42630C}" type="parTrans" cxnId="{CEFE1D8F-F4E2-4F35-8060-C7B010F654F1}">
      <dgm:prSet/>
      <dgm:spPr/>
      <dgm:t>
        <a:bodyPr/>
        <a:lstStyle/>
        <a:p>
          <a:endParaRPr lang="fi-FI" sz="1100" b="1">
            <a:solidFill>
              <a:schemeClr val="tx1"/>
            </a:solidFill>
          </a:endParaRPr>
        </a:p>
      </dgm:t>
    </dgm:pt>
    <dgm:pt modelId="{C681DC90-E869-46A2-B30C-C36A2D076C2B}" type="sibTrans" cxnId="{CEFE1D8F-F4E2-4F35-8060-C7B010F654F1}">
      <dgm:prSet/>
      <dgm:spPr/>
      <dgm:t>
        <a:bodyPr/>
        <a:lstStyle/>
        <a:p>
          <a:endParaRPr lang="fi-FI" sz="1100" b="1">
            <a:solidFill>
              <a:schemeClr val="tx1"/>
            </a:solidFill>
          </a:endParaRPr>
        </a:p>
      </dgm:t>
    </dgm:pt>
    <dgm:pt modelId="{84531F54-543C-4D1C-8CB2-5BEE9E1FB4C3}">
      <dgm:prSet custT="1"/>
      <dgm:spPr/>
      <dgm:t>
        <a:bodyPr/>
        <a:lstStyle/>
        <a:p>
          <a:pPr rtl="0"/>
          <a:r>
            <a:rPr lang="en-US" sz="1100" b="1" smtClean="0">
              <a:solidFill>
                <a:schemeClr val="tx1"/>
              </a:solidFill>
            </a:rPr>
            <a:t>Promotion of European co-operation in quality assurance; this is key to making the EHEA attractive on the international stage </a:t>
          </a:r>
          <a:endParaRPr lang="fi-FI" sz="1100" b="1">
            <a:solidFill>
              <a:schemeClr val="tx1"/>
            </a:solidFill>
          </a:endParaRPr>
        </a:p>
      </dgm:t>
    </dgm:pt>
    <dgm:pt modelId="{0CBA322D-6AFC-4E78-AEBC-9A6978E4EA22}" type="parTrans" cxnId="{FD1DA4B3-850B-41C4-A4DC-87E9D34E6E19}">
      <dgm:prSet/>
      <dgm:spPr/>
      <dgm:t>
        <a:bodyPr/>
        <a:lstStyle/>
        <a:p>
          <a:endParaRPr lang="fi-FI" sz="1100" b="1">
            <a:solidFill>
              <a:schemeClr val="tx1"/>
            </a:solidFill>
          </a:endParaRPr>
        </a:p>
      </dgm:t>
    </dgm:pt>
    <dgm:pt modelId="{88828B52-3CFA-4918-BA58-984E4200E842}" type="sibTrans" cxnId="{FD1DA4B3-850B-41C4-A4DC-87E9D34E6E19}">
      <dgm:prSet/>
      <dgm:spPr/>
      <dgm:t>
        <a:bodyPr/>
        <a:lstStyle/>
        <a:p>
          <a:endParaRPr lang="fi-FI" sz="1100" b="1">
            <a:solidFill>
              <a:schemeClr val="tx1"/>
            </a:solidFill>
          </a:endParaRPr>
        </a:p>
      </dgm:t>
    </dgm:pt>
    <dgm:pt modelId="{29ADDCFE-A045-4A24-B1FA-F979292FBFEF}">
      <dgm:prSet custT="1"/>
      <dgm:spPr/>
      <dgm:t>
        <a:bodyPr/>
        <a:lstStyle/>
        <a:p>
          <a:pPr rtl="0"/>
          <a:r>
            <a:rPr lang="en-US" sz="1100" b="1" smtClean="0">
              <a:solidFill>
                <a:schemeClr val="tx1"/>
              </a:solidFill>
            </a:rPr>
            <a:t>Promotion of partnership activities and curriculum development between higher education institutions in Europe, and the establishment of Joint Degrees </a:t>
          </a:r>
          <a:endParaRPr lang="fi-FI" sz="1100" b="1">
            <a:solidFill>
              <a:schemeClr val="tx1"/>
            </a:solidFill>
          </a:endParaRPr>
        </a:p>
      </dgm:t>
    </dgm:pt>
    <dgm:pt modelId="{C1E44DEA-6AAE-4919-AF15-A6E4D2E97630}" type="parTrans" cxnId="{92083703-7314-4145-9869-0CBFC01636B8}">
      <dgm:prSet/>
      <dgm:spPr/>
      <dgm:t>
        <a:bodyPr/>
        <a:lstStyle/>
        <a:p>
          <a:endParaRPr lang="fi-FI" sz="1100" b="1">
            <a:solidFill>
              <a:schemeClr val="tx1"/>
            </a:solidFill>
          </a:endParaRPr>
        </a:p>
      </dgm:t>
    </dgm:pt>
    <dgm:pt modelId="{45F5284E-5F5B-4A26-82EE-921037903896}" type="sibTrans" cxnId="{92083703-7314-4145-9869-0CBFC01636B8}">
      <dgm:prSet/>
      <dgm:spPr/>
      <dgm:t>
        <a:bodyPr/>
        <a:lstStyle/>
        <a:p>
          <a:endParaRPr lang="fi-FI" sz="1100" b="1">
            <a:solidFill>
              <a:schemeClr val="tx1"/>
            </a:solidFill>
          </a:endParaRPr>
        </a:p>
      </dgm:t>
    </dgm:pt>
    <dgm:pt modelId="{90FC9278-8FDD-42BB-A7EE-B717FBE1A5DC}">
      <dgm:prSet custT="1"/>
      <dgm:spPr/>
      <dgm:t>
        <a:bodyPr/>
        <a:lstStyle/>
        <a:p>
          <a:pPr rtl="0"/>
          <a:r>
            <a:rPr lang="en-US" sz="1100" b="1" smtClean="0">
              <a:solidFill>
                <a:schemeClr val="tx1"/>
              </a:solidFill>
            </a:rPr>
            <a:t>Commitment to Lifelong Learning </a:t>
          </a:r>
          <a:endParaRPr lang="fi-FI" sz="1100" b="1">
            <a:solidFill>
              <a:schemeClr val="tx1"/>
            </a:solidFill>
          </a:endParaRPr>
        </a:p>
      </dgm:t>
    </dgm:pt>
    <dgm:pt modelId="{3B64E46B-A332-4D57-A7D8-997935EE85B9}" type="parTrans" cxnId="{384E44D8-273C-49DE-A7C0-41F62A833924}">
      <dgm:prSet/>
      <dgm:spPr/>
      <dgm:t>
        <a:bodyPr/>
        <a:lstStyle/>
        <a:p>
          <a:endParaRPr lang="fi-FI" sz="1100" b="1">
            <a:solidFill>
              <a:schemeClr val="tx1"/>
            </a:solidFill>
          </a:endParaRPr>
        </a:p>
      </dgm:t>
    </dgm:pt>
    <dgm:pt modelId="{F8BF285C-47FF-44DB-AB2E-55ADFE0D830D}" type="sibTrans" cxnId="{384E44D8-273C-49DE-A7C0-41F62A833924}">
      <dgm:prSet/>
      <dgm:spPr/>
      <dgm:t>
        <a:bodyPr/>
        <a:lstStyle/>
        <a:p>
          <a:endParaRPr lang="fi-FI" sz="1100" b="1">
            <a:solidFill>
              <a:schemeClr val="tx1"/>
            </a:solidFill>
          </a:endParaRPr>
        </a:p>
      </dgm:t>
    </dgm:pt>
    <dgm:pt modelId="{CDABCA08-F755-45B9-8916-BB605504F161}">
      <dgm:prSet custT="1"/>
      <dgm:spPr/>
      <dgm:t>
        <a:bodyPr/>
        <a:lstStyle/>
        <a:p>
          <a:pPr rtl="0"/>
          <a:r>
            <a:rPr lang="en-US" sz="1100" b="1" smtClean="0">
              <a:solidFill>
                <a:schemeClr val="tx1"/>
              </a:solidFill>
            </a:rPr>
            <a:t>Adoption of a system based on three main cycles within higher education - Bachelors, Masters and Doctoral. </a:t>
          </a:r>
          <a:endParaRPr lang="fi-FI" sz="1100" b="1" dirty="0">
            <a:solidFill>
              <a:schemeClr val="tx1"/>
            </a:solidFill>
          </a:endParaRPr>
        </a:p>
      </dgm:t>
    </dgm:pt>
    <dgm:pt modelId="{4377428D-C713-4EFB-A4FC-032C09DA8B13}" type="parTrans" cxnId="{8A830172-1F2C-452B-8649-7300C326A96D}">
      <dgm:prSet/>
      <dgm:spPr/>
      <dgm:t>
        <a:bodyPr/>
        <a:lstStyle/>
        <a:p>
          <a:endParaRPr lang="fi-FI"/>
        </a:p>
      </dgm:t>
    </dgm:pt>
    <dgm:pt modelId="{990AA98B-116C-4A85-BC4A-047177055D1C}" type="sibTrans" cxnId="{8A830172-1F2C-452B-8649-7300C326A96D}">
      <dgm:prSet/>
      <dgm:spPr/>
      <dgm:t>
        <a:bodyPr/>
        <a:lstStyle/>
        <a:p>
          <a:endParaRPr lang="fi-FI"/>
        </a:p>
      </dgm:t>
    </dgm:pt>
    <dgm:pt modelId="{1FF0F8CF-F60E-41D2-9E74-48F369A92395}" type="pres">
      <dgm:prSet presAssocID="{621B1A11-7F26-44B1-B53F-BCA4EF1845E4}" presName="diagram" presStyleCnt="0">
        <dgm:presLayoutVars>
          <dgm:dir/>
          <dgm:resizeHandles val="exact"/>
        </dgm:presLayoutVars>
      </dgm:prSet>
      <dgm:spPr/>
    </dgm:pt>
    <dgm:pt modelId="{EEBC3BC7-D7C3-4765-B3C7-E1CCBF55B75E}" type="pres">
      <dgm:prSet presAssocID="{9D105CCC-9387-4B52-8A68-D2693399498E}" presName="node" presStyleLbl="node1" presStyleIdx="0" presStyleCnt="7">
        <dgm:presLayoutVars>
          <dgm:bulletEnabled val="1"/>
        </dgm:presLayoutVars>
      </dgm:prSet>
      <dgm:spPr/>
    </dgm:pt>
    <dgm:pt modelId="{5CF78EFB-3535-4EE3-B9C0-6291D7EB20D4}" type="pres">
      <dgm:prSet presAssocID="{091DD4FA-9FCE-4635-996B-D0894265195C}" presName="sibTrans" presStyleCnt="0"/>
      <dgm:spPr/>
    </dgm:pt>
    <dgm:pt modelId="{4A7686E2-2914-4498-B833-F6E541C0889A}" type="pres">
      <dgm:prSet presAssocID="{CDABCA08-F755-45B9-8916-BB605504F161}" presName="node" presStyleLbl="node1" presStyleIdx="1" presStyleCnt="7">
        <dgm:presLayoutVars>
          <dgm:bulletEnabled val="1"/>
        </dgm:presLayoutVars>
      </dgm:prSet>
      <dgm:spPr/>
    </dgm:pt>
    <dgm:pt modelId="{71C866FD-265C-4248-A1DF-BB67FD420606}" type="pres">
      <dgm:prSet presAssocID="{990AA98B-116C-4A85-BC4A-047177055D1C}" presName="sibTrans" presStyleCnt="0"/>
      <dgm:spPr/>
    </dgm:pt>
    <dgm:pt modelId="{C46C1795-881F-453A-9180-2150BEE2334E}" type="pres">
      <dgm:prSet presAssocID="{A6A30F0A-2D29-4472-BC57-90D9E6FDA751}" presName="node" presStyleLbl="node1" presStyleIdx="2" presStyleCnt="7">
        <dgm:presLayoutVars>
          <dgm:bulletEnabled val="1"/>
        </dgm:presLayoutVars>
      </dgm:prSet>
      <dgm:spPr/>
    </dgm:pt>
    <dgm:pt modelId="{88DA66F0-E2E9-4B2F-90D3-5C3CE41E302D}" type="pres">
      <dgm:prSet presAssocID="{FDCB6C3C-2E9B-4E31-AC80-C0F3B9ED6843}" presName="sibTrans" presStyleCnt="0"/>
      <dgm:spPr/>
    </dgm:pt>
    <dgm:pt modelId="{61D86CF8-5867-4BB1-9B4A-2B327C7EA48D}" type="pres">
      <dgm:prSet presAssocID="{0FAE907A-CA9C-4EA9-8AC3-CF756A9E1944}" presName="node" presStyleLbl="node1" presStyleIdx="3" presStyleCnt="7">
        <dgm:presLayoutVars>
          <dgm:bulletEnabled val="1"/>
        </dgm:presLayoutVars>
      </dgm:prSet>
      <dgm:spPr/>
    </dgm:pt>
    <dgm:pt modelId="{C9767ADE-22C0-4BB0-BB4C-5AC29ADDA326}" type="pres">
      <dgm:prSet presAssocID="{C681DC90-E869-46A2-B30C-C36A2D076C2B}" presName="sibTrans" presStyleCnt="0"/>
      <dgm:spPr/>
    </dgm:pt>
    <dgm:pt modelId="{0F869BFD-AA43-4C11-B16B-70F6D8076166}" type="pres">
      <dgm:prSet presAssocID="{84531F54-543C-4D1C-8CB2-5BEE9E1FB4C3}" presName="node" presStyleLbl="node1" presStyleIdx="4" presStyleCnt="7">
        <dgm:presLayoutVars>
          <dgm:bulletEnabled val="1"/>
        </dgm:presLayoutVars>
      </dgm:prSet>
      <dgm:spPr/>
    </dgm:pt>
    <dgm:pt modelId="{E9A2E900-E27D-4808-BCF5-BD5F6ED758BB}" type="pres">
      <dgm:prSet presAssocID="{88828B52-3CFA-4918-BA58-984E4200E842}" presName="sibTrans" presStyleCnt="0"/>
      <dgm:spPr/>
    </dgm:pt>
    <dgm:pt modelId="{80C48BA8-82E9-4BF6-B8B6-70A587FA40C9}" type="pres">
      <dgm:prSet presAssocID="{29ADDCFE-A045-4A24-B1FA-F979292FBFEF}" presName="node" presStyleLbl="node1" presStyleIdx="5" presStyleCnt="7">
        <dgm:presLayoutVars>
          <dgm:bulletEnabled val="1"/>
        </dgm:presLayoutVars>
      </dgm:prSet>
      <dgm:spPr/>
    </dgm:pt>
    <dgm:pt modelId="{AC0651DE-C0C6-4A5D-8654-ADDDB5AD3132}" type="pres">
      <dgm:prSet presAssocID="{45F5284E-5F5B-4A26-82EE-921037903896}" presName="sibTrans" presStyleCnt="0"/>
      <dgm:spPr/>
    </dgm:pt>
    <dgm:pt modelId="{F6EF7819-5628-40BA-83CB-B8CC008E7953}" type="pres">
      <dgm:prSet presAssocID="{90FC9278-8FDD-42BB-A7EE-B717FBE1A5DC}" presName="node" presStyleLbl="node1" presStyleIdx="6" presStyleCnt="7">
        <dgm:presLayoutVars>
          <dgm:bulletEnabled val="1"/>
        </dgm:presLayoutVars>
      </dgm:prSet>
      <dgm:spPr/>
    </dgm:pt>
  </dgm:ptLst>
  <dgm:cxnLst>
    <dgm:cxn modelId="{92083703-7314-4145-9869-0CBFC01636B8}" srcId="{621B1A11-7F26-44B1-B53F-BCA4EF1845E4}" destId="{29ADDCFE-A045-4A24-B1FA-F979292FBFEF}" srcOrd="5" destOrd="0" parTransId="{C1E44DEA-6AAE-4919-AF15-A6E4D2E97630}" sibTransId="{45F5284E-5F5B-4A26-82EE-921037903896}"/>
    <dgm:cxn modelId="{8A830172-1F2C-452B-8649-7300C326A96D}" srcId="{621B1A11-7F26-44B1-B53F-BCA4EF1845E4}" destId="{CDABCA08-F755-45B9-8916-BB605504F161}" srcOrd="1" destOrd="0" parTransId="{4377428D-C713-4EFB-A4FC-032C09DA8B13}" sibTransId="{990AA98B-116C-4A85-BC4A-047177055D1C}"/>
    <dgm:cxn modelId="{FD1DA4B3-850B-41C4-A4DC-87E9D34E6E19}" srcId="{621B1A11-7F26-44B1-B53F-BCA4EF1845E4}" destId="{84531F54-543C-4D1C-8CB2-5BEE9E1FB4C3}" srcOrd="4" destOrd="0" parTransId="{0CBA322D-6AFC-4E78-AEBC-9A6978E4EA22}" sibTransId="{88828B52-3CFA-4918-BA58-984E4200E842}"/>
    <dgm:cxn modelId="{2869B68F-B096-4C58-B508-C826DC030958}" type="presOf" srcId="{CDABCA08-F755-45B9-8916-BB605504F161}" destId="{4A7686E2-2914-4498-B833-F6E541C0889A}" srcOrd="0" destOrd="0" presId="urn:microsoft.com/office/officeart/2005/8/layout/default"/>
    <dgm:cxn modelId="{CEFE1D8F-F4E2-4F35-8060-C7B010F654F1}" srcId="{621B1A11-7F26-44B1-B53F-BCA4EF1845E4}" destId="{0FAE907A-CA9C-4EA9-8AC3-CF756A9E1944}" srcOrd="3" destOrd="0" parTransId="{CCBB7ADC-5A4C-4B75-A51D-10C0BB42630C}" sibTransId="{C681DC90-E869-46A2-B30C-C36A2D076C2B}"/>
    <dgm:cxn modelId="{4750634C-872A-4A4F-A1C4-40226685F99A}" type="presOf" srcId="{621B1A11-7F26-44B1-B53F-BCA4EF1845E4}" destId="{1FF0F8CF-F60E-41D2-9E74-48F369A92395}" srcOrd="0" destOrd="0" presId="urn:microsoft.com/office/officeart/2005/8/layout/default"/>
    <dgm:cxn modelId="{AF7F4310-8BB4-4C0B-A3CC-0252C13B4BE2}" srcId="{621B1A11-7F26-44B1-B53F-BCA4EF1845E4}" destId="{A6A30F0A-2D29-4472-BC57-90D9E6FDA751}" srcOrd="2" destOrd="0" parTransId="{C1F81EDA-1D27-41CE-9285-E8DFF547F7CA}" sibTransId="{FDCB6C3C-2E9B-4E31-AC80-C0F3B9ED6843}"/>
    <dgm:cxn modelId="{449D009C-2DB1-484B-9CAA-C56ACA55673B}" type="presOf" srcId="{9D105CCC-9387-4B52-8A68-D2693399498E}" destId="{EEBC3BC7-D7C3-4765-B3C7-E1CCBF55B75E}" srcOrd="0" destOrd="0" presId="urn:microsoft.com/office/officeart/2005/8/layout/default"/>
    <dgm:cxn modelId="{C404B9E4-B845-4B18-B9F5-6D342ED8AF32}" type="presOf" srcId="{29ADDCFE-A045-4A24-B1FA-F979292FBFEF}" destId="{80C48BA8-82E9-4BF6-B8B6-70A587FA40C9}" srcOrd="0" destOrd="0" presId="urn:microsoft.com/office/officeart/2005/8/layout/default"/>
    <dgm:cxn modelId="{384E44D8-273C-49DE-A7C0-41F62A833924}" srcId="{621B1A11-7F26-44B1-B53F-BCA4EF1845E4}" destId="{90FC9278-8FDD-42BB-A7EE-B717FBE1A5DC}" srcOrd="6" destOrd="0" parTransId="{3B64E46B-A332-4D57-A7D8-997935EE85B9}" sibTransId="{F8BF285C-47FF-44DB-AB2E-55ADFE0D830D}"/>
    <dgm:cxn modelId="{934A40E0-BEC6-4E3A-B8D8-FB9729754ED3}" type="presOf" srcId="{0FAE907A-CA9C-4EA9-8AC3-CF756A9E1944}" destId="{61D86CF8-5867-4BB1-9B4A-2B327C7EA48D}" srcOrd="0" destOrd="0" presId="urn:microsoft.com/office/officeart/2005/8/layout/default"/>
    <dgm:cxn modelId="{78063DE7-A674-4E9B-BB57-A3C7595A10EA}" type="presOf" srcId="{84531F54-543C-4D1C-8CB2-5BEE9E1FB4C3}" destId="{0F869BFD-AA43-4C11-B16B-70F6D8076166}" srcOrd="0" destOrd="0" presId="urn:microsoft.com/office/officeart/2005/8/layout/default"/>
    <dgm:cxn modelId="{EBBEA544-949D-40A4-8192-5326670A9A88}" type="presOf" srcId="{A6A30F0A-2D29-4472-BC57-90D9E6FDA751}" destId="{C46C1795-881F-453A-9180-2150BEE2334E}" srcOrd="0" destOrd="0" presId="urn:microsoft.com/office/officeart/2005/8/layout/default"/>
    <dgm:cxn modelId="{67919163-2483-4757-8CE0-9377AF210DF3}" type="presOf" srcId="{90FC9278-8FDD-42BB-A7EE-B717FBE1A5DC}" destId="{F6EF7819-5628-40BA-83CB-B8CC008E7953}" srcOrd="0" destOrd="0" presId="urn:microsoft.com/office/officeart/2005/8/layout/default"/>
    <dgm:cxn modelId="{A487D420-6D89-4682-B675-6D612EC0EDE2}" srcId="{621B1A11-7F26-44B1-B53F-BCA4EF1845E4}" destId="{9D105CCC-9387-4B52-8A68-D2693399498E}" srcOrd="0" destOrd="0" parTransId="{7442C2A2-6056-4085-A61E-D8131173E74D}" sibTransId="{091DD4FA-9FCE-4635-996B-D0894265195C}"/>
    <dgm:cxn modelId="{AF85E62B-53FE-440B-B6CA-3F8A5EDEF4E0}" type="presParOf" srcId="{1FF0F8CF-F60E-41D2-9E74-48F369A92395}" destId="{EEBC3BC7-D7C3-4765-B3C7-E1CCBF55B75E}" srcOrd="0" destOrd="0" presId="urn:microsoft.com/office/officeart/2005/8/layout/default"/>
    <dgm:cxn modelId="{199C0187-056B-4CE6-A919-888036BA6229}" type="presParOf" srcId="{1FF0F8CF-F60E-41D2-9E74-48F369A92395}" destId="{5CF78EFB-3535-4EE3-B9C0-6291D7EB20D4}" srcOrd="1" destOrd="0" presId="urn:microsoft.com/office/officeart/2005/8/layout/default"/>
    <dgm:cxn modelId="{81C80478-9FDE-4EE7-9D9F-89B01A513187}" type="presParOf" srcId="{1FF0F8CF-F60E-41D2-9E74-48F369A92395}" destId="{4A7686E2-2914-4498-B833-F6E541C0889A}" srcOrd="2" destOrd="0" presId="urn:microsoft.com/office/officeart/2005/8/layout/default"/>
    <dgm:cxn modelId="{FA7A09E9-9D5A-4E06-B8F0-3F917088CFF0}" type="presParOf" srcId="{1FF0F8CF-F60E-41D2-9E74-48F369A92395}" destId="{71C866FD-265C-4248-A1DF-BB67FD420606}" srcOrd="3" destOrd="0" presId="urn:microsoft.com/office/officeart/2005/8/layout/default"/>
    <dgm:cxn modelId="{D44A4957-CAEE-4283-8B9C-9AF62D40F2D3}" type="presParOf" srcId="{1FF0F8CF-F60E-41D2-9E74-48F369A92395}" destId="{C46C1795-881F-453A-9180-2150BEE2334E}" srcOrd="4" destOrd="0" presId="urn:microsoft.com/office/officeart/2005/8/layout/default"/>
    <dgm:cxn modelId="{48E5B756-5628-4063-B03F-1CDFDAF2A3AB}" type="presParOf" srcId="{1FF0F8CF-F60E-41D2-9E74-48F369A92395}" destId="{88DA66F0-E2E9-4B2F-90D3-5C3CE41E302D}" srcOrd="5" destOrd="0" presId="urn:microsoft.com/office/officeart/2005/8/layout/default"/>
    <dgm:cxn modelId="{A6FB0AF2-6FF4-4702-99BB-665E8FAF8827}" type="presParOf" srcId="{1FF0F8CF-F60E-41D2-9E74-48F369A92395}" destId="{61D86CF8-5867-4BB1-9B4A-2B327C7EA48D}" srcOrd="6" destOrd="0" presId="urn:microsoft.com/office/officeart/2005/8/layout/default"/>
    <dgm:cxn modelId="{FF9FC0E4-782A-4A0A-A106-CC512979B03A}" type="presParOf" srcId="{1FF0F8CF-F60E-41D2-9E74-48F369A92395}" destId="{C9767ADE-22C0-4BB0-BB4C-5AC29ADDA326}" srcOrd="7" destOrd="0" presId="urn:microsoft.com/office/officeart/2005/8/layout/default"/>
    <dgm:cxn modelId="{1517E985-2FB1-4F09-85CC-C44DDAD4DD69}" type="presParOf" srcId="{1FF0F8CF-F60E-41D2-9E74-48F369A92395}" destId="{0F869BFD-AA43-4C11-B16B-70F6D8076166}" srcOrd="8" destOrd="0" presId="urn:microsoft.com/office/officeart/2005/8/layout/default"/>
    <dgm:cxn modelId="{1D6CDADE-D464-4CD4-BF54-E3C088907728}" type="presParOf" srcId="{1FF0F8CF-F60E-41D2-9E74-48F369A92395}" destId="{E9A2E900-E27D-4808-BCF5-BD5F6ED758BB}" srcOrd="9" destOrd="0" presId="urn:microsoft.com/office/officeart/2005/8/layout/default"/>
    <dgm:cxn modelId="{631D5468-7069-4174-9E1D-482CF62E7CC4}" type="presParOf" srcId="{1FF0F8CF-F60E-41D2-9E74-48F369A92395}" destId="{80C48BA8-82E9-4BF6-B8B6-70A587FA40C9}" srcOrd="10" destOrd="0" presId="urn:microsoft.com/office/officeart/2005/8/layout/default"/>
    <dgm:cxn modelId="{A166E5E8-F7AE-4E36-8321-B393D7533B7A}" type="presParOf" srcId="{1FF0F8CF-F60E-41D2-9E74-48F369A92395}" destId="{AC0651DE-C0C6-4A5D-8654-ADDDB5AD3132}" srcOrd="11" destOrd="0" presId="urn:microsoft.com/office/officeart/2005/8/layout/default"/>
    <dgm:cxn modelId="{B1E4B03B-0E60-490C-80DD-91289A1DE807}" type="presParOf" srcId="{1FF0F8CF-F60E-41D2-9E74-48F369A92395}" destId="{F6EF7819-5628-40BA-83CB-B8CC008E7953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BC3BC7-D7C3-4765-B3C7-E1CCBF55B75E}">
      <dsp:nvSpPr>
        <dsp:cNvPr id="0" name=""/>
        <dsp:cNvSpPr/>
      </dsp:nvSpPr>
      <dsp:spPr>
        <a:xfrm>
          <a:off x="210882" y="3567"/>
          <a:ext cx="2504223" cy="15025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dirty="0" smtClean="0">
              <a:solidFill>
                <a:schemeClr val="tx1"/>
              </a:solidFill>
            </a:rPr>
            <a:t>Development of a system of easily readable and comparable degrees, designed to increase flexibility and transparency and enable students to have their qualifications </a:t>
          </a:r>
          <a:r>
            <a:rPr lang="en-US" sz="1100" b="1" kern="1200" dirty="0" err="1" smtClean="0">
              <a:solidFill>
                <a:schemeClr val="tx1"/>
              </a:solidFill>
            </a:rPr>
            <a:t>recognised</a:t>
          </a:r>
          <a:r>
            <a:rPr lang="en-US" sz="1100" b="1" kern="1200" dirty="0" smtClean="0">
              <a:solidFill>
                <a:schemeClr val="tx1"/>
              </a:solidFill>
            </a:rPr>
            <a:t> more widely. This will be aided by the adoption of a system of credits in the form of the European Credit Transfer System (ECTS) and the Diploma Supplement </a:t>
          </a:r>
          <a:endParaRPr lang="fi-FI" sz="1100" b="1" kern="1200" dirty="0">
            <a:solidFill>
              <a:schemeClr val="tx1"/>
            </a:solidFill>
          </a:endParaRPr>
        </a:p>
      </dsp:txBody>
      <dsp:txXfrm>
        <a:off x="210882" y="3567"/>
        <a:ext cx="2504223" cy="1502534"/>
      </dsp:txXfrm>
    </dsp:sp>
    <dsp:sp modelId="{4A7686E2-2914-4498-B833-F6E541C0889A}">
      <dsp:nvSpPr>
        <dsp:cNvPr id="0" name=""/>
        <dsp:cNvSpPr/>
      </dsp:nvSpPr>
      <dsp:spPr>
        <a:xfrm>
          <a:off x="2965528" y="3567"/>
          <a:ext cx="2504223" cy="15025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chemeClr val="tx1"/>
              </a:solidFill>
            </a:rPr>
            <a:t>Adoption of a system based on three main cycles within higher education - Bachelors, Masters and Doctoral. </a:t>
          </a:r>
          <a:endParaRPr lang="fi-FI" sz="1100" b="1" kern="1200" dirty="0">
            <a:solidFill>
              <a:schemeClr val="tx1"/>
            </a:solidFill>
          </a:endParaRPr>
        </a:p>
      </dsp:txBody>
      <dsp:txXfrm>
        <a:off x="2965528" y="3567"/>
        <a:ext cx="2504223" cy="1502534"/>
      </dsp:txXfrm>
    </dsp:sp>
    <dsp:sp modelId="{C46C1795-881F-453A-9180-2150BEE2334E}">
      <dsp:nvSpPr>
        <dsp:cNvPr id="0" name=""/>
        <dsp:cNvSpPr/>
      </dsp:nvSpPr>
      <dsp:spPr>
        <a:xfrm>
          <a:off x="5720174" y="3567"/>
          <a:ext cx="2504223" cy="150253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chemeClr val="tx1"/>
              </a:solidFill>
            </a:rPr>
            <a:t>Promotion of closer links between the European Higher Education Area (EHEA) and the European Research Area (ERA) </a:t>
          </a:r>
          <a:endParaRPr lang="fi-FI" sz="1100" b="1" kern="1200">
            <a:solidFill>
              <a:schemeClr val="tx1"/>
            </a:solidFill>
          </a:endParaRPr>
        </a:p>
      </dsp:txBody>
      <dsp:txXfrm>
        <a:off x="5720174" y="3567"/>
        <a:ext cx="2504223" cy="1502534"/>
      </dsp:txXfrm>
    </dsp:sp>
    <dsp:sp modelId="{61D86CF8-5867-4BB1-9B4A-2B327C7EA48D}">
      <dsp:nvSpPr>
        <dsp:cNvPr id="0" name=""/>
        <dsp:cNvSpPr/>
      </dsp:nvSpPr>
      <dsp:spPr>
        <a:xfrm>
          <a:off x="210882" y="1756523"/>
          <a:ext cx="2504223" cy="1502534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chemeClr val="tx1"/>
              </a:solidFill>
            </a:rPr>
            <a:t>Promotion of mobility of students, academics, researchers and administrative staff within higher education in Europe, and removal of obstacles to students outside of Europe </a:t>
          </a:r>
          <a:endParaRPr lang="fi-FI" sz="1100" b="1" kern="1200">
            <a:solidFill>
              <a:schemeClr val="tx1"/>
            </a:solidFill>
          </a:endParaRPr>
        </a:p>
      </dsp:txBody>
      <dsp:txXfrm>
        <a:off x="210882" y="1756523"/>
        <a:ext cx="2504223" cy="1502534"/>
      </dsp:txXfrm>
    </dsp:sp>
    <dsp:sp modelId="{0F869BFD-AA43-4C11-B16B-70F6D8076166}">
      <dsp:nvSpPr>
        <dsp:cNvPr id="0" name=""/>
        <dsp:cNvSpPr/>
      </dsp:nvSpPr>
      <dsp:spPr>
        <a:xfrm>
          <a:off x="2965528" y="1756523"/>
          <a:ext cx="2504223" cy="1502534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chemeClr val="tx1"/>
              </a:solidFill>
            </a:rPr>
            <a:t>Promotion of European co-operation in quality assurance; this is key to making the EHEA attractive on the international stage </a:t>
          </a:r>
          <a:endParaRPr lang="fi-FI" sz="1100" b="1" kern="1200">
            <a:solidFill>
              <a:schemeClr val="tx1"/>
            </a:solidFill>
          </a:endParaRPr>
        </a:p>
      </dsp:txBody>
      <dsp:txXfrm>
        <a:off x="2965528" y="1756523"/>
        <a:ext cx="2504223" cy="1502534"/>
      </dsp:txXfrm>
    </dsp:sp>
    <dsp:sp modelId="{80C48BA8-82E9-4BF6-B8B6-70A587FA40C9}">
      <dsp:nvSpPr>
        <dsp:cNvPr id="0" name=""/>
        <dsp:cNvSpPr/>
      </dsp:nvSpPr>
      <dsp:spPr>
        <a:xfrm>
          <a:off x="5720174" y="1756523"/>
          <a:ext cx="2504223" cy="150253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chemeClr val="tx1"/>
              </a:solidFill>
            </a:rPr>
            <a:t>Promotion of partnership activities and curriculum development between higher education institutions in Europe, and the establishment of Joint Degrees </a:t>
          </a:r>
          <a:endParaRPr lang="fi-FI" sz="1100" b="1" kern="1200">
            <a:solidFill>
              <a:schemeClr val="tx1"/>
            </a:solidFill>
          </a:endParaRPr>
        </a:p>
      </dsp:txBody>
      <dsp:txXfrm>
        <a:off x="5720174" y="1756523"/>
        <a:ext cx="2504223" cy="1502534"/>
      </dsp:txXfrm>
    </dsp:sp>
    <dsp:sp modelId="{F6EF7819-5628-40BA-83CB-B8CC008E7953}">
      <dsp:nvSpPr>
        <dsp:cNvPr id="0" name=""/>
        <dsp:cNvSpPr/>
      </dsp:nvSpPr>
      <dsp:spPr>
        <a:xfrm>
          <a:off x="2965528" y="3509480"/>
          <a:ext cx="2504223" cy="150253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100" b="1" kern="1200" smtClean="0">
              <a:solidFill>
                <a:schemeClr val="tx1"/>
              </a:solidFill>
            </a:rPr>
            <a:t>Commitment to Lifelong Learning </a:t>
          </a:r>
          <a:endParaRPr lang="fi-FI" sz="1100" b="1" kern="1200">
            <a:solidFill>
              <a:schemeClr val="tx1"/>
            </a:solidFill>
          </a:endParaRPr>
        </a:p>
      </dsp:txBody>
      <dsp:txXfrm>
        <a:off x="2965528" y="3509480"/>
        <a:ext cx="2504223" cy="15025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56738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7EBF6F90-81C1-4BD2-9EF0-E2841BE83923}" type="datetimeFigureOut">
              <a:rPr lang="fi-FI" smtClean="0"/>
              <a:t>22.9.2015</a:t>
            </a:fld>
            <a:endParaRPr lang="fi-FI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56738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F6D89656-DD1A-4CB0-8588-2F19E6F1B3D7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9406351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6738" y="3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/>
          <a:lstStyle>
            <a:lvl1pPr algn="r">
              <a:defRPr sz="1200"/>
            </a:lvl1pPr>
          </a:lstStyle>
          <a:p>
            <a:fld id="{47D6E770-DBEE-4057-AAA8-74363FE0F83D}" type="datetimeFigureOut">
              <a:rPr lang="fi-FI" smtClean="0"/>
              <a:t>22.9.2015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7288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54" tIns="46127" rIns="92254" bIns="46127" rtlCol="0" anchor="ctr"/>
          <a:lstStyle/>
          <a:p>
            <a:endParaRPr lang="fi-FI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0880" y="4721941"/>
            <a:ext cx="5447030" cy="4473416"/>
          </a:xfrm>
          <a:prstGeom prst="rect">
            <a:avLst/>
          </a:prstGeom>
        </p:spPr>
        <p:txBody>
          <a:bodyPr vert="horz" lIns="92254" tIns="46127" rIns="92254" bIns="46127" rtlCol="0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l">
              <a:defRPr sz="1200"/>
            </a:lvl1pPr>
          </a:lstStyle>
          <a:p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6738" y="9442157"/>
            <a:ext cx="2950475" cy="497047"/>
          </a:xfrm>
          <a:prstGeom prst="rect">
            <a:avLst/>
          </a:prstGeom>
        </p:spPr>
        <p:txBody>
          <a:bodyPr vert="horz" lIns="92254" tIns="46127" rIns="92254" bIns="46127" rtlCol="0" anchor="b"/>
          <a:lstStyle>
            <a:lvl1pPr algn="r">
              <a:defRPr sz="1200"/>
            </a:lvl1pPr>
          </a:lstStyle>
          <a:p>
            <a:fld id="{CB29B034-0593-492F-9222-617272031296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353354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B29B034-0593-492F-9222-617272031296}" type="slidenum">
              <a:rPr lang="fi-FI" smtClean="0"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6148179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fr-BE" altLang="en-US" smtClean="0"/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9C7E40-262E-486B-9CF3-105E7D3C2B0F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312463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fr-BE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07C2E84-8EA9-47E7-875E-86E42D385870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25608890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dirty="0" smtClean="0"/>
              <a:t>Muokkaa alaotsikon perustyyliä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5" name="Kuva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692696"/>
            <a:ext cx="4063077" cy="16470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933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4835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>
              <a:defRPr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8052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19"/>
          <p:cNvSpPr>
            <a:spLocks noChangeShapeType="1"/>
          </p:cNvSpPr>
          <p:nvPr/>
        </p:nvSpPr>
        <p:spPr bwMode="auto">
          <a:xfrm>
            <a:off x="531813" y="6400800"/>
            <a:ext cx="8154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/>
        </p:nvGraphicFramePr>
        <p:xfrm>
          <a:off x="0" y="0"/>
          <a:ext cx="1604963" cy="110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" name="Image" r:id="rId3" imgW="2439024" imgH="1673639" progId="">
                  <p:embed/>
                </p:oleObj>
              </mc:Choice>
              <mc:Fallback>
                <p:oleObj name="Image" r:id="rId3" imgW="2439024" imgH="1673639" progId="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1604963" cy="110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CC00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3399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E5E5FF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15030547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90616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Freeform 8"/>
          <p:cNvSpPr>
            <a:spLocks/>
          </p:cNvSpPr>
          <p:nvPr userDrawn="1"/>
        </p:nvSpPr>
        <p:spPr bwMode="auto">
          <a:xfrm>
            <a:off x="5479144" y="-9497"/>
            <a:ext cx="3680958" cy="6372876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207" h="3821">
                <a:moveTo>
                  <a:pt x="2207" y="3821"/>
                </a:moveTo>
                <a:lnTo>
                  <a:pt x="0" y="0"/>
                </a:lnTo>
                <a:lnTo>
                  <a:pt x="2207" y="0"/>
                </a:lnTo>
                <a:lnTo>
                  <a:pt x="2206" y="3819"/>
                </a:lnTo>
                <a:lnTo>
                  <a:pt x="2207" y="3821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>
            <a:off x="6335133" y="4162594"/>
            <a:ext cx="2810454" cy="2695406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736" h="2624">
                <a:moveTo>
                  <a:pt x="0" y="2624"/>
                </a:moveTo>
                <a:lnTo>
                  <a:pt x="1516" y="0"/>
                </a:lnTo>
                <a:lnTo>
                  <a:pt x="2736" y="2112"/>
                </a:lnTo>
                <a:lnTo>
                  <a:pt x="2736" y="2624"/>
                </a:lnTo>
                <a:lnTo>
                  <a:pt x="0" y="2624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8777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cover 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  <a:gd name="connsiteX0" fmla="*/ 9987 w 10000"/>
              <a:gd name="connsiteY0" fmla="*/ 10000 h 10000"/>
              <a:gd name="connsiteX1" fmla="*/ 0 w 10000"/>
              <a:gd name="connsiteY1" fmla="*/ 10 h 10000"/>
              <a:gd name="connsiteX2" fmla="*/ 9987 w 10000"/>
              <a:gd name="connsiteY2" fmla="*/ 0 h 10000"/>
              <a:gd name="connsiteX3" fmla="*/ 10000 w 10000"/>
              <a:gd name="connsiteY3" fmla="*/ 9054 h 10000"/>
              <a:gd name="connsiteX4" fmla="*/ 9987 w 10000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9987" y="10000"/>
                </a:moveTo>
                <a:lnTo>
                  <a:pt x="0" y="10"/>
                </a:lnTo>
                <a:lnTo>
                  <a:pt x="9987" y="0"/>
                </a:lnTo>
                <a:cubicBezTo>
                  <a:pt x="10015" y="3177"/>
                  <a:pt x="9972" y="5898"/>
                  <a:pt x="10000" y="9054"/>
                </a:cubicBezTo>
                <a:cubicBezTo>
                  <a:pt x="9990" y="9345"/>
                  <a:pt x="9998" y="9585"/>
                  <a:pt x="9987" y="10000"/>
                </a:cubicBezTo>
                <a:close/>
              </a:path>
            </a:pathLst>
          </a:custGeom>
          <a:solidFill>
            <a:schemeClr val="tx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2859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2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2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60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35255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ue cover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/>
          </p:cNvSpPr>
          <p:nvPr userDrawn="1"/>
        </p:nvSpPr>
        <p:spPr bwMode="auto">
          <a:xfrm rot="5400000">
            <a:off x="3613028" y="1326058"/>
            <a:ext cx="4057273" cy="7018698"/>
          </a:xfrm>
          <a:custGeom>
            <a:avLst/>
            <a:gdLst>
              <a:gd name="T0" fmla="*/ 2207 w 2207"/>
              <a:gd name="T1" fmla="*/ 3821 h 3821"/>
              <a:gd name="T2" fmla="*/ 0 w 2207"/>
              <a:gd name="T3" fmla="*/ 0 h 3821"/>
              <a:gd name="T4" fmla="*/ 2207 w 2207"/>
              <a:gd name="T5" fmla="*/ 0 h 3821"/>
              <a:gd name="T6" fmla="*/ 2206 w 2207"/>
              <a:gd name="T7" fmla="*/ 3819 h 3821"/>
              <a:gd name="T8" fmla="*/ 2207 w 2207"/>
              <a:gd name="T9" fmla="*/ 3821 h 3821"/>
              <a:gd name="connsiteX0" fmla="*/ 10000 w 10000"/>
              <a:gd name="connsiteY0" fmla="*/ 10000 h 10000"/>
              <a:gd name="connsiteX1" fmla="*/ 0 w 10000"/>
              <a:gd name="connsiteY1" fmla="*/ 0 h 10000"/>
              <a:gd name="connsiteX2" fmla="*/ 10000 w 10000"/>
              <a:gd name="connsiteY2" fmla="*/ 0 h 10000"/>
              <a:gd name="connsiteX3" fmla="*/ 8420 w 10000"/>
              <a:gd name="connsiteY3" fmla="*/ 7598 h 10000"/>
              <a:gd name="connsiteX4" fmla="*/ 10000 w 10000"/>
              <a:gd name="connsiteY4" fmla="*/ 10000 h 10000"/>
              <a:gd name="connsiteX0" fmla="*/ 7203 w 10000"/>
              <a:gd name="connsiteY0" fmla="*/ 7092 h 7598"/>
              <a:gd name="connsiteX1" fmla="*/ 0 w 10000"/>
              <a:gd name="connsiteY1" fmla="*/ 0 h 7598"/>
              <a:gd name="connsiteX2" fmla="*/ 10000 w 10000"/>
              <a:gd name="connsiteY2" fmla="*/ 0 h 7598"/>
              <a:gd name="connsiteX3" fmla="*/ 8420 w 10000"/>
              <a:gd name="connsiteY3" fmla="*/ 7598 h 7598"/>
              <a:gd name="connsiteX4" fmla="*/ 7203 w 10000"/>
              <a:gd name="connsiteY4" fmla="*/ 7092 h 7598"/>
              <a:gd name="connsiteX0" fmla="*/ 8219 w 10000"/>
              <a:gd name="connsiteY0" fmla="*/ 10811 h 10811"/>
              <a:gd name="connsiteX1" fmla="*/ 0 w 10000"/>
              <a:gd name="connsiteY1" fmla="*/ 0 h 10811"/>
              <a:gd name="connsiteX2" fmla="*/ 10000 w 10000"/>
              <a:gd name="connsiteY2" fmla="*/ 0 h 10811"/>
              <a:gd name="connsiteX3" fmla="*/ 8420 w 10000"/>
              <a:gd name="connsiteY3" fmla="*/ 10000 h 10811"/>
              <a:gd name="connsiteX4" fmla="*/ 8219 w 10000"/>
              <a:gd name="connsiteY4" fmla="*/ 10811 h 10811"/>
              <a:gd name="connsiteX0" fmla="*/ 8219 w 8420"/>
              <a:gd name="connsiteY0" fmla="*/ 10811 h 10811"/>
              <a:gd name="connsiteX1" fmla="*/ 0 w 8420"/>
              <a:gd name="connsiteY1" fmla="*/ 0 h 10811"/>
              <a:gd name="connsiteX2" fmla="*/ 7380 w 8420"/>
              <a:gd name="connsiteY2" fmla="*/ 112 h 10811"/>
              <a:gd name="connsiteX3" fmla="*/ 8420 w 8420"/>
              <a:gd name="connsiteY3" fmla="*/ 10000 h 10811"/>
              <a:gd name="connsiteX4" fmla="*/ 8219 w 8420"/>
              <a:gd name="connsiteY4" fmla="*/ 10811 h 10811"/>
              <a:gd name="connsiteX0" fmla="*/ 9761 w 10000"/>
              <a:gd name="connsiteY0" fmla="*/ 10010 h 10010"/>
              <a:gd name="connsiteX1" fmla="*/ 0 w 10000"/>
              <a:gd name="connsiteY1" fmla="*/ 10 h 10010"/>
              <a:gd name="connsiteX2" fmla="*/ 9761 w 10000"/>
              <a:gd name="connsiteY2" fmla="*/ 0 h 10010"/>
              <a:gd name="connsiteX3" fmla="*/ 10000 w 10000"/>
              <a:gd name="connsiteY3" fmla="*/ 9260 h 10010"/>
              <a:gd name="connsiteX4" fmla="*/ 9761 w 10000"/>
              <a:gd name="connsiteY4" fmla="*/ 10010 h 10010"/>
              <a:gd name="connsiteX0" fmla="*/ 9761 w 9785"/>
              <a:gd name="connsiteY0" fmla="*/ 10010 h 10010"/>
              <a:gd name="connsiteX1" fmla="*/ 0 w 9785"/>
              <a:gd name="connsiteY1" fmla="*/ 10 h 10010"/>
              <a:gd name="connsiteX2" fmla="*/ 9761 w 9785"/>
              <a:gd name="connsiteY2" fmla="*/ 0 h 10010"/>
              <a:gd name="connsiteX3" fmla="*/ 9773 w 9785"/>
              <a:gd name="connsiteY3" fmla="*/ 9063 h 10010"/>
              <a:gd name="connsiteX4" fmla="*/ 9761 w 9785"/>
              <a:gd name="connsiteY4" fmla="*/ 10010 h 1001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08"/>
              <a:gd name="connsiteY0" fmla="*/ 10000 h 10000"/>
              <a:gd name="connsiteX1" fmla="*/ 0 w 10008"/>
              <a:gd name="connsiteY1" fmla="*/ 10 h 10000"/>
              <a:gd name="connsiteX2" fmla="*/ 9975 w 10008"/>
              <a:gd name="connsiteY2" fmla="*/ 0 h 10000"/>
              <a:gd name="connsiteX3" fmla="*/ 9988 w 10008"/>
              <a:gd name="connsiteY3" fmla="*/ 9054 h 10000"/>
              <a:gd name="connsiteX4" fmla="*/ 9975 w 10008"/>
              <a:gd name="connsiteY4" fmla="*/ 10000 h 10000"/>
              <a:gd name="connsiteX0" fmla="*/ 9975 w 10012"/>
              <a:gd name="connsiteY0" fmla="*/ 10000 h 10000"/>
              <a:gd name="connsiteX1" fmla="*/ 0 w 10012"/>
              <a:gd name="connsiteY1" fmla="*/ 10 h 10000"/>
              <a:gd name="connsiteX2" fmla="*/ 9975 w 10012"/>
              <a:gd name="connsiteY2" fmla="*/ 0 h 10000"/>
              <a:gd name="connsiteX3" fmla="*/ 9988 w 10012"/>
              <a:gd name="connsiteY3" fmla="*/ 9054 h 10000"/>
              <a:gd name="connsiteX4" fmla="*/ 9975 w 10012"/>
              <a:gd name="connsiteY4" fmla="*/ 10000 h 10000"/>
              <a:gd name="connsiteX0" fmla="*/ 9975 w 9988"/>
              <a:gd name="connsiteY0" fmla="*/ 10000 h 10000"/>
              <a:gd name="connsiteX1" fmla="*/ 0 w 9988"/>
              <a:gd name="connsiteY1" fmla="*/ 10 h 10000"/>
              <a:gd name="connsiteX2" fmla="*/ 9975 w 9988"/>
              <a:gd name="connsiteY2" fmla="*/ 0 h 10000"/>
              <a:gd name="connsiteX3" fmla="*/ 9988 w 9988"/>
              <a:gd name="connsiteY3" fmla="*/ 9054 h 10000"/>
              <a:gd name="connsiteX4" fmla="*/ 9975 w 9988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988" h="10000">
                <a:moveTo>
                  <a:pt x="9975" y="10000"/>
                </a:moveTo>
                <a:lnTo>
                  <a:pt x="0" y="10"/>
                </a:lnTo>
                <a:lnTo>
                  <a:pt x="9975" y="0"/>
                </a:lnTo>
                <a:cubicBezTo>
                  <a:pt x="10003" y="3177"/>
                  <a:pt x="9960" y="5898"/>
                  <a:pt x="9988" y="9054"/>
                </a:cubicBezTo>
                <a:cubicBezTo>
                  <a:pt x="9978" y="9407"/>
                  <a:pt x="9986" y="9667"/>
                  <a:pt x="9975" y="100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11" name="Freeform 10"/>
          <p:cNvSpPr>
            <a:spLocks/>
          </p:cNvSpPr>
          <p:nvPr userDrawn="1"/>
        </p:nvSpPr>
        <p:spPr bwMode="auto">
          <a:xfrm rot="5400000">
            <a:off x="368239" y="4113911"/>
            <a:ext cx="2385298" cy="3121778"/>
          </a:xfrm>
          <a:custGeom>
            <a:avLst/>
            <a:gdLst>
              <a:gd name="T0" fmla="*/ 0 w 2736"/>
              <a:gd name="T1" fmla="*/ 2624 h 2624"/>
              <a:gd name="T2" fmla="*/ 1516 w 2736"/>
              <a:gd name="T3" fmla="*/ 0 h 2624"/>
              <a:gd name="T4" fmla="*/ 2736 w 2736"/>
              <a:gd name="T5" fmla="*/ 2112 h 2624"/>
              <a:gd name="T6" fmla="*/ 2736 w 2736"/>
              <a:gd name="T7" fmla="*/ 2624 h 2624"/>
              <a:gd name="T8" fmla="*/ 0 w 2736"/>
              <a:gd name="T9" fmla="*/ 2624 h 2624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5742 w 10000"/>
              <a:gd name="connsiteY2" fmla="*/ 398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10000"/>
              <a:gd name="connsiteY0" fmla="*/ 10000 h 10000"/>
              <a:gd name="connsiteX1" fmla="*/ 5541 w 10000"/>
              <a:gd name="connsiteY1" fmla="*/ 0 h 10000"/>
              <a:gd name="connsiteX2" fmla="*/ 7280 w 10000"/>
              <a:gd name="connsiteY2" fmla="*/ 3191 h 10000"/>
              <a:gd name="connsiteX3" fmla="*/ 10000 w 10000"/>
              <a:gd name="connsiteY3" fmla="*/ 10000 h 10000"/>
              <a:gd name="connsiteX4" fmla="*/ 0 w 10000"/>
              <a:gd name="connsiteY4" fmla="*/ 10000 h 10000"/>
              <a:gd name="connsiteX0" fmla="*/ 0 w 7280"/>
              <a:gd name="connsiteY0" fmla="*/ 10000 h 10000"/>
              <a:gd name="connsiteX1" fmla="*/ 5541 w 7280"/>
              <a:gd name="connsiteY1" fmla="*/ 0 h 10000"/>
              <a:gd name="connsiteX2" fmla="*/ 7280 w 7280"/>
              <a:gd name="connsiteY2" fmla="*/ 3191 h 10000"/>
              <a:gd name="connsiteX3" fmla="*/ 6455 w 7280"/>
              <a:gd name="connsiteY3" fmla="*/ 9930 h 10000"/>
              <a:gd name="connsiteX4" fmla="*/ 0 w 7280"/>
              <a:gd name="connsiteY4" fmla="*/ 10000 h 10000"/>
              <a:gd name="connsiteX0" fmla="*/ 0 w 10061"/>
              <a:gd name="connsiteY0" fmla="*/ 10000 h 10000"/>
              <a:gd name="connsiteX1" fmla="*/ 7611 w 10061"/>
              <a:gd name="connsiteY1" fmla="*/ 0 h 10000"/>
              <a:gd name="connsiteX2" fmla="*/ 10000 w 10061"/>
              <a:gd name="connsiteY2" fmla="*/ 3191 h 10000"/>
              <a:gd name="connsiteX3" fmla="*/ 10061 w 10061"/>
              <a:gd name="connsiteY3" fmla="*/ 10000 h 10000"/>
              <a:gd name="connsiteX4" fmla="*/ 0 w 10061"/>
              <a:gd name="connsiteY4" fmla="*/ 10000 h 10000"/>
              <a:gd name="connsiteX0" fmla="*/ 0 w 10066"/>
              <a:gd name="connsiteY0" fmla="*/ 10000 h 10000"/>
              <a:gd name="connsiteX1" fmla="*/ 7611 w 10066"/>
              <a:gd name="connsiteY1" fmla="*/ 0 h 10000"/>
              <a:gd name="connsiteX2" fmla="*/ 10061 w 10066"/>
              <a:gd name="connsiteY2" fmla="*/ 3214 h 10000"/>
              <a:gd name="connsiteX3" fmla="*/ 10061 w 10066"/>
              <a:gd name="connsiteY3" fmla="*/ 10000 h 10000"/>
              <a:gd name="connsiteX4" fmla="*/ 0 w 10066"/>
              <a:gd name="connsiteY4" fmla="*/ 1000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66" h="10000">
                <a:moveTo>
                  <a:pt x="0" y="10000"/>
                </a:moveTo>
                <a:lnTo>
                  <a:pt x="7611" y="0"/>
                </a:lnTo>
                <a:lnTo>
                  <a:pt x="10061" y="3214"/>
                </a:lnTo>
                <a:cubicBezTo>
                  <a:pt x="10081" y="5484"/>
                  <a:pt x="10041" y="7730"/>
                  <a:pt x="10061" y="10000"/>
                </a:cubicBezTo>
                <a:lnTo>
                  <a:pt x="0" y="10000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prstClr val="black"/>
              </a:solidFill>
              <a:ea typeface="ＭＳ Ｐゴシック" charset="0"/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566038"/>
            <a:ext cx="8083322" cy="1635848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6600" b="1" spc="-15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4194630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46410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7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54090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 cover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alpha val="40000"/>
                </a:schemeClr>
              </a:gs>
              <a:gs pos="100000">
                <a:schemeClr val="bg1">
                  <a:shade val="100000"/>
                  <a:satMod val="115000"/>
                  <a:alpha val="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 userDrawn="1">
            <p:ph type="ctrTitle"/>
          </p:nvPr>
        </p:nvSpPr>
        <p:spPr>
          <a:xfrm>
            <a:off x="505053" y="2945332"/>
            <a:ext cx="8083322" cy="2123266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600" b="1" spc="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6" name="Subtitle 2"/>
          <p:cNvSpPr>
            <a:spLocks noGrp="1"/>
          </p:cNvSpPr>
          <p:nvPr userDrawn="1">
            <p:ph type="subTitle" idx="1"/>
          </p:nvPr>
        </p:nvSpPr>
        <p:spPr>
          <a:xfrm>
            <a:off x="541339" y="5068598"/>
            <a:ext cx="5422394" cy="792000"/>
          </a:xfrm>
          <a:prstGeom prst="rect">
            <a:avLst/>
          </a:prstGeom>
        </p:spPr>
        <p:txBody>
          <a:bodyPr lIns="0" tIns="0" rIns="0" bIns="0" anchor="t">
            <a:normAutofit/>
          </a:bodyPr>
          <a:lstStyle>
            <a:lvl1pPr marL="0" indent="0" algn="l">
              <a:spcBef>
                <a:spcPts val="0"/>
              </a:spcBef>
              <a:buNone/>
              <a:defRPr sz="1800" i="0">
                <a:solidFill>
                  <a:schemeClr val="bg1"/>
                </a:solidFill>
                <a:latin typeface="+mj-lt"/>
                <a:cs typeface="Georgi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pic>
        <p:nvPicPr>
          <p:cNvPr id="8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1164"/>
            <a:ext cx="3818758" cy="154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72457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892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Georgia" panose="02040502050405020303" pitchFamily="18" charset="0"/>
              </a:defRPr>
            </a:lvl1pPr>
            <a:lvl2pPr>
              <a:defRPr>
                <a:latin typeface="Georgia" panose="02040502050405020303" pitchFamily="18" charset="0"/>
              </a:defRPr>
            </a:lvl2pPr>
            <a:lvl3pPr>
              <a:defRPr>
                <a:latin typeface="Georgia" panose="02040502050405020303" pitchFamily="18" charset="0"/>
              </a:defRPr>
            </a:lvl3pPr>
            <a:lvl4pPr>
              <a:defRPr>
                <a:latin typeface="Georgia" panose="02040502050405020303" pitchFamily="18" charset="0"/>
              </a:defRPr>
            </a:lvl4pPr>
            <a:lvl5pPr>
              <a:defRPr>
                <a:latin typeface="Georgia" panose="02040502050405020303" pitchFamily="18" charset="0"/>
              </a:defRPr>
            </a:lvl5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8" name="Kuva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48141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5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72521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cover with image - dimming">
    <p:bg>
      <p:bgPr>
        <a:solidFill>
          <a:schemeClr val="tx1">
            <a:lumMod val="50000"/>
            <a:lumOff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 fontAlgn="base">
              <a:spcBef>
                <a:spcPct val="0"/>
              </a:spcBef>
              <a:spcAft>
                <a:spcPct val="0"/>
              </a:spcAft>
            </a:pPr>
            <a:endParaRPr lang="fi-FI" sz="2400">
              <a:solidFill>
                <a:srgbClr val="FFFFFF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ctrTitle"/>
          </p:nvPr>
        </p:nvSpPr>
        <p:spPr>
          <a:xfrm>
            <a:off x="541338" y="1912266"/>
            <a:ext cx="8018355" cy="2636000"/>
          </a:xfrm>
          <a:prstGeom prst="rect">
            <a:avLst/>
          </a:prstGeom>
        </p:spPr>
        <p:txBody>
          <a:bodyPr lIns="0" tIns="0" rIns="0" bIns="0" anchor="t">
            <a:noAutofit/>
          </a:bodyPr>
          <a:lstStyle>
            <a:lvl1pPr algn="l">
              <a:lnSpc>
                <a:spcPct val="80000"/>
              </a:lnSpc>
              <a:defRPr sz="7200" b="1" spc="-200">
                <a:solidFill>
                  <a:schemeClr val="bg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pic>
        <p:nvPicPr>
          <p:cNvPr id="6" name="Picture 2" descr="F:\My Graphic Design\Kansallinen arviointineuvosto\Logo\KARVI_logo\FINEEC_logo_PNG_transparent_RGB\FINNISH_whit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9455" y="5628542"/>
            <a:ext cx="2664250" cy="10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393913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41338" y="381000"/>
            <a:ext cx="8047037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1338" y="1685675"/>
            <a:ext cx="8047037" cy="4250891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96863" indent="-271463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601663" indent="-296863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900113" indent="-29845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227138" indent="-320675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520048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-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40001" y="1685675"/>
            <a:ext cx="39880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sp>
        <p:nvSpPr>
          <p:cNvPr id="12" name="Content Placeholder 10"/>
          <p:cNvSpPr>
            <a:spLocks noGrp="1"/>
          </p:cNvSpPr>
          <p:nvPr>
            <p:ph sz="quarter" idx="18"/>
          </p:nvPr>
        </p:nvSpPr>
        <p:spPr>
          <a:xfrm>
            <a:off x="4637521" y="1685675"/>
            <a:ext cx="3922279" cy="3831557"/>
          </a:xfrm>
          <a:prstGeom prst="rect">
            <a:avLst/>
          </a:prstGeom>
        </p:spPr>
        <p:txBody>
          <a:bodyPr vert="horz" lIns="0" tIns="0" rIns="0" bIns="0"/>
          <a:lstStyle>
            <a:lvl1pPr marL="0" indent="0">
              <a:buNone/>
              <a:defRPr sz="2100" b="1">
                <a:latin typeface="+mj-lt"/>
              </a:defRPr>
            </a:lvl1pPr>
            <a:lvl2pPr marL="237600" indent="-212400">
              <a:buFont typeface="Wingdings" panose="05000000000000000000" pitchFamily="2" charset="2"/>
              <a:buChar char="§"/>
              <a:defRPr sz="2000">
                <a:latin typeface="Georgia"/>
              </a:defRPr>
            </a:lvl2pPr>
            <a:lvl3pPr marL="460800" indent="-230400">
              <a:buFont typeface="Arial" panose="020B0604020202020204" pitchFamily="34" charset="0"/>
              <a:buChar char="‒"/>
              <a:defRPr sz="1600" i="1">
                <a:latin typeface="Georgia"/>
                <a:cs typeface="Georgia"/>
              </a:defRPr>
            </a:lvl3pPr>
            <a:lvl4pPr marL="792000" indent="-194400">
              <a:buFont typeface="Arial" panose="020B0604020202020204" pitchFamily="34" charset="0"/>
              <a:buChar char="‒"/>
              <a:defRPr sz="1400" baseline="0">
                <a:latin typeface="Georgia"/>
              </a:defRPr>
            </a:lvl4pPr>
            <a:lvl5pPr marL="1087200" indent="-228600">
              <a:buFont typeface="Arial" panose="020B0604020202020204" pitchFamily="34" charset="0"/>
              <a:buChar char="‒"/>
              <a:defRPr sz="1300" baseline="0"/>
            </a:lvl5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 dirty="0"/>
          </a:p>
        </p:txBody>
      </p:sp>
      <p:cxnSp>
        <p:nvCxnSpPr>
          <p:cNvPr id="16" name="Straight Connector 15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8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9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36664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540002" y="381000"/>
            <a:ext cx="8048374" cy="1195798"/>
          </a:xfrm>
          <a:prstGeom prst="rect">
            <a:avLst/>
          </a:prstGeom>
        </p:spPr>
        <p:txBody>
          <a:bodyPr lIns="0" tIns="0" rIns="0" bIns="0" anchor="t" anchorCtr="0">
            <a:noAutofit/>
          </a:bodyPr>
          <a:lstStyle>
            <a:lvl1pPr algn="l">
              <a:lnSpc>
                <a:spcPct val="85000"/>
              </a:lnSpc>
              <a:defRPr sz="3600" b="1" spc="-100">
                <a:solidFill>
                  <a:schemeClr val="tx2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6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7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376182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1" name="Straight Connector 10"/>
          <p:cNvCxnSpPr/>
          <p:nvPr userDrawn="1"/>
        </p:nvCxnSpPr>
        <p:spPr>
          <a:xfrm>
            <a:off x="539750" y="6048320"/>
            <a:ext cx="8048625" cy="0"/>
          </a:xfrm>
          <a:prstGeom prst="line">
            <a:avLst/>
          </a:prstGeom>
          <a:ln w="12700" cmpd="sng">
            <a:solidFill>
              <a:schemeClr val="tx2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ate Placeholder 7"/>
          <p:cNvSpPr>
            <a:spLocks noGrp="1"/>
          </p:cNvSpPr>
          <p:nvPr>
            <p:ph type="dt" sz="half" idx="15"/>
          </p:nvPr>
        </p:nvSpPr>
        <p:spPr>
          <a:xfrm>
            <a:off x="4940300" y="6298084"/>
            <a:ext cx="3619500" cy="18573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 smtClean="0">
                <a:solidFill>
                  <a:prstClr val="black">
                    <a:tint val="75000"/>
                  </a:prstClr>
                </a:solidFill>
              </a:rPr>
              <a:t>11.5.2014</a:t>
            </a:r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9"/>
          <p:cNvSpPr>
            <a:spLocks noGrp="1"/>
          </p:cNvSpPr>
          <p:nvPr>
            <p:ph type="sldNum" sz="quarter" idx="17"/>
          </p:nvPr>
        </p:nvSpPr>
        <p:spPr>
          <a:xfrm>
            <a:off x="4940300" y="6483822"/>
            <a:ext cx="3619500" cy="1619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07628F-9402-FB47-93B5-FC3C3BFEEBE0}" type="slidenum">
              <a:rPr lang="fi-FI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6" name="Picture 2" descr="F:\My Graphic Design\Kansallinen arviointineuvosto\Logo\KARVI_logo\FINEEC_logo_PNG_transparent_RGB\FINNISH_blue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846" y="6044400"/>
            <a:ext cx="2007069" cy="81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08313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9034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151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>
                <a:latin typeface="Georgia" panose="02040502050405020303" pitchFamily="18" charset="0"/>
              </a:defRPr>
            </a:lvl1pPr>
            <a:lvl2pPr>
              <a:defRPr sz="2400">
                <a:latin typeface="Georgia" panose="02040502050405020303" pitchFamily="18" charset="0"/>
              </a:defRPr>
            </a:lvl2pPr>
            <a:lvl3pPr>
              <a:defRPr sz="2000">
                <a:latin typeface="Georgia" panose="02040502050405020303" pitchFamily="18" charset="0"/>
              </a:defRPr>
            </a:lvl3pPr>
            <a:lvl4pPr>
              <a:defRPr sz="1800">
                <a:latin typeface="Georgia" panose="02040502050405020303" pitchFamily="18" charset="0"/>
              </a:defRPr>
            </a:lvl4pPr>
            <a:lvl5pPr>
              <a:defRPr sz="1800">
                <a:latin typeface="Georgia" panose="02040502050405020303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>
                <a:latin typeface="Georgia" panose="02040502050405020303" pitchFamily="18" charset="0"/>
              </a:defRPr>
            </a:lvl1pPr>
            <a:lvl2pPr>
              <a:defRPr sz="2400">
                <a:latin typeface="Georgia" panose="02040502050405020303" pitchFamily="18" charset="0"/>
              </a:defRPr>
            </a:lvl2pPr>
            <a:lvl3pPr>
              <a:defRPr sz="2000">
                <a:latin typeface="Georgia" panose="02040502050405020303" pitchFamily="18" charset="0"/>
              </a:defRPr>
            </a:lvl3pPr>
            <a:lvl4pPr>
              <a:defRPr sz="1800">
                <a:latin typeface="Georgia" panose="02040502050405020303" pitchFamily="18" charset="0"/>
              </a:defRPr>
            </a:lvl4pPr>
            <a:lvl5pPr>
              <a:defRPr sz="1800">
                <a:latin typeface="Georgia" panose="02040502050405020303" pitchFamily="18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018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Georgia" panose="02040502050405020303" pitchFamily="18" charset="0"/>
              </a:defRPr>
            </a:lvl1pPr>
            <a:lvl2pPr>
              <a:defRPr sz="2000">
                <a:latin typeface="Georgia" panose="02040502050405020303" pitchFamily="18" charset="0"/>
              </a:defRPr>
            </a:lvl2pPr>
            <a:lvl3pPr>
              <a:defRPr sz="1800">
                <a:latin typeface="Georgia" panose="02040502050405020303" pitchFamily="18" charset="0"/>
              </a:defRPr>
            </a:lvl3pPr>
            <a:lvl4pPr>
              <a:defRPr sz="1600">
                <a:latin typeface="Georgia" panose="02040502050405020303" pitchFamily="18" charset="0"/>
              </a:defRPr>
            </a:lvl4pPr>
            <a:lvl5pPr>
              <a:defRPr sz="1600">
                <a:latin typeface="Georgia" panose="02040502050405020303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Georgia" panose="02040502050405020303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Georgia" panose="02040502050405020303" pitchFamily="18" charset="0"/>
              </a:defRPr>
            </a:lvl1pPr>
            <a:lvl2pPr>
              <a:defRPr sz="2000">
                <a:latin typeface="Georgia" panose="02040502050405020303" pitchFamily="18" charset="0"/>
              </a:defRPr>
            </a:lvl2pPr>
            <a:lvl3pPr>
              <a:defRPr sz="1800">
                <a:latin typeface="Georgia" panose="02040502050405020303" pitchFamily="18" charset="0"/>
              </a:defRPr>
            </a:lvl3pPr>
            <a:lvl4pPr>
              <a:defRPr sz="1600">
                <a:latin typeface="Georgia" panose="02040502050405020303" pitchFamily="18" charset="0"/>
              </a:defRPr>
            </a:lvl4pPr>
            <a:lvl5pPr>
              <a:defRPr sz="1600">
                <a:latin typeface="Georgia" panose="02040502050405020303" pitchFamily="18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11" name="Kuva 10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65194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1F9CE0"/>
                </a:solidFill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25323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6" name="Kuva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1652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Georgia" panose="02040502050405020303" pitchFamily="18" charset="0"/>
              </a:defRPr>
            </a:lvl1pPr>
            <a:lvl2pPr>
              <a:defRPr sz="2800">
                <a:latin typeface="Georgia" panose="02040502050405020303" pitchFamily="18" charset="0"/>
              </a:defRPr>
            </a:lvl2pPr>
            <a:lvl3pPr>
              <a:defRPr sz="2400">
                <a:latin typeface="Georgia" panose="02040502050405020303" pitchFamily="18" charset="0"/>
              </a:defRPr>
            </a:lvl3pPr>
            <a:lvl4pPr>
              <a:defRPr sz="2000">
                <a:latin typeface="Georgia" panose="02040502050405020303" pitchFamily="18" charset="0"/>
              </a:defRPr>
            </a:lvl4pPr>
            <a:lvl5pPr>
              <a:defRPr sz="2000">
                <a:latin typeface="Georgia" panose="02040502050405020303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Georgia" panose="02040502050405020303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5555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Georgia" panose="02040502050405020303" pitchFamily="18" charset="0"/>
              </a:defRPr>
            </a:lvl1pPr>
          </a:lstStyle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Georgia" panose="02040502050405020303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dirty="0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9" name="Kuva 8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32688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dirty="0" smtClean="0"/>
              <a:t>Muokkaa </a:t>
            </a:r>
            <a:r>
              <a:rPr lang="fi-FI" dirty="0" err="1" smtClean="0"/>
              <a:t>perustyyl</a:t>
            </a:r>
            <a:r>
              <a:rPr lang="fi-FI" dirty="0" smtClean="0"/>
              <a:t>. </a:t>
            </a:r>
            <a:r>
              <a:rPr lang="fi-FI" dirty="0" err="1" smtClean="0"/>
              <a:t>napsautt</a:t>
            </a:r>
            <a:r>
              <a:rPr lang="fi-FI" dirty="0" smtClean="0"/>
              <a:t>.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dirty="0" smtClean="0"/>
              <a:t>Muokkaa tekstin perustyylejä napsauttamalla</a:t>
            </a:r>
          </a:p>
          <a:p>
            <a:pPr lvl="1"/>
            <a:r>
              <a:rPr lang="fi-FI" dirty="0" smtClean="0"/>
              <a:t>toinen taso</a:t>
            </a:r>
          </a:p>
          <a:p>
            <a:pPr lvl="2"/>
            <a:r>
              <a:rPr lang="fi-FI" dirty="0" smtClean="0"/>
              <a:t>kolmas taso</a:t>
            </a:r>
          </a:p>
          <a:p>
            <a:pPr lvl="3"/>
            <a:r>
              <a:rPr lang="fi-FI" dirty="0" smtClean="0"/>
              <a:t>neljäs taso</a:t>
            </a:r>
          </a:p>
          <a:p>
            <a:pPr lvl="4"/>
            <a:r>
              <a:rPr lang="fi-FI" dirty="0" smtClean="0"/>
              <a:t>viides taso</a:t>
            </a:r>
            <a:endParaRPr lang="fi-FI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 dirty="0" smtClean="0"/>
              <a:t>26.5.2014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301F4-86FD-4910-9F5A-C4CF14468D5D}" type="slidenum">
              <a:rPr lang="fi-FI" smtClean="0"/>
              <a:t>‹#›</a:t>
            </a:fld>
            <a:endParaRPr lang="fi-FI" dirty="0"/>
          </a:p>
        </p:txBody>
      </p:sp>
      <p:pic>
        <p:nvPicPr>
          <p:cNvPr id="7" name="Kuva 6"/>
          <p:cNvPicPr>
            <a:picLocks noChangeAspect="1"/>
          </p:cNvPicPr>
          <p:nvPr userDrawn="1"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730" t="18247" r="10900" b="18953"/>
          <a:stretch/>
        </p:blipFill>
        <p:spPr>
          <a:xfrm>
            <a:off x="3679128" y="6250879"/>
            <a:ext cx="1728192" cy="5760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39242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1F9CE0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eorgia" panose="020405020504050203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940300" y="5953125"/>
            <a:ext cx="3619500" cy="158750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Esityksen nimi</a:t>
            </a: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2"/>
          </p:nvPr>
        </p:nvSpPr>
        <p:spPr>
          <a:xfrm>
            <a:off x="4940300" y="6111875"/>
            <a:ext cx="3619500" cy="185738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fi-FI" dirty="0" smtClean="0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t>11.5.2014</a:t>
            </a:r>
            <a:endParaRPr lang="fi-FI" dirty="0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4"/>
          </p:nvPr>
        </p:nvSpPr>
        <p:spPr>
          <a:xfrm>
            <a:off x="4940300" y="6297613"/>
            <a:ext cx="3619500" cy="161925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fontAlgn="base">
              <a:spcBef>
                <a:spcPct val="0"/>
              </a:spcBef>
              <a:spcAft>
                <a:spcPct val="0"/>
              </a:spcAft>
              <a:defRPr/>
            </a:pPr>
            <a:fld id="{865DB13D-24FD-0641-8100-A6CD964B88B6}" type="slidenum">
              <a:rPr lang="fi-FI">
                <a:solidFill>
                  <a:prstClr val="black">
                    <a:tint val="75000"/>
                  </a:prstClr>
                </a:solidFill>
                <a:ea typeface="ＭＳ Ｐゴシック" charset="0"/>
              </a:rPr>
              <a:pPr defTabSz="45720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fi-FI">
              <a:solidFill>
                <a:prstClr val="black">
                  <a:tint val="75000"/>
                </a:prstClr>
              </a:solidFill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7785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  <p:sldLayoutId id="2147483675" r:id="rId14"/>
  </p:sldLayoutIdLst>
  <p:timing>
    <p:tnLst>
      <p:par>
        <p:cTn id="1" dur="indefinite" restart="never" nodeType="tmRoot"/>
      </p:par>
    </p:tnLst>
  </p:timing>
  <p:hf hdr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MS PGothic" pitchFamily="34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charset="0"/>
          <a:cs typeface="MS PGothic" pitchFamily="34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-65" charset="0"/>
          <a:ea typeface="ＭＳ Ｐゴシック" pitchFamily="-65" charset="-128"/>
          <a:cs typeface="ＭＳ Ｐゴシック" pitchFamily="-65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MS PGothic" pitchFamily="34" charset="-128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56127" y="2924944"/>
            <a:ext cx="7772400" cy="1470025"/>
          </a:xfrm>
        </p:spPr>
        <p:txBody>
          <a:bodyPr>
            <a:normAutofit/>
          </a:bodyPr>
          <a:lstStyle/>
          <a:p>
            <a:r>
              <a:rPr lang="fi-FI" sz="4000" dirty="0" smtClean="0"/>
              <a:t>Bologna </a:t>
            </a:r>
            <a:r>
              <a:rPr lang="fi-FI" sz="4000" dirty="0" err="1" smtClean="0"/>
              <a:t>Process</a:t>
            </a:r>
            <a:r>
              <a:rPr lang="fi-FI" sz="4000" dirty="0" smtClean="0"/>
              <a:t>  - </a:t>
            </a:r>
            <a:br>
              <a:rPr lang="fi-FI" sz="4000" dirty="0" smtClean="0"/>
            </a:br>
            <a:r>
              <a:rPr lang="fi-FI" sz="4000" dirty="0" err="1" smtClean="0"/>
              <a:t>objectives</a:t>
            </a:r>
            <a:r>
              <a:rPr lang="fi-FI" sz="4000" dirty="0" smtClean="0"/>
              <a:t> and </a:t>
            </a:r>
            <a:r>
              <a:rPr lang="fi-FI" sz="4000" dirty="0" err="1" smtClean="0"/>
              <a:t>achievements</a:t>
            </a:r>
            <a:endParaRPr lang="fi-FI" sz="40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263970" y="5013176"/>
            <a:ext cx="6336704" cy="1320552"/>
          </a:xfrm>
        </p:spPr>
        <p:txBody>
          <a:bodyPr>
            <a:normAutofit lnSpcReduction="10000"/>
          </a:bodyPr>
          <a:lstStyle/>
          <a:p>
            <a:r>
              <a:rPr lang="fi-FI" sz="2400" dirty="0" smtClean="0"/>
              <a:t>Ms. Sirpa </a:t>
            </a:r>
            <a:r>
              <a:rPr lang="fi-FI" sz="2400" dirty="0" smtClean="0"/>
              <a:t>Moitus, FINEEC </a:t>
            </a:r>
            <a:endParaRPr lang="fi-FI" sz="2400" dirty="0" smtClean="0"/>
          </a:p>
          <a:p>
            <a:r>
              <a:rPr lang="fi-FI" sz="2400" dirty="0" smtClean="0"/>
              <a:t>Mr. Kauko Hämäläinen</a:t>
            </a:r>
            <a:endParaRPr lang="fi-FI" sz="2400" dirty="0" smtClean="0"/>
          </a:p>
          <a:p>
            <a:r>
              <a:rPr lang="fi-FI" sz="2400" dirty="0" smtClean="0"/>
              <a:t>Baku</a:t>
            </a:r>
            <a:r>
              <a:rPr lang="fi-FI" sz="2400" dirty="0" smtClean="0"/>
              <a:t>, 29 </a:t>
            </a:r>
            <a:r>
              <a:rPr lang="fi-FI" sz="2400" dirty="0" err="1" smtClean="0"/>
              <a:t>September</a:t>
            </a:r>
            <a:r>
              <a:rPr lang="fi-FI" sz="2400" dirty="0" smtClean="0"/>
              <a:t> 2015</a:t>
            </a:r>
          </a:p>
        </p:txBody>
      </p:sp>
      <p:pic>
        <p:nvPicPr>
          <p:cNvPr id="4" name="Picture 2" descr="http://karvi.fi/app/uploads/2014/10/Twinning-log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840" y="260648"/>
            <a:ext cx="1219200" cy="1182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Kuva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0751" y="1376307"/>
            <a:ext cx="1237595" cy="8230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390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altLang="fi-FI" smtClean="0"/>
              <a:t>Expectations towards policy makers in EHEA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en-GB" sz="2000" dirty="0"/>
              <a:t>Governments </a:t>
            </a:r>
            <a:r>
              <a:rPr lang="en-GB" sz="2000" dirty="0" smtClean="0"/>
              <a:t>need </a:t>
            </a:r>
            <a:r>
              <a:rPr lang="en-GB" sz="2000" dirty="0"/>
              <a:t>to </a:t>
            </a:r>
            <a:r>
              <a:rPr lang="en-GB" sz="2000" dirty="0" smtClean="0"/>
              <a:t>look </a:t>
            </a:r>
            <a:r>
              <a:rPr lang="en-GB" sz="2000" dirty="0"/>
              <a:t>into why </a:t>
            </a:r>
            <a:r>
              <a:rPr lang="en-GB" sz="2000" dirty="0" smtClean="0"/>
              <a:t>(if) they </a:t>
            </a:r>
            <a:r>
              <a:rPr lang="en-GB" sz="2000" dirty="0"/>
              <a:t>do not have an ESG compliant </a:t>
            </a:r>
            <a:r>
              <a:rPr lang="en-GB" sz="2000" dirty="0" smtClean="0"/>
              <a:t>quality assurance </a:t>
            </a:r>
            <a:r>
              <a:rPr lang="en-GB" sz="2000" dirty="0"/>
              <a:t>agency at the moment, and what would be required to </a:t>
            </a:r>
            <a:r>
              <a:rPr lang="en-GB" sz="2000" dirty="0" smtClean="0"/>
              <a:t>establish one. 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2000" dirty="0" smtClean="0"/>
          </a:p>
          <a:p>
            <a:pPr>
              <a:defRPr/>
            </a:pPr>
            <a:r>
              <a:rPr lang="fr-BE" sz="2000" dirty="0" err="1" smtClean="0"/>
              <a:t>Every</a:t>
            </a:r>
            <a:r>
              <a:rPr lang="fr-BE" sz="2000" dirty="0" smtClean="0"/>
              <a:t> country </a:t>
            </a:r>
            <a:r>
              <a:rPr lang="fr-BE" sz="2000" dirty="0" err="1" smtClean="0"/>
              <a:t>should</a:t>
            </a:r>
            <a:r>
              <a:rPr lang="fr-BE" sz="2000" dirty="0" smtClean="0"/>
              <a:t> </a:t>
            </a:r>
            <a:r>
              <a:rPr lang="fr-BE" sz="2000" dirty="0" err="1" smtClean="0"/>
              <a:t>strive</a:t>
            </a:r>
            <a:r>
              <a:rPr lang="fr-BE" sz="2000" dirty="0" smtClean="0"/>
              <a:t> </a:t>
            </a:r>
            <a:r>
              <a:rPr lang="fr-BE" sz="2000" dirty="0" err="1" smtClean="0"/>
              <a:t>towards</a:t>
            </a:r>
            <a:r>
              <a:rPr lang="fr-BE" sz="2000" dirty="0" smtClean="0"/>
              <a:t> the establishment </a:t>
            </a:r>
            <a:r>
              <a:rPr lang="fr-BE" sz="2000" dirty="0"/>
              <a:t>of </a:t>
            </a:r>
            <a:r>
              <a:rPr lang="fr-BE" sz="2000" dirty="0" smtClean="0"/>
              <a:t>an </a:t>
            </a:r>
            <a:r>
              <a:rPr lang="fr-BE" sz="2000" dirty="0" err="1" smtClean="0"/>
              <a:t>independent</a:t>
            </a:r>
            <a:r>
              <a:rPr lang="fr-BE" sz="2000" dirty="0" smtClean="0"/>
              <a:t> </a:t>
            </a:r>
            <a:r>
              <a:rPr lang="fr-BE" sz="2000" dirty="0" err="1" smtClean="0"/>
              <a:t>quality</a:t>
            </a:r>
            <a:r>
              <a:rPr lang="fr-BE" sz="2000" dirty="0" smtClean="0"/>
              <a:t> assurance </a:t>
            </a:r>
            <a:r>
              <a:rPr lang="fr-BE" sz="2000" dirty="0" err="1" smtClean="0"/>
              <a:t>agency</a:t>
            </a:r>
            <a:r>
              <a:rPr lang="fr-BE" sz="2000" dirty="0" smtClean="0"/>
              <a:t>, and to </a:t>
            </a:r>
            <a:r>
              <a:rPr lang="fr-BE" sz="2000" dirty="0" err="1" smtClean="0"/>
              <a:t>make</a:t>
            </a:r>
            <a:r>
              <a:rPr lang="fr-BE" sz="2000" dirty="0" smtClean="0"/>
              <a:t> sure </a:t>
            </a:r>
            <a:r>
              <a:rPr lang="fr-BE" sz="2000" dirty="0" err="1" smtClean="0"/>
              <a:t>that</a:t>
            </a:r>
            <a:r>
              <a:rPr lang="fr-BE" sz="2000" dirty="0" smtClean="0"/>
              <a:t> </a:t>
            </a:r>
            <a:r>
              <a:rPr lang="fr-BE" sz="2000" dirty="0" err="1" smtClean="0"/>
              <a:t>each</a:t>
            </a:r>
            <a:r>
              <a:rPr lang="fr-BE" sz="2000" dirty="0" smtClean="0"/>
              <a:t> </a:t>
            </a:r>
            <a:r>
              <a:rPr lang="fr-BE" sz="2000" dirty="0" err="1" smtClean="0"/>
              <a:t>agency’s</a:t>
            </a:r>
            <a:r>
              <a:rPr lang="fr-BE" sz="2000" dirty="0" smtClean="0"/>
              <a:t> </a:t>
            </a:r>
            <a:r>
              <a:rPr lang="fr-BE" sz="2000" dirty="0" err="1" smtClean="0"/>
              <a:t>operations</a:t>
            </a:r>
            <a:r>
              <a:rPr lang="fr-BE" sz="2000" dirty="0" smtClean="0"/>
              <a:t> (</a:t>
            </a:r>
            <a:r>
              <a:rPr lang="fr-BE" sz="2000" dirty="0" err="1" smtClean="0"/>
              <a:t>including</a:t>
            </a:r>
            <a:r>
              <a:rPr lang="fr-BE" sz="2000" dirty="0" smtClean="0"/>
              <a:t> </a:t>
            </a:r>
            <a:r>
              <a:rPr lang="fr-BE" sz="2000" dirty="0" err="1" smtClean="0"/>
              <a:t>those</a:t>
            </a:r>
            <a:r>
              <a:rPr lang="fr-BE" sz="2000" dirty="0" smtClean="0"/>
              <a:t> </a:t>
            </a:r>
            <a:r>
              <a:rPr lang="fr-BE" sz="2000" dirty="0" err="1" smtClean="0"/>
              <a:t>already</a:t>
            </a:r>
            <a:r>
              <a:rPr lang="fr-BE" sz="2000" dirty="0" smtClean="0"/>
              <a:t> </a:t>
            </a:r>
            <a:r>
              <a:rPr lang="fr-BE" sz="2000" dirty="0" err="1" smtClean="0"/>
              <a:t>existing</a:t>
            </a:r>
            <a:r>
              <a:rPr lang="fr-BE" sz="2000" dirty="0" smtClean="0"/>
              <a:t>) are in </a:t>
            </a:r>
            <a:r>
              <a:rPr lang="fr-BE" sz="2000" dirty="0"/>
              <a:t>line </a:t>
            </a:r>
            <a:r>
              <a:rPr lang="fr-BE" sz="2000" dirty="0" err="1"/>
              <a:t>with</a:t>
            </a:r>
            <a:r>
              <a:rPr lang="fr-BE" sz="2000" dirty="0"/>
              <a:t> the </a:t>
            </a:r>
            <a:r>
              <a:rPr lang="fr-BE" sz="2000" dirty="0" smtClean="0"/>
              <a:t>ESG.</a:t>
            </a:r>
          </a:p>
          <a:p>
            <a:pPr marL="0" indent="0">
              <a:buFont typeface="Arial" panose="020B0604020202020204" pitchFamily="34" charset="0"/>
              <a:buNone/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 smtClean="0"/>
              <a:t>The </a:t>
            </a:r>
            <a:r>
              <a:rPr lang="en-GB" sz="2000" dirty="0"/>
              <a:t>revised ESG may </a:t>
            </a:r>
            <a:r>
              <a:rPr lang="en-GB" sz="2000" dirty="0" smtClean="0"/>
              <a:t>impose </a:t>
            </a:r>
            <a:r>
              <a:rPr lang="en-GB" sz="2000" dirty="0"/>
              <a:t>legal changes in some countries, </a:t>
            </a:r>
            <a:r>
              <a:rPr lang="en-GB" sz="2000" dirty="0" smtClean="0"/>
              <a:t>and </a:t>
            </a:r>
            <a:r>
              <a:rPr lang="en-GB" sz="2000" dirty="0"/>
              <a:t>therefore their effective implementation depends not only </a:t>
            </a:r>
            <a:r>
              <a:rPr lang="en-GB" sz="2000" dirty="0" smtClean="0"/>
              <a:t>on </a:t>
            </a:r>
            <a:r>
              <a:rPr lang="en-GB" sz="2000" dirty="0"/>
              <a:t>the </a:t>
            </a:r>
            <a:r>
              <a:rPr lang="en-GB" sz="2000" dirty="0" smtClean="0"/>
              <a:t>quality assurance agencies and higher education institutions, but also on </a:t>
            </a:r>
            <a:r>
              <a:rPr lang="en-GB" sz="2000" dirty="0"/>
              <a:t>the policy </a:t>
            </a:r>
            <a:r>
              <a:rPr lang="en-GB" sz="2000" dirty="0" smtClean="0"/>
              <a:t>makers (</a:t>
            </a:r>
            <a:r>
              <a:rPr lang="en-GB" sz="2000" dirty="0" smtClean="0">
                <a:sym typeface="Wingdings" panose="05000000000000000000" pitchFamily="2" charset="2"/>
              </a:rPr>
              <a:t> </a:t>
            </a:r>
            <a:r>
              <a:rPr lang="en-GB" sz="2000" dirty="0" smtClean="0"/>
              <a:t>This </a:t>
            </a:r>
            <a:r>
              <a:rPr lang="en-GB" sz="2000" dirty="0"/>
              <a:t>could </a:t>
            </a:r>
            <a:r>
              <a:rPr lang="en-GB" sz="2000" dirty="0" smtClean="0"/>
              <a:t>for example concern </a:t>
            </a:r>
            <a:r>
              <a:rPr lang="en-GB" sz="2000" dirty="0"/>
              <a:t>the publication of review reports, </a:t>
            </a:r>
            <a:r>
              <a:rPr lang="en-GB" sz="2000" dirty="0" smtClean="0"/>
              <a:t>which </a:t>
            </a:r>
            <a:r>
              <a:rPr lang="en-GB" sz="2000" dirty="0"/>
              <a:t>is currently not possible in some countries </a:t>
            </a:r>
            <a:r>
              <a:rPr lang="en-GB" sz="2000" dirty="0" smtClean="0"/>
              <a:t>- i.e. reports with negative review outcomes are not being published).</a:t>
            </a:r>
            <a:endParaRPr lang="fr-BE" sz="2000" dirty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8499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05C64D2-783C-45CD-91E0-E82B3FEFD163}" type="slidenum">
              <a:rPr lang="en-US" altLang="fi-FI" sz="1200" smtClean="0">
                <a:solidFill>
                  <a:srgbClr val="40404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fi-FI" sz="1200" smtClean="0">
              <a:solidFill>
                <a:srgbClr val="40404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7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fi-FI" smtClean="0"/>
              <a:t>Expectations for agencies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8147248" cy="4565104"/>
          </a:xfrm>
        </p:spPr>
        <p:txBody>
          <a:bodyPr>
            <a:normAutofit fontScale="77500" lnSpcReduction="20000"/>
          </a:bodyPr>
          <a:lstStyle/>
          <a:p>
            <a:pPr>
              <a:buClr>
                <a:srgbClr val="0093B3"/>
              </a:buClr>
              <a:buFont typeface="Arial" charset="0"/>
              <a:buChar char="•"/>
              <a:defRPr/>
            </a:pPr>
            <a:r>
              <a:rPr lang="en-GB" dirty="0"/>
              <a:t>In order to be recognised as trustworthy ,need to prove that fulfil the requirements of the ESG for external quality assurance agencies </a:t>
            </a:r>
            <a:r>
              <a:rPr lang="en-GB" dirty="0">
                <a:hlinkClick r:id="" action="ppaction://noaction"/>
              </a:rPr>
              <a:t>(ESG Part 3)</a:t>
            </a:r>
            <a:r>
              <a:rPr lang="en-GB" dirty="0"/>
              <a:t> 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93B3"/>
              </a:buClr>
              <a:buFont typeface="Arial" charset="0"/>
              <a:buChar char="•"/>
              <a:defRPr/>
            </a:pPr>
            <a:r>
              <a:rPr lang="en-GB" sz="2100" dirty="0" smtClean="0"/>
              <a:t>External </a:t>
            </a:r>
            <a:r>
              <a:rPr lang="en-GB" sz="2100" dirty="0"/>
              <a:t>evaluation is a condition of the credibility of the results of the internal </a:t>
            </a:r>
            <a:r>
              <a:rPr lang="en-GB" sz="2100" dirty="0" smtClean="0"/>
              <a:t>evaluation</a:t>
            </a:r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93B3"/>
              </a:buClr>
              <a:buFont typeface="Arial" charset="0"/>
              <a:buChar char="•"/>
              <a:defRPr/>
            </a:pPr>
            <a:r>
              <a:rPr lang="en-GB" sz="2100" dirty="0" smtClean="0"/>
              <a:t>External </a:t>
            </a:r>
            <a:r>
              <a:rPr lang="en-GB" sz="2100" dirty="0"/>
              <a:t>evaluators (QA agencies) are accountable for the quality of their activities </a:t>
            </a:r>
            <a:endParaRPr lang="en-GB" sz="2100" dirty="0" smtClean="0"/>
          </a:p>
          <a:p>
            <a:pPr marL="0" indent="0">
              <a:buClr>
                <a:srgbClr val="FA4E19"/>
              </a:buClr>
              <a:buFont typeface="Arial" charset="0"/>
              <a:buNone/>
              <a:defRPr/>
            </a:pPr>
            <a:endParaRPr lang="en-GB" dirty="0"/>
          </a:p>
          <a:p>
            <a:pPr>
              <a:buClr>
                <a:srgbClr val="0093B3"/>
              </a:buClr>
              <a:buFont typeface="Arial" charset="0"/>
              <a:buChar char="•"/>
              <a:defRPr/>
            </a:pPr>
            <a:r>
              <a:rPr lang="en-GB" dirty="0"/>
              <a:t>Use procedures that comply with the ESG for the external quality assurance of higher education </a:t>
            </a:r>
            <a:r>
              <a:rPr lang="en-GB" dirty="0">
                <a:hlinkClick r:id="" action="ppaction://noaction"/>
              </a:rPr>
              <a:t>(ESG Part 2)</a:t>
            </a:r>
            <a:endParaRPr lang="en-GB" dirty="0"/>
          </a:p>
          <a:p>
            <a:pPr>
              <a:buClr>
                <a:srgbClr val="0093B3"/>
              </a:buClr>
              <a:buFont typeface="Arial" charset="0"/>
              <a:buChar char="•"/>
              <a:defRPr/>
            </a:pPr>
            <a:endParaRPr lang="en-GB" dirty="0"/>
          </a:p>
          <a:p>
            <a:pPr>
              <a:buClr>
                <a:srgbClr val="0093B3"/>
              </a:buClr>
              <a:buFont typeface="Arial" charset="0"/>
              <a:buChar char="•"/>
              <a:defRPr/>
            </a:pPr>
            <a:r>
              <a:rPr lang="en-GB" dirty="0"/>
              <a:t>Verify the HEIs’ achievements against the ESG for internal quality assurance </a:t>
            </a:r>
            <a:r>
              <a:rPr lang="en-GB" dirty="0">
                <a:hlinkClick r:id="" action="ppaction://noaction"/>
              </a:rPr>
              <a:t>(ESG Part 1</a:t>
            </a:r>
            <a:r>
              <a:rPr lang="en-GB" dirty="0" smtClean="0">
                <a:hlinkClick r:id="" action="ppaction://noaction"/>
              </a:rPr>
              <a:t>)</a:t>
            </a:r>
            <a:endParaRPr lang="en-GB" dirty="0" smtClean="0"/>
          </a:p>
          <a:p>
            <a:pPr lvl="1">
              <a:lnSpc>
                <a:spcPct val="90000"/>
              </a:lnSpc>
              <a:spcBef>
                <a:spcPts val="600"/>
              </a:spcBef>
              <a:buClr>
                <a:srgbClr val="0093B3"/>
              </a:buClr>
              <a:buFont typeface="Arial" charset="0"/>
              <a:buChar char="•"/>
              <a:defRPr/>
            </a:pPr>
            <a:endParaRPr lang="en-GB" sz="1600" dirty="0"/>
          </a:p>
          <a:p>
            <a:pPr lvl="1">
              <a:buClr>
                <a:srgbClr val="0093B3"/>
              </a:buClr>
              <a:buFont typeface="Arial" charset="0"/>
              <a:buChar char="•"/>
              <a:defRPr/>
            </a:pPr>
            <a:endParaRPr lang="en-GB" dirty="0"/>
          </a:p>
          <a:p>
            <a:pPr eaLnBrk="1" hangingPunct="1">
              <a:defRPr/>
            </a:pPr>
            <a:endParaRPr lang="en-US" dirty="0" smtClean="0"/>
          </a:p>
        </p:txBody>
      </p:sp>
      <p:sp>
        <p:nvSpPr>
          <p:cNvPr id="8602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364DFA9-F7CC-4793-8E1C-B67EBA3EB482}" type="slidenum">
              <a:rPr lang="en-US" altLang="fi-FI" sz="1200" smtClean="0">
                <a:solidFill>
                  <a:srgbClr val="40404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fi-FI" sz="1200" smtClean="0">
              <a:solidFill>
                <a:srgbClr val="40404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8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564904"/>
            <a:ext cx="7343030" cy="1660750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GB" sz="4800" dirty="0"/>
              <a:t>Bologna Process and </a:t>
            </a:r>
            <a:br>
              <a:rPr lang="en-GB" sz="4800" dirty="0"/>
            </a:br>
            <a:r>
              <a:rPr lang="en-GB" sz="4800" dirty="0" smtClean="0"/>
              <a:t>Qualifications Frameworks</a:t>
            </a:r>
            <a:endParaRPr lang="en-GB" sz="4800" dirty="0"/>
          </a:p>
        </p:txBody>
      </p:sp>
    </p:spTree>
    <p:extLst>
      <p:ext uri="{BB962C8B-B14F-4D97-AF65-F5344CB8AC3E}">
        <p14:creationId xmlns:p14="http://schemas.microsoft.com/office/powerpoint/2010/main" val="1751980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Text Box 4"/>
          <p:cNvSpPr txBox="1">
            <a:spLocks noChangeArrowheads="1"/>
          </p:cNvSpPr>
          <p:nvPr/>
        </p:nvSpPr>
        <p:spPr bwMode="auto">
          <a:xfrm>
            <a:off x="266700" y="170021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endParaRPr lang="en-US" altLang="de-DE" sz="1800">
              <a:latin typeface="Arial" panose="020B0604020202020204" pitchFamily="34" charset="0"/>
              <a:ea typeface="MS Gothic" panose="020B0609070205080204" pitchFamily="49" charset="-128"/>
            </a:endParaRPr>
          </a:p>
        </p:txBody>
      </p:sp>
      <p:sp>
        <p:nvSpPr>
          <p:cNvPr id="38915" name="Oval 5"/>
          <p:cNvSpPr>
            <a:spLocks noChangeArrowheads="1"/>
          </p:cNvSpPr>
          <p:nvPr/>
        </p:nvSpPr>
        <p:spPr bwMode="auto">
          <a:xfrm>
            <a:off x="395288" y="1700213"/>
            <a:ext cx="7848600" cy="4679950"/>
          </a:xfrm>
          <a:prstGeom prst="ellipse">
            <a:avLst/>
          </a:prstGeom>
          <a:solidFill>
            <a:srgbClr val="FFFFCC"/>
          </a:solidFill>
          <a:ln w="9525">
            <a:solidFill>
              <a:schemeClr val="tx1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cs typeface="Arial" charset="0"/>
            </a:endParaRPr>
          </a:p>
        </p:txBody>
      </p:sp>
      <p:sp>
        <p:nvSpPr>
          <p:cNvPr id="64518" name="Text Box 6"/>
          <p:cNvSpPr txBox="1">
            <a:spLocks noChangeArrowheads="1"/>
          </p:cNvSpPr>
          <p:nvPr/>
        </p:nvSpPr>
        <p:spPr bwMode="auto">
          <a:xfrm>
            <a:off x="1619250" y="2276475"/>
            <a:ext cx="2447925" cy="132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>
                <a:solidFill>
                  <a:schemeClr val="accent2"/>
                </a:solidFill>
                <a:latin typeface="Comic Sans MS" panose="030F0702030302020204" pitchFamily="66" charset="0"/>
                <a:ea typeface="MS Gothic" panose="020B0609070205080204" pitchFamily="49" charset="-128"/>
              </a:rPr>
              <a:t>EQF for Lifelong Learning (an EC initiative)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>
                <a:solidFill>
                  <a:schemeClr val="accent2"/>
                </a:solidFill>
                <a:latin typeface="Comic Sans MS" panose="030F0702030302020204" pitchFamily="66" charset="0"/>
                <a:ea typeface="MS Gothic" panose="020B0609070205080204" pitchFamily="49" charset="-128"/>
              </a:rPr>
              <a:t>(27 countries)</a:t>
            </a:r>
          </a:p>
        </p:txBody>
      </p:sp>
      <p:sp>
        <p:nvSpPr>
          <p:cNvPr id="38917" name="Oval 7"/>
          <p:cNvSpPr>
            <a:spLocks noChangeArrowheads="1"/>
          </p:cNvSpPr>
          <p:nvPr/>
        </p:nvSpPr>
        <p:spPr bwMode="auto">
          <a:xfrm>
            <a:off x="3708400" y="1628775"/>
            <a:ext cx="5040313" cy="4679950"/>
          </a:xfrm>
          <a:prstGeom prst="ellipse">
            <a:avLst/>
          </a:prstGeom>
          <a:solidFill>
            <a:srgbClr val="F3F9A5"/>
          </a:solidFill>
          <a:ln w="9525">
            <a:solidFill>
              <a:schemeClr val="tx1"/>
            </a:solidFill>
            <a:round/>
            <a:headEnd/>
            <a:tailEnd/>
          </a:ln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eaLnBrk="1" hangingPunct="1">
              <a:defRPr/>
            </a:pPr>
            <a:endParaRPr lang="en-US">
              <a:cs typeface="Arial" charset="0"/>
            </a:endParaRPr>
          </a:p>
        </p:txBody>
      </p:sp>
      <p:sp>
        <p:nvSpPr>
          <p:cNvPr id="64522" name="Text Box 8"/>
          <p:cNvSpPr txBox="1">
            <a:spLocks noChangeArrowheads="1"/>
          </p:cNvSpPr>
          <p:nvPr/>
        </p:nvSpPr>
        <p:spPr bwMode="auto">
          <a:xfrm>
            <a:off x="4427538" y="2133600"/>
            <a:ext cx="3671887" cy="1190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de-DE" sz="2000">
                <a:solidFill>
                  <a:schemeClr val="accent2"/>
                </a:solidFill>
                <a:latin typeface="Comic Sans MS" panose="030F0702030302020204" pitchFamily="66" charset="0"/>
                <a:ea typeface="MS Gothic" panose="020B0609070205080204" pitchFamily="49" charset="-128"/>
              </a:rPr>
              <a:t>EQF for Higher Education</a:t>
            </a:r>
          </a:p>
          <a:p>
            <a:pPr algn="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de-DE" sz="2000">
                <a:solidFill>
                  <a:schemeClr val="accent2"/>
                </a:solidFill>
                <a:latin typeface="Comic Sans MS" panose="030F0702030302020204" pitchFamily="66" charset="0"/>
                <a:ea typeface="MS Gothic" panose="020B0609070205080204" pitchFamily="49" charset="-128"/>
              </a:rPr>
              <a:t>	(Bologna Process - </a:t>
            </a:r>
          </a:p>
          <a:p>
            <a:pPr algn="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de-DE" sz="2000">
                <a:solidFill>
                  <a:schemeClr val="accent2"/>
                </a:solidFill>
                <a:latin typeface="Comic Sans MS" panose="030F0702030302020204" pitchFamily="66" charset="0"/>
                <a:ea typeface="MS Gothic" panose="020B0609070205080204" pitchFamily="49" charset="-128"/>
              </a:rPr>
              <a:t>48 countries)</a:t>
            </a:r>
          </a:p>
        </p:txBody>
      </p:sp>
      <p:sp>
        <p:nvSpPr>
          <p:cNvPr id="38919" name="Oval 9"/>
          <p:cNvSpPr>
            <a:spLocks noChangeArrowheads="1"/>
          </p:cNvSpPr>
          <p:nvPr/>
        </p:nvSpPr>
        <p:spPr bwMode="auto">
          <a:xfrm>
            <a:off x="323850" y="3644900"/>
            <a:ext cx="5184775" cy="230505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innerShdw blurRad="114300">
              <a:prstClr val="black"/>
            </a:innerShdw>
          </a:effectLst>
        </p:spPr>
        <p:txBody>
          <a:bodyPr wrap="none" anchor="ctr"/>
          <a:lstStyle/>
          <a:p>
            <a:pPr eaLnBrk="1" hangingPunct="1">
              <a:defRPr/>
            </a:pPr>
            <a:endParaRPr lang="en-US">
              <a:cs typeface="Arial" charset="0"/>
            </a:endParaRPr>
          </a:p>
        </p:txBody>
      </p:sp>
      <p:sp>
        <p:nvSpPr>
          <p:cNvPr id="64526" name="Text Box 10"/>
          <p:cNvSpPr txBox="1">
            <a:spLocks noChangeArrowheads="1"/>
          </p:cNvSpPr>
          <p:nvPr/>
        </p:nvSpPr>
        <p:spPr bwMode="auto">
          <a:xfrm>
            <a:off x="1187450" y="4076700"/>
            <a:ext cx="3600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>
                <a:solidFill>
                  <a:schemeClr val="accent2"/>
                </a:solidFill>
                <a:latin typeface="Comic Sans MS" panose="030F0702030302020204" pitchFamily="66" charset="0"/>
                <a:ea typeface="MS Gothic" panose="020B0609070205080204" pitchFamily="49" charset="-128"/>
              </a:rPr>
              <a:t>National Qualifications Frameworks</a:t>
            </a:r>
          </a:p>
        </p:txBody>
      </p:sp>
      <p:sp>
        <p:nvSpPr>
          <p:cNvPr id="38921" name="Oval 11"/>
          <p:cNvSpPr>
            <a:spLocks noChangeArrowheads="1"/>
          </p:cNvSpPr>
          <p:nvPr/>
        </p:nvSpPr>
        <p:spPr bwMode="auto">
          <a:xfrm>
            <a:off x="4284663" y="3716338"/>
            <a:ext cx="4606925" cy="2233612"/>
          </a:xfrm>
          <a:prstGeom prst="ellipse">
            <a:avLst/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  <a:effectLst>
            <a:innerShdw blurRad="63500" dist="50800" dir="18900000">
              <a:prstClr val="black">
                <a:alpha val="50000"/>
              </a:prstClr>
            </a:innerShdw>
          </a:effectLst>
          <a:scene3d>
            <a:camera prst="orthographicFront"/>
            <a:lightRig rig="threePt" dir="t"/>
          </a:scene3d>
          <a:sp3d>
            <a:bevelT w="165100" prst="coolSlant"/>
          </a:sp3d>
        </p:spPr>
        <p:txBody>
          <a:bodyPr wrap="none" anchor="ctr"/>
          <a:lstStyle/>
          <a:p>
            <a:pPr eaLnBrk="1" hangingPunct="1">
              <a:defRPr/>
            </a:pPr>
            <a:endParaRPr lang="en-US">
              <a:cs typeface="Arial" charset="0"/>
            </a:endParaRPr>
          </a:p>
        </p:txBody>
      </p:sp>
      <p:sp>
        <p:nvSpPr>
          <p:cNvPr id="64530" name="Text Box 12"/>
          <p:cNvSpPr txBox="1">
            <a:spLocks noChangeArrowheads="1"/>
          </p:cNvSpPr>
          <p:nvPr/>
        </p:nvSpPr>
        <p:spPr bwMode="auto">
          <a:xfrm>
            <a:off x="5148263" y="4149725"/>
            <a:ext cx="360045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2000">
                <a:solidFill>
                  <a:schemeClr val="accent2"/>
                </a:solidFill>
                <a:latin typeface="Comic Sans MS" panose="030F0702030302020204" pitchFamily="66" charset="0"/>
                <a:ea typeface="MS Gothic" panose="020B0609070205080204" pitchFamily="49" charset="-128"/>
              </a:rPr>
              <a:t>Sectoral Qualifications Frameworks</a:t>
            </a:r>
          </a:p>
        </p:txBody>
      </p:sp>
      <p:sp>
        <p:nvSpPr>
          <p:cNvPr id="38923" name="Oval 13"/>
          <p:cNvSpPr>
            <a:spLocks noChangeArrowheads="1"/>
          </p:cNvSpPr>
          <p:nvPr/>
        </p:nvSpPr>
        <p:spPr bwMode="auto">
          <a:xfrm>
            <a:off x="2268538" y="4797425"/>
            <a:ext cx="4751387" cy="1871663"/>
          </a:xfrm>
          <a:prstGeom prst="ellipse">
            <a:avLst/>
          </a:prstGeom>
          <a:solidFill>
            <a:srgbClr val="E0FBA3"/>
          </a:solidFill>
          <a:ln w="9525">
            <a:noFill/>
            <a:round/>
            <a:headEnd/>
            <a:tailEnd/>
          </a:ln>
          <a:effectLst>
            <a:glow rad="139700">
              <a:schemeClr val="accent4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wrap="none" anchor="ctr"/>
          <a:lstStyle/>
          <a:p>
            <a:pPr eaLnBrk="1" hangingPunct="1">
              <a:defRPr/>
            </a:pPr>
            <a:endParaRPr lang="en-US">
              <a:cs typeface="Arial" charset="0"/>
            </a:endParaRPr>
          </a:p>
        </p:txBody>
      </p:sp>
      <p:sp>
        <p:nvSpPr>
          <p:cNvPr id="64534" name="Text Box 14"/>
          <p:cNvSpPr txBox="1">
            <a:spLocks noChangeArrowheads="1"/>
          </p:cNvSpPr>
          <p:nvPr/>
        </p:nvSpPr>
        <p:spPr bwMode="auto">
          <a:xfrm>
            <a:off x="2771775" y="5300663"/>
            <a:ext cx="4105275" cy="581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50000"/>
              </a:spcBef>
              <a:buFontTx/>
              <a:buNone/>
            </a:pPr>
            <a:r>
              <a:rPr lang="en-US" altLang="de-DE" sz="2000" b="1">
                <a:solidFill>
                  <a:schemeClr val="accent2"/>
                </a:solidFill>
                <a:latin typeface="Comic Sans MS" panose="030F0702030302020204" pitchFamily="66" charset="0"/>
                <a:ea typeface="MS Gothic" panose="020B0609070205080204" pitchFamily="49" charset="-128"/>
              </a:rPr>
              <a:t>TUNING</a:t>
            </a:r>
            <a:r>
              <a:rPr lang="en-US" altLang="de-DE" sz="2000">
                <a:solidFill>
                  <a:schemeClr val="accent2"/>
                </a:solidFill>
                <a:latin typeface="Comic Sans MS" panose="030F0702030302020204" pitchFamily="66" charset="0"/>
                <a:ea typeface="MS Gothic" panose="020B0609070205080204" pitchFamily="49" charset="-128"/>
              </a:rPr>
              <a:t> reference points for Higher Education programmes</a:t>
            </a:r>
          </a:p>
        </p:txBody>
      </p:sp>
      <p:sp>
        <p:nvSpPr>
          <p:cNvPr id="64535" name="Oval 15"/>
          <p:cNvSpPr>
            <a:spLocks noChangeArrowheads="1"/>
          </p:cNvSpPr>
          <p:nvPr/>
        </p:nvSpPr>
        <p:spPr bwMode="auto">
          <a:xfrm>
            <a:off x="3924300" y="2852738"/>
            <a:ext cx="2016125" cy="936625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de-DE" sz="1800">
              <a:latin typeface="Garamond" panose="02020404030301010803" pitchFamily="18" charset="0"/>
            </a:endParaRPr>
          </a:p>
        </p:txBody>
      </p:sp>
      <p:sp>
        <p:nvSpPr>
          <p:cNvPr id="64536" name="Text Box 16"/>
          <p:cNvSpPr txBox="1">
            <a:spLocks noChangeArrowheads="1"/>
          </p:cNvSpPr>
          <p:nvPr/>
        </p:nvSpPr>
        <p:spPr bwMode="auto">
          <a:xfrm>
            <a:off x="4211638" y="2997200"/>
            <a:ext cx="18732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de-DE" sz="1800" b="1">
                <a:solidFill>
                  <a:schemeClr val="accent2"/>
                </a:solidFill>
                <a:latin typeface="Arial" panose="020B0604020202020204" pitchFamily="34" charset="0"/>
                <a:ea typeface="MS Gothic" panose="020B0609070205080204" pitchFamily="49" charset="-128"/>
              </a:rPr>
              <a:t>Dublin descriptors</a:t>
            </a:r>
            <a:endParaRPr lang="nl-NL" altLang="de-DE" sz="1800" b="1">
              <a:solidFill>
                <a:schemeClr val="accent2"/>
              </a:solidFill>
              <a:latin typeface="Arial" panose="020B0604020202020204" pitchFamily="34" charset="0"/>
              <a:ea typeface="MS Gothic" panose="020B0609070205080204" pitchFamily="49" charset="-128"/>
            </a:endParaRPr>
          </a:p>
        </p:txBody>
      </p:sp>
      <p:sp>
        <p:nvSpPr>
          <p:cNvPr id="64537" name="Text Box 20"/>
          <p:cNvSpPr txBox="1">
            <a:spLocks noChangeArrowheads="1"/>
          </p:cNvSpPr>
          <p:nvPr/>
        </p:nvSpPr>
        <p:spPr bwMode="auto">
          <a:xfrm>
            <a:off x="1223962" y="538163"/>
            <a:ext cx="85693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ts val="550"/>
              </a:spcBef>
              <a:buClr>
                <a:srgbClr val="332586"/>
              </a:buClr>
              <a:buFont typeface="Arial" panose="020B0604020202020204" pitchFamily="34" charset="0"/>
              <a:buNone/>
            </a:pPr>
            <a:r>
              <a:rPr lang="en-GB" altLang="de-DE" sz="2400" dirty="0">
                <a:solidFill>
                  <a:srgbClr val="1F9CE0"/>
                </a:solidFill>
                <a:latin typeface="Arial" panose="020B0604020202020204" pitchFamily="34" charset="0"/>
                <a:ea typeface="MS Gothic" panose="020B0609070205080204" pitchFamily="49" charset="-128"/>
              </a:rPr>
              <a:t>European perspective: Qualifications frameworks</a:t>
            </a:r>
            <a:endParaRPr lang="en-US" altLang="de-DE" sz="2400" dirty="0">
              <a:solidFill>
                <a:srgbClr val="1F9CE0"/>
              </a:solidFill>
              <a:latin typeface="Arial" panose="020B0604020202020204" pitchFamily="34" charset="0"/>
              <a:ea typeface="MS Gothic" panose="020B0609070205080204" pitchFamily="49" charset="-128"/>
            </a:endParaRPr>
          </a:p>
        </p:txBody>
      </p:sp>
      <p:sp>
        <p:nvSpPr>
          <p:cNvPr id="64538" name="Line 22"/>
          <p:cNvSpPr>
            <a:spLocks noChangeShapeType="1"/>
          </p:cNvSpPr>
          <p:nvPr/>
        </p:nvSpPr>
        <p:spPr bwMode="auto">
          <a:xfrm>
            <a:off x="395288" y="1268413"/>
            <a:ext cx="8280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64539" name="TextBox 17"/>
          <p:cNvSpPr txBox="1">
            <a:spLocks noChangeArrowheads="1"/>
          </p:cNvSpPr>
          <p:nvPr/>
        </p:nvSpPr>
        <p:spPr bwMode="auto">
          <a:xfrm>
            <a:off x="1979613" y="141288"/>
            <a:ext cx="5905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de-DE" sz="2400" dirty="0" smtClean="0">
                <a:solidFill>
                  <a:schemeClr val="tx2"/>
                </a:solidFill>
                <a:latin typeface="Arial" panose="020B0604020202020204" pitchFamily="34" charset="0"/>
              </a:rPr>
              <a:t>Role </a:t>
            </a:r>
            <a:r>
              <a:rPr lang="en-US" altLang="de-DE" sz="2400" dirty="0">
                <a:solidFill>
                  <a:schemeClr val="tx2"/>
                </a:solidFill>
                <a:latin typeface="Arial" panose="020B0604020202020204" pitchFamily="34" charset="0"/>
              </a:rPr>
              <a:t>of Qualifications Frameworks</a:t>
            </a:r>
          </a:p>
        </p:txBody>
      </p:sp>
    </p:spTree>
    <p:extLst>
      <p:ext uri="{BB962C8B-B14F-4D97-AF65-F5344CB8AC3E}">
        <p14:creationId xmlns:p14="http://schemas.microsoft.com/office/powerpoint/2010/main" val="32736406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hteck 1"/>
          <p:cNvSpPr>
            <a:spLocks noChangeArrowheads="1"/>
          </p:cNvSpPr>
          <p:nvPr/>
        </p:nvSpPr>
        <p:spPr bwMode="auto">
          <a:xfrm>
            <a:off x="107950" y="1084263"/>
            <a:ext cx="4679950" cy="612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de-DE" sz="2800" b="1">
                <a:latin typeface="Garamond" panose="02020404030301010803" pitchFamily="18" charset="0"/>
              </a:rPr>
              <a:t>Bologna (QF-EHEA)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Adopted 2005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48 countries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Higher education only, 3 cycles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Level 6, 180-240 ECTS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Level 7, 60 – 120 ECTS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Level 8, ????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(with possibility for intermediate qualifications in national frameworks – level 5)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ECTS:  60 credits/year, 1 Credit 25-30 h of student workload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de-DE" sz="2800">
              <a:latin typeface="Garamond" panose="02020404030301010803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GB" altLang="de-DE" sz="2800">
              <a:latin typeface="Garamond" panose="02020404030301010803" pitchFamily="18" charset="0"/>
            </a:endParaRPr>
          </a:p>
        </p:txBody>
      </p:sp>
      <p:sp>
        <p:nvSpPr>
          <p:cNvPr id="65539" name="Rechteck 2"/>
          <p:cNvSpPr>
            <a:spLocks noChangeArrowheads="1"/>
          </p:cNvSpPr>
          <p:nvPr/>
        </p:nvSpPr>
        <p:spPr bwMode="auto">
          <a:xfrm>
            <a:off x="4787900" y="836613"/>
            <a:ext cx="4176713" cy="5694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 typeface="Wingdings" panose="05000000000000000000" pitchFamily="2" charset="2"/>
              <a:buNone/>
            </a:pPr>
            <a:r>
              <a:rPr lang="en-GB" altLang="de-DE" sz="2800" b="1">
                <a:latin typeface="Garamond" panose="02020404030301010803" pitchFamily="18" charset="0"/>
              </a:rPr>
              <a:t>EQF Lifelong learning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Adopted 2008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27 countries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All levels of education in a lifelong learning perspective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8 levels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Without any credit ranges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Three categories: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Knowledge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Skills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GB" altLang="de-DE" sz="2800">
                <a:latin typeface="Garamond" panose="02020404030301010803" pitchFamily="18" charset="0"/>
              </a:rPr>
              <a:t>Competences (social competences, abilities)</a:t>
            </a:r>
          </a:p>
          <a:p>
            <a:pPr>
              <a:spcBef>
                <a:spcPct val="0"/>
              </a:spcBef>
              <a:buFontTx/>
              <a:buNone/>
            </a:pPr>
            <a:endParaRPr lang="en-GB" altLang="de-DE" sz="280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217324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539552" y="1556792"/>
            <a:ext cx="8460432" cy="5113039"/>
          </a:xfrm>
          <a:extLst>
            <a:ext uri="{909E8E84-426E-40DD-AFC4-6F175D3DCCD1}">
              <a14:hiddenFill xmlns:a14="http://schemas.microsoft.com/office/drawing/2010/main">
                <a:solidFill>
                  <a:srgbClr val="CCCC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233985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marL="182563" lvl="1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altLang="nl-NL" sz="2200" b="1" i="1" dirty="0" smtClean="0"/>
              <a:t>Statements</a:t>
            </a:r>
            <a:r>
              <a:rPr lang="en-GB" altLang="nl-NL" sz="2200" b="1" i="1" dirty="0" smtClean="0">
                <a:solidFill>
                  <a:schemeClr val="accent2"/>
                </a:solidFill>
              </a:rPr>
              <a:t> </a:t>
            </a:r>
            <a:r>
              <a:rPr lang="en-GB" altLang="nl-NL" sz="2200" b="1" i="1" dirty="0" smtClean="0"/>
              <a:t>of what a learner is expected to know, understand and be able to demonstrate after completion of learning.  </a:t>
            </a:r>
          </a:p>
          <a:p>
            <a:pPr marL="182563" lvl="1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altLang="nl-NL" sz="2200" b="1" dirty="0" smtClean="0"/>
              <a:t>HE: </a:t>
            </a:r>
            <a:r>
              <a:rPr lang="en-GB" altLang="nl-NL" sz="2200" dirty="0" smtClean="0"/>
              <a:t>They are expressed in curricula, modules, course descriptions, educational standards, qualifications and assessment standards. </a:t>
            </a:r>
            <a:r>
              <a:rPr lang="en-GB" altLang="nl-NL" sz="2200" dirty="0"/>
              <a:t>Learning outcomes specify the requirements for award of credit. </a:t>
            </a:r>
          </a:p>
          <a:p>
            <a:pPr marL="182563" lvl="1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altLang="nl-NL" sz="2200" b="1" dirty="0" smtClean="0"/>
              <a:t>Work context</a:t>
            </a:r>
            <a:r>
              <a:rPr lang="en-GB" altLang="nl-NL" sz="2200" dirty="0" smtClean="0"/>
              <a:t>: Occupational standards and profiles, job profiles, job advertisements, performance and recruiting systems</a:t>
            </a:r>
          </a:p>
          <a:p>
            <a:pPr marL="182563" lvl="1" indent="0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en-GB" altLang="nl-NL" sz="2200" b="1" dirty="0" smtClean="0"/>
              <a:t>Personal context</a:t>
            </a:r>
            <a:r>
              <a:rPr lang="en-GB" altLang="nl-NL" sz="2200" dirty="0" smtClean="0"/>
              <a:t>: curriculum vitae or personal competence profiles </a:t>
            </a:r>
          </a:p>
          <a:p>
            <a:pPr marL="449263" lvl="1" indent="-266700">
              <a:lnSpc>
                <a:spcPct val="80000"/>
              </a:lnSpc>
              <a:buFontTx/>
              <a:buNone/>
              <a:defRPr/>
            </a:pPr>
            <a:endParaRPr lang="en-GB" altLang="nl-NL" sz="2200" dirty="0" smtClean="0">
              <a:solidFill>
                <a:schemeClr val="accent2"/>
              </a:solidFill>
            </a:endParaRPr>
          </a:p>
          <a:p>
            <a:pPr marL="449263" lvl="1" indent="-266700">
              <a:lnSpc>
                <a:spcPct val="80000"/>
              </a:lnSpc>
              <a:buFontTx/>
              <a:buNone/>
              <a:defRPr/>
            </a:pPr>
            <a:r>
              <a:rPr lang="en-GB" altLang="nl-NL" sz="2200" i="1" dirty="0" smtClean="0">
                <a:solidFill>
                  <a:srgbClr val="1F9CE0"/>
                </a:solidFill>
              </a:rPr>
              <a:t>[</a:t>
            </a:r>
            <a:r>
              <a:rPr lang="en-GB" altLang="nl-NL" sz="2200" i="1" dirty="0" smtClean="0">
                <a:solidFill>
                  <a:srgbClr val="1F9CE0"/>
                </a:solidFill>
              </a:rPr>
              <a:t>HE learning outcomes are </a:t>
            </a:r>
            <a:r>
              <a:rPr lang="en-GB" altLang="nl-NL" sz="2200" i="1" dirty="0" smtClean="0">
                <a:solidFill>
                  <a:srgbClr val="1F9CE0"/>
                </a:solidFill>
              </a:rPr>
              <a:t>to be formulated </a:t>
            </a:r>
            <a:r>
              <a:rPr lang="en-GB" altLang="nl-NL" sz="2200" i="1" dirty="0" smtClean="0">
                <a:solidFill>
                  <a:srgbClr val="1F9CE0"/>
                </a:solidFill>
              </a:rPr>
              <a:t>by academic staff]</a:t>
            </a:r>
            <a:endParaRPr lang="en-GB" altLang="nl-NL" sz="2200" dirty="0" smtClean="0">
              <a:solidFill>
                <a:srgbClr val="1F9CE0"/>
              </a:solidFill>
            </a:endParaRPr>
          </a:p>
          <a:p>
            <a:pPr marL="0" indent="0">
              <a:lnSpc>
                <a:spcPct val="80000"/>
              </a:lnSpc>
              <a:defRPr/>
            </a:pPr>
            <a:endParaRPr lang="en-US" altLang="nl-NL" sz="2200" dirty="0" smtClean="0">
              <a:solidFill>
                <a:srgbClr val="FF3300"/>
              </a:solidFill>
            </a:endParaRPr>
          </a:p>
        </p:txBody>
      </p:sp>
      <p:sp>
        <p:nvSpPr>
          <p:cNvPr id="63491" name="Rectangle 3"/>
          <p:cNvSpPr>
            <a:spLocks noChangeArrowheads="1"/>
          </p:cNvSpPr>
          <p:nvPr/>
        </p:nvSpPr>
        <p:spPr bwMode="auto">
          <a:xfrm>
            <a:off x="7235825" y="333375"/>
            <a:ext cx="1512888" cy="115093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nl-NL" altLang="nl-NL" sz="1800">
              <a:latin typeface="Garamond" panose="02020404030301010803" pitchFamily="18" charset="0"/>
            </a:endParaRPr>
          </a:p>
        </p:txBody>
      </p:sp>
      <p:sp>
        <p:nvSpPr>
          <p:cNvPr id="63492" name="Line 5"/>
          <p:cNvSpPr>
            <a:spLocks noChangeShapeType="1"/>
          </p:cNvSpPr>
          <p:nvPr/>
        </p:nvSpPr>
        <p:spPr bwMode="auto">
          <a:xfrm>
            <a:off x="611188" y="1412875"/>
            <a:ext cx="8064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fi-FI"/>
          </a:p>
        </p:txBody>
      </p:sp>
      <p:sp>
        <p:nvSpPr>
          <p:cNvPr id="63493" name="Text Box 6"/>
          <p:cNvSpPr txBox="1">
            <a:spLocks noChangeArrowheads="1"/>
          </p:cNvSpPr>
          <p:nvPr/>
        </p:nvSpPr>
        <p:spPr bwMode="auto">
          <a:xfrm>
            <a:off x="2266950" y="444500"/>
            <a:ext cx="4751388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 eaLnBrk="1" hangingPunct="1">
              <a:spcBef>
                <a:spcPct val="50000"/>
              </a:spcBef>
              <a:buFont typeface="Wingdings" panose="05000000000000000000" pitchFamily="2" charset="2"/>
              <a:buNone/>
            </a:pPr>
            <a:r>
              <a:rPr lang="en-US" altLang="nl-NL" sz="2400" b="1">
                <a:latin typeface="Arial" panose="020B0604020202020204" pitchFamily="34" charset="0"/>
              </a:rPr>
              <a:t> </a:t>
            </a:r>
            <a:endParaRPr lang="nl-NL" altLang="nl-NL" sz="2400" b="1">
              <a:latin typeface="Arial" panose="020B0604020202020204" pitchFamily="34" charset="0"/>
            </a:endParaRPr>
          </a:p>
        </p:txBody>
      </p:sp>
      <p:sp>
        <p:nvSpPr>
          <p:cNvPr id="63494" name="Textfeld 1"/>
          <p:cNvSpPr txBox="1">
            <a:spLocks noChangeArrowheads="1"/>
          </p:cNvSpPr>
          <p:nvPr/>
        </p:nvSpPr>
        <p:spPr bwMode="auto">
          <a:xfrm>
            <a:off x="539552" y="115888"/>
            <a:ext cx="8209161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de-DE" altLang="de-DE" sz="2800" b="1" dirty="0">
                <a:solidFill>
                  <a:srgbClr val="1F9CE0"/>
                </a:solidFill>
                <a:latin typeface="Georgia" panose="02040502050405020303" pitchFamily="18" charset="0"/>
              </a:rPr>
              <a:t>Language </a:t>
            </a:r>
            <a:r>
              <a:rPr lang="de-DE" altLang="de-DE" sz="2800" b="1" dirty="0" err="1">
                <a:solidFill>
                  <a:srgbClr val="1F9CE0"/>
                </a:solidFill>
                <a:latin typeface="Georgia" panose="02040502050405020303" pitchFamily="18" charset="0"/>
              </a:rPr>
              <a:t>of</a:t>
            </a:r>
            <a:r>
              <a:rPr lang="de-DE" altLang="de-DE" sz="2800" b="1" dirty="0">
                <a:solidFill>
                  <a:srgbClr val="1F9CE0"/>
                </a:solidFill>
                <a:latin typeface="Georgia" panose="02040502050405020303" pitchFamily="18" charset="0"/>
              </a:rPr>
              <a:t> </a:t>
            </a:r>
            <a:r>
              <a:rPr lang="de-DE" altLang="de-DE" sz="2800" b="1" dirty="0" err="1">
                <a:solidFill>
                  <a:srgbClr val="1F9CE0"/>
                </a:solidFill>
                <a:latin typeface="Georgia" panose="02040502050405020303" pitchFamily="18" charset="0"/>
              </a:rPr>
              <a:t>the</a:t>
            </a:r>
            <a:r>
              <a:rPr lang="de-DE" altLang="de-DE" sz="2800" b="1" dirty="0">
                <a:solidFill>
                  <a:srgbClr val="1F9CE0"/>
                </a:solidFill>
                <a:latin typeface="Georgia" panose="02040502050405020303" pitchFamily="18" charset="0"/>
              </a:rPr>
              <a:t> </a:t>
            </a:r>
            <a:r>
              <a:rPr lang="de-DE" altLang="de-DE" sz="2800" b="1" dirty="0" err="1">
                <a:solidFill>
                  <a:srgbClr val="1F9CE0"/>
                </a:solidFill>
                <a:latin typeface="Georgia" panose="02040502050405020303" pitchFamily="18" charset="0"/>
              </a:rPr>
              <a:t>Qualifications</a:t>
            </a:r>
            <a:r>
              <a:rPr lang="de-DE" altLang="de-DE" sz="2800" b="1" dirty="0">
                <a:solidFill>
                  <a:srgbClr val="1F9CE0"/>
                </a:solidFill>
                <a:latin typeface="Georgia" panose="02040502050405020303" pitchFamily="18" charset="0"/>
              </a:rPr>
              <a:t> </a:t>
            </a:r>
            <a:r>
              <a:rPr lang="de-DE" altLang="de-DE" sz="2800" b="1" dirty="0" err="1">
                <a:solidFill>
                  <a:srgbClr val="1F9CE0"/>
                </a:solidFill>
                <a:latin typeface="Georgia" panose="02040502050405020303" pitchFamily="18" charset="0"/>
              </a:rPr>
              <a:t>frameworks</a:t>
            </a:r>
            <a:r>
              <a:rPr lang="de-DE" altLang="de-DE" sz="2800" b="1" dirty="0">
                <a:solidFill>
                  <a:srgbClr val="1F9CE0"/>
                </a:solidFill>
                <a:latin typeface="Georgia" panose="02040502050405020303" pitchFamily="18" charset="0"/>
              </a:rPr>
              <a:t>: Learning </a:t>
            </a:r>
            <a:r>
              <a:rPr lang="de-DE" altLang="de-DE" sz="2800" b="1" dirty="0" err="1">
                <a:solidFill>
                  <a:srgbClr val="1F9CE0"/>
                </a:solidFill>
                <a:latin typeface="Georgia" panose="02040502050405020303" pitchFamily="18" charset="0"/>
              </a:rPr>
              <a:t>outcomes</a:t>
            </a:r>
            <a:r>
              <a:rPr lang="de-DE" altLang="de-DE" sz="2800" b="1" dirty="0">
                <a:solidFill>
                  <a:srgbClr val="1F9CE0"/>
                </a:solidFill>
                <a:latin typeface="Georgia" panose="02040502050405020303" pitchFamily="18" charset="0"/>
              </a:rPr>
              <a:t> – </a:t>
            </a:r>
            <a:r>
              <a:rPr lang="de-DE" altLang="de-DE" sz="2800" b="1" dirty="0" err="1" smtClean="0">
                <a:solidFill>
                  <a:srgbClr val="1F9CE0"/>
                </a:solidFill>
                <a:latin typeface="Georgia" panose="02040502050405020303" pitchFamily="18" charset="0"/>
              </a:rPr>
              <a:t>widely</a:t>
            </a:r>
            <a:r>
              <a:rPr lang="de-DE" altLang="de-DE" sz="2800" b="1" dirty="0" smtClean="0">
                <a:solidFill>
                  <a:srgbClr val="1F9CE0"/>
                </a:solidFill>
                <a:latin typeface="Georgia" panose="02040502050405020303" pitchFamily="18" charset="0"/>
              </a:rPr>
              <a:t> </a:t>
            </a:r>
            <a:r>
              <a:rPr lang="de-DE" altLang="de-DE" sz="2800" b="1" dirty="0" err="1">
                <a:solidFill>
                  <a:srgbClr val="1F9CE0"/>
                </a:solidFill>
                <a:latin typeface="Georgia" panose="02040502050405020303" pitchFamily="18" charset="0"/>
              </a:rPr>
              <a:t>understood</a:t>
            </a:r>
            <a:endParaRPr lang="de-DE" altLang="de-DE" sz="2800" b="1" dirty="0">
              <a:solidFill>
                <a:srgbClr val="1F9CE0"/>
              </a:solidFill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374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75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065" y="13905"/>
            <a:ext cx="8229600" cy="1143000"/>
          </a:xfrm>
        </p:spPr>
        <p:txBody>
          <a:bodyPr/>
          <a:lstStyle/>
          <a:p>
            <a:r>
              <a:rPr lang="fi-FI" dirty="0" smtClean="0"/>
              <a:t>Bologna </a:t>
            </a:r>
            <a:r>
              <a:rPr lang="fi-FI" dirty="0" err="1" smtClean="0"/>
              <a:t>objectives</a:t>
            </a:r>
            <a:endParaRPr lang="fi-FI" dirty="0"/>
          </a:p>
        </p:txBody>
      </p:sp>
      <p:graphicFrame>
        <p:nvGraphicFramePr>
          <p:cNvPr id="5" name="Sisällön paikkamerkki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0668312"/>
              </p:ext>
            </p:extLst>
          </p:nvPr>
        </p:nvGraphicFramePr>
        <p:xfrm>
          <a:off x="457200" y="1340768"/>
          <a:ext cx="8435280" cy="50155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2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760739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Bologna action </a:t>
            </a:r>
            <a:r>
              <a:rPr lang="fi-FI" dirty="0" err="1" smtClean="0"/>
              <a:t>lines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Adoption </a:t>
            </a:r>
            <a:r>
              <a:rPr lang="en-US" dirty="0"/>
              <a:t>of a system of easily readable and comparable degrees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Adoption </a:t>
            </a:r>
            <a:r>
              <a:rPr lang="en-US" dirty="0"/>
              <a:t>of a system essentially based on two cycles[13]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Establishment </a:t>
            </a:r>
            <a:r>
              <a:rPr lang="en-US" dirty="0"/>
              <a:t>of a system of credits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Promotion </a:t>
            </a:r>
            <a:r>
              <a:rPr lang="en-US" dirty="0"/>
              <a:t>of mobility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Promotion </a:t>
            </a:r>
            <a:r>
              <a:rPr lang="en-US" dirty="0"/>
              <a:t>of European co-operation in quality assurance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Promotion </a:t>
            </a:r>
            <a:r>
              <a:rPr lang="en-US" dirty="0"/>
              <a:t>of the European dimension in higher education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Focus </a:t>
            </a:r>
            <a:r>
              <a:rPr lang="en-US" dirty="0"/>
              <a:t>on lifelong learning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Greater </a:t>
            </a:r>
            <a:r>
              <a:rPr lang="en-US" dirty="0"/>
              <a:t>inclusion of higher education institutions and students in the Bologna Process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Promotion </a:t>
            </a:r>
            <a:r>
              <a:rPr lang="en-US" dirty="0"/>
              <a:t>of the attractiveness of the European Higher Education Area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Doctoral </a:t>
            </a:r>
            <a:r>
              <a:rPr lang="en-US" dirty="0"/>
              <a:t>studies and the synergy between the European Higher Education Area and the European Research Area 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0275276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19256" cy="634082"/>
          </a:xfrm>
        </p:spPr>
        <p:txBody>
          <a:bodyPr>
            <a:noAutofit/>
          </a:bodyPr>
          <a:lstStyle/>
          <a:p>
            <a:r>
              <a:rPr lang="en-US" sz="1800" dirty="0"/>
              <a:t>European Commission/EACEA/Eurydice, 2015. The European Higher Education Area in 2015</a:t>
            </a:r>
            <a:r>
              <a:rPr lang="en-US" sz="1800" dirty="0" smtClean="0"/>
              <a:t>: Bologna </a:t>
            </a:r>
            <a:r>
              <a:rPr lang="en-US" sz="1800" dirty="0"/>
              <a:t>Process Implementation Report. Luxembourg: Publications Office of the European Union</a:t>
            </a:r>
            <a:r>
              <a:rPr lang="en-US" sz="1800" dirty="0" smtClean="0"/>
              <a:t>. (p. 25)</a:t>
            </a:r>
            <a:endParaRPr lang="fi-FI" sz="180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301F4-86FD-4910-9F5A-C4CF14468D5D}" type="slidenum">
              <a:rPr lang="fi-FI" smtClean="0"/>
              <a:t>4</a:t>
            </a:fld>
            <a:endParaRPr lang="fi-FI" dirty="0"/>
          </a:p>
        </p:txBody>
      </p:sp>
      <p:pic>
        <p:nvPicPr>
          <p:cNvPr id="11" name="Sisällön paikkamerkki 10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7504" y="1115392"/>
            <a:ext cx="8854519" cy="56060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885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1600" y="2564904"/>
            <a:ext cx="7343030" cy="1660750"/>
          </a:xfrm>
        </p:spPr>
        <p:txBody>
          <a:bodyPr/>
          <a:lstStyle/>
          <a:p>
            <a:pPr marL="0" indent="0" algn="ctr">
              <a:buFont typeface="Arial" charset="0"/>
              <a:buNone/>
              <a:defRPr/>
            </a:pPr>
            <a:r>
              <a:rPr lang="en-GB" sz="4800" dirty="0"/>
              <a:t>Bologna Process and </a:t>
            </a:r>
            <a:br>
              <a:rPr lang="en-GB" sz="4800" dirty="0"/>
            </a:br>
            <a:r>
              <a:rPr lang="en-GB" sz="4800" dirty="0"/>
              <a:t>Quality Assurance</a:t>
            </a:r>
          </a:p>
        </p:txBody>
      </p:sp>
    </p:spTree>
    <p:extLst>
      <p:ext uri="{BB962C8B-B14F-4D97-AF65-F5344CB8AC3E}">
        <p14:creationId xmlns:p14="http://schemas.microsoft.com/office/powerpoint/2010/main" val="3669283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323528" y="3505200"/>
            <a:ext cx="8784976" cy="2012032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6626" name="Title 5"/>
          <p:cNvSpPr>
            <a:spLocks noGrp="1"/>
          </p:cNvSpPr>
          <p:nvPr>
            <p:ph type="title"/>
          </p:nvPr>
        </p:nvSpPr>
        <p:spPr>
          <a:xfrm>
            <a:off x="84138" y="242888"/>
            <a:ext cx="8348662" cy="642937"/>
          </a:xfrm>
        </p:spPr>
        <p:txBody>
          <a:bodyPr>
            <a:normAutofit fontScale="90000"/>
          </a:bodyPr>
          <a:lstStyle/>
          <a:p>
            <a:r>
              <a:rPr lang="en-GB" altLang="en-US" dirty="0" smtClean="0">
                <a:solidFill>
                  <a:srgbClr val="204287"/>
                </a:solidFill>
                <a:cs typeface="Arial" panose="020B0604020202020204" pitchFamily="34" charset="0"/>
              </a:rPr>
              <a:t/>
            </a:r>
            <a:br>
              <a:rPr lang="en-GB" altLang="en-US" dirty="0" smtClean="0">
                <a:solidFill>
                  <a:srgbClr val="204287"/>
                </a:solidFill>
                <a:cs typeface="Arial" panose="020B0604020202020204" pitchFamily="34" charset="0"/>
              </a:rPr>
            </a:br>
            <a:r>
              <a:rPr lang="en-GB" altLang="en-US" dirty="0" smtClean="0">
                <a:solidFill>
                  <a:srgbClr val="204287"/>
                </a:solidFill>
                <a:cs typeface="Arial" panose="020B0604020202020204" pitchFamily="34" charset="0"/>
              </a:rPr>
              <a:t/>
            </a:r>
            <a:br>
              <a:rPr lang="en-GB" altLang="en-US" dirty="0" smtClean="0">
                <a:solidFill>
                  <a:srgbClr val="204287"/>
                </a:solidFill>
                <a:cs typeface="Arial" panose="020B0604020202020204" pitchFamily="34" charset="0"/>
              </a:rPr>
            </a:br>
            <a:r>
              <a:rPr lang="en-GB" altLang="en-US" sz="3600" dirty="0" smtClean="0">
                <a:cs typeface="Arial" panose="020B0604020202020204" pitchFamily="34" charset="0"/>
              </a:rPr>
              <a:t>European </a:t>
            </a:r>
            <a:r>
              <a:rPr lang="en-GB" altLang="en-US" sz="3600" dirty="0">
                <a:cs typeface="Arial" panose="020B0604020202020204" pitchFamily="34" charset="0"/>
              </a:rPr>
              <a:t>Standards and Guidelines (ESG) </a:t>
            </a:r>
            <a:r>
              <a:rPr lang="en-GB" altLang="en-US" sz="3600" dirty="0" smtClean="0">
                <a:cs typeface="Arial" panose="020B0604020202020204" pitchFamily="34" charset="0"/>
              </a:rPr>
              <a:t/>
            </a:r>
            <a:br>
              <a:rPr lang="en-GB" altLang="en-US" sz="3600" dirty="0" smtClean="0">
                <a:cs typeface="Arial" panose="020B0604020202020204" pitchFamily="34" charset="0"/>
              </a:rPr>
            </a:br>
            <a:r>
              <a:rPr lang="en-GB" altLang="en-US" dirty="0" smtClean="0">
                <a:solidFill>
                  <a:srgbClr val="204287"/>
                </a:solidFill>
                <a:cs typeface="Arial" panose="020B0604020202020204" pitchFamily="34" charset="0"/>
              </a:rPr>
              <a:t/>
            </a:r>
            <a:br>
              <a:rPr lang="en-GB" altLang="en-US" dirty="0" smtClean="0">
                <a:solidFill>
                  <a:srgbClr val="204287"/>
                </a:solidFill>
                <a:cs typeface="Arial" panose="020B0604020202020204" pitchFamily="34" charset="0"/>
              </a:rPr>
            </a:br>
            <a:endParaRPr lang="fr-BE" altLang="en-US" dirty="0" smtClean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398463" y="1089025"/>
            <a:ext cx="8348662" cy="5429250"/>
          </a:xfrm>
        </p:spPr>
        <p:txBody>
          <a:bodyPr rtlCol="0">
            <a:normAutofit fontScale="77500" lnSpcReduction="20000"/>
          </a:bodyPr>
          <a:lstStyle/>
          <a:p>
            <a:pPr marL="0" indent="0" fontAlgn="auto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charset="0"/>
              <a:buNone/>
              <a:defRPr/>
            </a:pPr>
            <a:r>
              <a:rPr lang="en-GB" sz="2300" dirty="0">
                <a:ea typeface="ＭＳ Ｐゴシック" pitchFamily="34" charset="-128"/>
                <a:cs typeface="Arial" charset="0"/>
              </a:rPr>
              <a:t>Prepared by </a:t>
            </a:r>
            <a:r>
              <a:rPr lang="en-GB" sz="2300" dirty="0" smtClean="0">
                <a:ea typeface="ＭＳ Ｐゴシック" pitchFamily="34" charset="-128"/>
                <a:cs typeface="Arial" charset="0"/>
              </a:rPr>
              <a:t>E4 Group: all </a:t>
            </a:r>
            <a:r>
              <a:rPr lang="en-GB" sz="2300" dirty="0">
                <a:ea typeface="ＭＳ Ｐゴシック" pitchFamily="34" charset="-128"/>
                <a:cs typeface="Arial" charset="0"/>
              </a:rPr>
              <a:t>key </a:t>
            </a:r>
            <a:r>
              <a:rPr lang="en-GB" sz="2300" b="1" dirty="0">
                <a:ea typeface="ＭＳ Ｐゴシック" pitchFamily="34" charset="-128"/>
                <a:cs typeface="Arial" charset="0"/>
              </a:rPr>
              <a:t>stakeholders</a:t>
            </a:r>
            <a:r>
              <a:rPr lang="en-GB" sz="2300" dirty="0">
                <a:ea typeface="ＭＳ Ｐゴシック" pitchFamily="34" charset="-128"/>
                <a:cs typeface="Arial" charset="0"/>
              </a:rPr>
              <a:t> in European </a:t>
            </a:r>
            <a:r>
              <a:rPr lang="en-GB" sz="2300" dirty="0" smtClean="0">
                <a:ea typeface="ＭＳ Ｐゴシック" pitchFamily="34" charset="-128"/>
                <a:cs typeface="Arial" charset="0"/>
              </a:rPr>
              <a:t>QA and adopted in 2005 by 46 countries</a:t>
            </a:r>
            <a:endParaRPr lang="en-GB" sz="2300" dirty="0">
              <a:ea typeface="ＭＳ Ｐゴシック" pitchFamily="34" charset="-128"/>
              <a:cs typeface="Arial" charset="0"/>
            </a:endParaRP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GB" sz="2300" dirty="0" smtClean="0"/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GB" sz="2300" dirty="0" smtClean="0">
                <a:ea typeface="ＭＳ Ｐゴシック" pitchFamily="34" charset="-128"/>
                <a:cs typeface="Arial" charset="0"/>
              </a:rPr>
              <a:t>Provide a </a:t>
            </a:r>
            <a:r>
              <a:rPr lang="en-GB" sz="2300" b="1" dirty="0" smtClean="0">
                <a:ea typeface="ＭＳ Ｐゴシック" pitchFamily="34" charset="-128"/>
                <a:cs typeface="Arial" charset="0"/>
              </a:rPr>
              <a:t>framework for good practice </a:t>
            </a:r>
            <a:r>
              <a:rPr lang="en-GB" sz="2300" dirty="0" smtClean="0">
                <a:ea typeface="ＭＳ Ｐゴシック" pitchFamily="34" charset="-128"/>
                <a:cs typeface="Arial" charset="0"/>
              </a:rPr>
              <a:t>shared in the whole EHEA to guarantee quality of   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en-GB" sz="2300" dirty="0" smtClean="0">
                <a:ea typeface="ＭＳ Ｐゴシック" pitchFamily="34" charset="-128"/>
                <a:cs typeface="Arial" charset="0"/>
              </a:rPr>
              <a:t>Educational activities of HEIs (part 1 – IQA within HEIs)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en-GB" sz="2300" dirty="0" smtClean="0">
                <a:ea typeface="ＭＳ Ｐゴシック" pitchFamily="34" charset="-128"/>
                <a:cs typeface="Arial" charset="0"/>
              </a:rPr>
              <a:t>Organisation of agencies’ work and activities (part 2 – EQA of HE)</a:t>
            </a:r>
          </a:p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en-GB" sz="2300" dirty="0" smtClean="0">
                <a:ea typeface="ＭＳ Ｐゴシック" pitchFamily="34" charset="-128"/>
                <a:cs typeface="Arial" charset="0"/>
              </a:rPr>
              <a:t>External evaluation of agencies (part 3 – operation of QA agencies, almost identical to ENQA membership criteria)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endParaRPr lang="en-GB" sz="2300" dirty="0" smtClean="0">
              <a:ea typeface="ＭＳ Ｐゴシック" pitchFamily="34" charset="-128"/>
              <a:cs typeface="Arial" charset="0"/>
            </a:endParaRP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GB" sz="2300" b="1" dirty="0" smtClean="0">
                <a:ea typeface="ＭＳ Ｐゴシック" pitchFamily="34" charset="-128"/>
                <a:cs typeface="Arial" charset="0"/>
              </a:rPr>
              <a:t>3 interlinked parts</a:t>
            </a: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endParaRPr lang="en-GB" sz="2300" dirty="0" smtClean="0">
              <a:ea typeface="ＭＳ Ｐゴシック" pitchFamily="34" charset="-128"/>
              <a:cs typeface="Arial" charset="0"/>
            </a:endParaRP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endParaRPr lang="en-GB" sz="2300" dirty="0" smtClean="0">
              <a:ea typeface="ＭＳ Ｐゴシック" pitchFamily="34" charset="-128"/>
              <a:cs typeface="Arial" charset="0"/>
            </a:endParaRP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endParaRPr lang="en-GB" sz="2300" dirty="0" smtClean="0">
              <a:ea typeface="ＭＳ Ｐゴシック" pitchFamily="34" charset="-128"/>
              <a:cs typeface="Arial" charset="0"/>
            </a:endParaRP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endParaRPr lang="en-GB" sz="2300" dirty="0" smtClean="0">
              <a:ea typeface="ＭＳ Ｐゴシック" pitchFamily="34" charset="-128"/>
              <a:cs typeface="Arial" charset="0"/>
            </a:endParaRP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endParaRPr lang="en-GB" sz="2300" dirty="0" smtClean="0"/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endParaRPr lang="en-GB" sz="2300" dirty="0" smtClean="0"/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GB" sz="2300" dirty="0" smtClean="0"/>
              <a:t>Follow </a:t>
            </a:r>
            <a:r>
              <a:rPr lang="en-GB" sz="2300" dirty="0"/>
              <a:t>the format of a </a:t>
            </a:r>
            <a:r>
              <a:rPr lang="en-GB" sz="2300" b="1" dirty="0" smtClean="0"/>
              <a:t>standard, </a:t>
            </a:r>
            <a:r>
              <a:rPr lang="en-GB" sz="2300" b="1" dirty="0"/>
              <a:t>followed by </a:t>
            </a:r>
            <a:r>
              <a:rPr lang="en-GB" sz="2300" b="1" dirty="0" smtClean="0"/>
              <a:t>guidelines </a:t>
            </a:r>
            <a:r>
              <a:rPr lang="en-GB" sz="2300" b="1" dirty="0" smtClean="0">
                <a:sym typeface="Wingdings" pitchFamily="2" charset="2"/>
              </a:rPr>
              <a:t> interpretation</a:t>
            </a:r>
            <a:endParaRPr lang="en-GB" sz="2300" b="1" dirty="0">
              <a:ea typeface="ＭＳ Ｐゴシック" pitchFamily="34" charset="-128"/>
              <a:cs typeface="Arial" charset="0"/>
            </a:endParaRP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endParaRPr lang="en-GB" sz="2300" dirty="0" smtClean="0">
              <a:ea typeface="ＭＳ Ｐゴシック" pitchFamily="34" charset="-128"/>
              <a:cs typeface="Arial" charset="0"/>
            </a:endParaRPr>
          </a:p>
          <a:p>
            <a:pPr marL="0" indent="0" fontAlgn="auto">
              <a:spcAft>
                <a:spcPts val="0"/>
              </a:spcAft>
              <a:buFont typeface="Arial" charset="0"/>
              <a:buNone/>
              <a:defRPr/>
            </a:pPr>
            <a:r>
              <a:rPr lang="en-GB" sz="2300" dirty="0" smtClean="0">
                <a:ea typeface="ＭＳ Ｐゴシック" pitchFamily="34" charset="-128"/>
                <a:cs typeface="Arial" charset="0"/>
              </a:rPr>
              <a:t>Introduced a </a:t>
            </a:r>
            <a:r>
              <a:rPr lang="en-GB" sz="2300" b="1" dirty="0" smtClean="0">
                <a:ea typeface="ＭＳ Ｐゴシック" pitchFamily="34" charset="-128"/>
                <a:cs typeface="Arial" charset="0"/>
              </a:rPr>
              <a:t>peer review system for QA agencies. </a:t>
            </a:r>
            <a:endParaRPr lang="en-GB" sz="2300" b="1" dirty="0">
              <a:ea typeface="ＭＳ Ｐゴシック" pitchFamily="34" charset="-128"/>
              <a:cs typeface="Arial" charset="0"/>
            </a:endParaRPr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GB" sz="2400" dirty="0" smtClean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en-US" sz="2000" dirty="0"/>
          </a:p>
          <a:p>
            <a:pPr marL="0" indent="0" fontAlgn="auto">
              <a:spcAft>
                <a:spcPts val="0"/>
              </a:spcAft>
              <a:buFont typeface="Arial"/>
              <a:buNone/>
              <a:defRPr/>
            </a:pPr>
            <a:endParaRPr lang="fi-FI" sz="2000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en-GB" sz="2000" dirty="0" smtClean="0">
              <a:ea typeface="ＭＳ Ｐゴシック" pitchFamily="34" charset="-128"/>
              <a:cs typeface="Arial" charset="0"/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fr-BE" dirty="0">
              <a:ea typeface="ＭＳ Ｐゴシック" pitchFamily="34" charset="-128"/>
            </a:endParaRPr>
          </a:p>
        </p:txBody>
      </p:sp>
      <p:sp>
        <p:nvSpPr>
          <p:cNvPr id="26628" name="TextBox 1"/>
          <p:cNvSpPr txBox="1">
            <a:spLocks noChangeArrowheads="1"/>
          </p:cNvSpPr>
          <p:nvPr/>
        </p:nvSpPr>
        <p:spPr bwMode="auto">
          <a:xfrm>
            <a:off x="2757488" y="3905250"/>
            <a:ext cx="1700212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/>
              <a:t>Operations of the agency ESG Pt 3</a:t>
            </a:r>
          </a:p>
        </p:txBody>
      </p:sp>
      <p:sp>
        <p:nvSpPr>
          <p:cNvPr id="26629" name="TextBox 4"/>
          <p:cNvSpPr txBox="1">
            <a:spLocks noChangeArrowheads="1"/>
          </p:cNvSpPr>
          <p:nvPr/>
        </p:nvSpPr>
        <p:spPr bwMode="auto">
          <a:xfrm>
            <a:off x="4638675" y="3871913"/>
            <a:ext cx="2019300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 dirty="0" err="1"/>
              <a:t>External</a:t>
            </a:r>
            <a:r>
              <a:rPr lang="fr-BE" altLang="en-US" dirty="0"/>
              <a:t> QA </a:t>
            </a:r>
            <a:r>
              <a:rPr lang="fr-BE" altLang="en-US" dirty="0" err="1"/>
              <a:t>processes</a:t>
            </a:r>
            <a:r>
              <a:rPr lang="fr-BE" altLang="en-US" dirty="0"/>
              <a:t> </a:t>
            </a:r>
            <a:r>
              <a:rPr lang="fr-BE" altLang="en-US" dirty="0" err="1"/>
              <a:t>that</a:t>
            </a:r>
            <a:r>
              <a:rPr lang="fr-BE" altLang="en-US" dirty="0"/>
              <a:t> </a:t>
            </a:r>
            <a:r>
              <a:rPr lang="fr-BE" altLang="en-US" dirty="0" err="1"/>
              <a:t>agency</a:t>
            </a:r>
            <a:r>
              <a:rPr lang="fr-BE" altLang="en-US" dirty="0"/>
              <a:t> </a:t>
            </a:r>
            <a:r>
              <a:rPr lang="fr-BE" altLang="en-US" dirty="0" err="1"/>
              <a:t>operates</a:t>
            </a:r>
            <a:r>
              <a:rPr lang="fr-BE" altLang="en-US" dirty="0"/>
              <a:t> on </a:t>
            </a:r>
            <a:r>
              <a:rPr lang="fr-BE" altLang="en-US" dirty="0" err="1"/>
              <a:t>HEIs</a:t>
            </a:r>
            <a:r>
              <a:rPr lang="fr-BE" altLang="en-US" dirty="0"/>
              <a:t>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 dirty="0"/>
              <a:t>ESG Pt 2</a:t>
            </a:r>
          </a:p>
        </p:txBody>
      </p:sp>
      <p:sp>
        <p:nvSpPr>
          <p:cNvPr id="26630" name="TextBox 5"/>
          <p:cNvSpPr txBox="1">
            <a:spLocks noChangeArrowheads="1"/>
          </p:cNvSpPr>
          <p:nvPr/>
        </p:nvSpPr>
        <p:spPr bwMode="auto">
          <a:xfrm>
            <a:off x="6704013" y="3843338"/>
            <a:ext cx="2439987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/>
              <a:t>Internal QA processes operating within HEIs 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/>
              <a:t>ESG Pt 1</a:t>
            </a:r>
          </a:p>
        </p:txBody>
      </p:sp>
      <p:sp>
        <p:nvSpPr>
          <p:cNvPr id="9" name="Curved Down Arrow 8"/>
          <p:cNvSpPr/>
          <p:nvPr/>
        </p:nvSpPr>
        <p:spPr>
          <a:xfrm>
            <a:off x="3457575" y="3524250"/>
            <a:ext cx="1643063" cy="428625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BE">
              <a:solidFill>
                <a:schemeClr val="tx1"/>
              </a:solidFill>
            </a:endParaRPr>
          </a:p>
        </p:txBody>
      </p:sp>
      <p:sp>
        <p:nvSpPr>
          <p:cNvPr id="11" name="Curved Down Arrow 10"/>
          <p:cNvSpPr/>
          <p:nvPr/>
        </p:nvSpPr>
        <p:spPr>
          <a:xfrm>
            <a:off x="5648325" y="3505200"/>
            <a:ext cx="1643063" cy="428625"/>
          </a:xfrm>
          <a:prstGeom prst="curved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B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820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647700"/>
          </a:xfrm>
        </p:spPr>
        <p:txBody>
          <a:bodyPr>
            <a:normAutofit fontScale="90000"/>
          </a:bodyPr>
          <a:lstStyle/>
          <a:p>
            <a:r>
              <a:rPr lang="fr-BE" altLang="fi-FI" smtClean="0"/>
              <a:t>ESG: purposes</a:t>
            </a:r>
            <a:endParaRPr lang="en-GB" altLang="fi-FI" smtClean="0"/>
          </a:p>
        </p:txBody>
      </p:sp>
      <p:sp>
        <p:nvSpPr>
          <p:cNvPr id="52227" name="Content Placeholder 2"/>
          <p:cNvSpPr>
            <a:spLocks noGrp="1"/>
          </p:cNvSpPr>
          <p:nvPr>
            <p:ph idx="1"/>
          </p:nvPr>
        </p:nvSpPr>
        <p:spPr>
          <a:xfrm>
            <a:off x="457200" y="1268413"/>
            <a:ext cx="8229600" cy="4464050"/>
          </a:xfrm>
        </p:spPr>
        <p:txBody>
          <a:bodyPr/>
          <a:lstStyle/>
          <a:p>
            <a:pPr>
              <a:spcAft>
                <a:spcPts val="1200"/>
              </a:spcAft>
            </a:pPr>
            <a:r>
              <a:rPr lang="en-US" altLang="fi-FI" sz="2200" dirty="0" smtClean="0">
                <a:solidFill>
                  <a:srgbClr val="3D3D3D"/>
                </a:solidFill>
              </a:rPr>
              <a:t>They set a </a:t>
            </a:r>
            <a:r>
              <a:rPr lang="en-US" altLang="fi-FI" sz="2200" b="1" dirty="0" smtClean="0">
                <a:solidFill>
                  <a:srgbClr val="3D3D3D"/>
                </a:solidFill>
              </a:rPr>
              <a:t>common framework </a:t>
            </a:r>
            <a:r>
              <a:rPr lang="en-US" altLang="fi-FI" sz="2200" dirty="0" smtClean="0">
                <a:solidFill>
                  <a:srgbClr val="3D3D3D"/>
                </a:solidFill>
              </a:rPr>
              <a:t>for quality assurance systems for learning and teaching at European, national and institutional level;</a:t>
            </a:r>
          </a:p>
          <a:p>
            <a:pPr>
              <a:spcAft>
                <a:spcPts val="1200"/>
              </a:spcAft>
            </a:pPr>
            <a:r>
              <a:rPr lang="en-US" altLang="fi-FI" sz="2200" dirty="0" smtClean="0">
                <a:solidFill>
                  <a:srgbClr val="3D3D3D"/>
                </a:solidFill>
              </a:rPr>
              <a:t>They </a:t>
            </a:r>
            <a:r>
              <a:rPr lang="en-US" altLang="fi-FI" sz="2200" b="1" dirty="0" smtClean="0">
                <a:solidFill>
                  <a:srgbClr val="3D3D3D"/>
                </a:solidFill>
              </a:rPr>
              <a:t>enable the assurance and improvement </a:t>
            </a:r>
            <a:r>
              <a:rPr lang="en-US" altLang="fi-FI" sz="2200" dirty="0" smtClean="0">
                <a:solidFill>
                  <a:srgbClr val="3D3D3D"/>
                </a:solidFill>
              </a:rPr>
              <a:t>of quality of higher education in the European higher education area; </a:t>
            </a:r>
          </a:p>
          <a:p>
            <a:pPr>
              <a:spcAft>
                <a:spcPts val="1200"/>
              </a:spcAft>
            </a:pPr>
            <a:r>
              <a:rPr lang="en-US" altLang="fi-FI" sz="2200" dirty="0" smtClean="0">
                <a:solidFill>
                  <a:srgbClr val="3D3D3D"/>
                </a:solidFill>
              </a:rPr>
              <a:t>They </a:t>
            </a:r>
            <a:r>
              <a:rPr lang="en-US" altLang="fi-FI" sz="2200" b="1" dirty="0" smtClean="0">
                <a:solidFill>
                  <a:srgbClr val="3D3D3D"/>
                </a:solidFill>
              </a:rPr>
              <a:t>support mutual trust</a:t>
            </a:r>
            <a:r>
              <a:rPr lang="en-US" altLang="fi-FI" sz="2200" dirty="0" smtClean="0">
                <a:solidFill>
                  <a:srgbClr val="3D3D3D"/>
                </a:solidFill>
              </a:rPr>
              <a:t>, thus facilitating recognition and mobility within and across national borders;  </a:t>
            </a:r>
          </a:p>
          <a:p>
            <a:pPr>
              <a:spcAft>
                <a:spcPts val="1200"/>
              </a:spcAft>
            </a:pPr>
            <a:r>
              <a:rPr lang="en-US" altLang="fi-FI" sz="2200" dirty="0" smtClean="0">
                <a:solidFill>
                  <a:srgbClr val="3D3D3D"/>
                </a:solidFill>
              </a:rPr>
              <a:t>They </a:t>
            </a:r>
            <a:r>
              <a:rPr lang="en-US" altLang="fi-FI" sz="2200" b="1" dirty="0" smtClean="0">
                <a:solidFill>
                  <a:srgbClr val="3D3D3D"/>
                </a:solidFill>
              </a:rPr>
              <a:t>provide information </a:t>
            </a:r>
            <a:r>
              <a:rPr lang="en-US" altLang="fi-FI" sz="2200" dirty="0" smtClean="0">
                <a:solidFill>
                  <a:srgbClr val="3D3D3D"/>
                </a:solidFill>
              </a:rPr>
              <a:t>on quality assurance in the EHEA.</a:t>
            </a:r>
            <a:endParaRPr lang="en-GB" altLang="fi-FI" sz="2200" dirty="0" smtClean="0">
              <a:solidFill>
                <a:srgbClr val="3D3D3D"/>
              </a:solidFill>
            </a:endParaRPr>
          </a:p>
        </p:txBody>
      </p:sp>
      <p:sp>
        <p:nvSpPr>
          <p:cNvPr id="52228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281D69"/>
              </a:buClr>
              <a:buFont typeface="Wingdings" panose="05000000000000000000" pitchFamily="2" charset="2"/>
              <a:buChar char="§"/>
              <a:defRPr sz="2400">
                <a:solidFill>
                  <a:srgbClr val="4D4D4D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lr>
                <a:srgbClr val="281D69"/>
              </a:buClr>
              <a:buFont typeface="Wingdings" panose="05000000000000000000" pitchFamily="2" charset="2"/>
              <a:buChar char="§"/>
              <a:defRPr sz="2000">
                <a:solidFill>
                  <a:srgbClr val="4D4D4D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lr>
                <a:srgbClr val="281D69"/>
              </a:buClr>
              <a:buFont typeface="Wingdings" panose="05000000000000000000" pitchFamily="2" charset="2"/>
              <a:buChar char="§"/>
              <a:defRPr>
                <a:solidFill>
                  <a:srgbClr val="4D4D4D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lr>
                <a:srgbClr val="281D69"/>
              </a:buClr>
              <a:buFont typeface="Wingdings" panose="05000000000000000000" pitchFamily="2" charset="2"/>
              <a:buChar char="§"/>
              <a:defRPr>
                <a:solidFill>
                  <a:srgbClr val="4D4D4D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lr>
                <a:srgbClr val="281D69"/>
              </a:buClr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1D69"/>
              </a:buClr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1D69"/>
              </a:buClr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1D69"/>
              </a:buClr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281D69"/>
              </a:buClr>
              <a:buFont typeface="Wingdings" panose="05000000000000000000" pitchFamily="2" charset="2"/>
              <a:buChar char="§"/>
              <a:defRPr sz="1400">
                <a:solidFill>
                  <a:srgbClr val="4D4D4D"/>
                </a:solidFill>
                <a:latin typeface="Verdana" panose="020B060403050404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en-GB" altLang="fi-FI" sz="1200" smtClean="0">
                <a:solidFill>
                  <a:schemeClr val="tx1"/>
                </a:solidFill>
                <a:latin typeface="Arial" panose="020B0604020202020204" pitchFamily="34" charset="0"/>
              </a:rPr>
              <a:t>p. </a:t>
            </a:r>
            <a:fld id="{EE3D6C4E-0FB4-4694-9289-C279DA88BF6B}" type="slidenum">
              <a:rPr lang="en-GB" altLang="fi-FI" sz="12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GB" altLang="fi-FI" sz="12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934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15132" y="245240"/>
            <a:ext cx="8348662" cy="614363"/>
          </a:xfrm>
          <a:noFill/>
          <a:ln>
            <a:solidFill>
              <a:srgbClr val="1F9CE0"/>
            </a:solidFill>
          </a:ln>
        </p:spPr>
        <p:txBody>
          <a:bodyPr>
            <a:normAutofit/>
          </a:bodyPr>
          <a:lstStyle/>
          <a:p>
            <a:r>
              <a:rPr lang="en-GB" altLang="en-US" sz="3200" dirty="0">
                <a:cs typeface="Arial" panose="020B0604020202020204" pitchFamily="34" charset="0"/>
              </a:rPr>
              <a:t>Main principles and values of the ESG </a:t>
            </a:r>
            <a:endParaRPr lang="fr-BE" altLang="en-US" sz="3200" dirty="0" smtClean="0"/>
          </a:p>
        </p:txBody>
      </p:sp>
      <p:sp>
        <p:nvSpPr>
          <p:cNvPr id="7" name="Oval 6"/>
          <p:cNvSpPr/>
          <p:nvPr/>
        </p:nvSpPr>
        <p:spPr>
          <a:xfrm>
            <a:off x="3476625" y="3257550"/>
            <a:ext cx="2828925" cy="13716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BE"/>
          </a:p>
        </p:txBody>
      </p:sp>
      <p:sp>
        <p:nvSpPr>
          <p:cNvPr id="8" name="Oval 7"/>
          <p:cNvSpPr/>
          <p:nvPr/>
        </p:nvSpPr>
        <p:spPr>
          <a:xfrm>
            <a:off x="3443288" y="1309688"/>
            <a:ext cx="2957512" cy="1200150"/>
          </a:xfrm>
          <a:prstGeom prst="ellipse">
            <a:avLst/>
          </a:prstGeom>
          <a:solidFill>
            <a:schemeClr val="accent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BE">
              <a:solidFill>
                <a:srgbClr val="0033CC"/>
              </a:solidFill>
            </a:endParaRPr>
          </a:p>
        </p:txBody>
      </p:sp>
      <p:sp>
        <p:nvSpPr>
          <p:cNvPr id="30725" name="TextBox 8"/>
          <p:cNvSpPr txBox="1">
            <a:spLocks noChangeArrowheads="1"/>
          </p:cNvSpPr>
          <p:nvPr/>
        </p:nvSpPr>
        <p:spPr bwMode="auto">
          <a:xfrm>
            <a:off x="3644900" y="1447800"/>
            <a:ext cx="260032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 b="1">
                <a:solidFill>
                  <a:schemeClr val="bg1"/>
                </a:solidFill>
              </a:rPr>
              <a:t>Twin-purpose of QA: ccountability and enhancement</a:t>
            </a:r>
          </a:p>
        </p:txBody>
      </p:sp>
      <p:sp>
        <p:nvSpPr>
          <p:cNvPr id="30726" name="TextBox 9"/>
          <p:cNvSpPr txBox="1">
            <a:spLocks noChangeArrowheads="1"/>
          </p:cNvSpPr>
          <p:nvPr/>
        </p:nvSpPr>
        <p:spPr bwMode="auto">
          <a:xfrm>
            <a:off x="3833813" y="3529013"/>
            <a:ext cx="2200275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 b="1">
                <a:solidFill>
                  <a:schemeClr val="bg1"/>
                </a:solidFill>
              </a:rPr>
              <a:t>HEIs have primary responsibility for quality and QA</a:t>
            </a:r>
          </a:p>
        </p:txBody>
      </p:sp>
      <p:sp>
        <p:nvSpPr>
          <p:cNvPr id="11" name="Oval 10"/>
          <p:cNvSpPr/>
          <p:nvPr/>
        </p:nvSpPr>
        <p:spPr>
          <a:xfrm>
            <a:off x="242888" y="1747838"/>
            <a:ext cx="2943225" cy="1157287"/>
          </a:xfrm>
          <a:prstGeom prst="ellipse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BE"/>
          </a:p>
        </p:txBody>
      </p:sp>
      <p:sp>
        <p:nvSpPr>
          <p:cNvPr id="30728" name="TextBox 11"/>
          <p:cNvSpPr txBox="1">
            <a:spLocks noChangeArrowheads="1"/>
          </p:cNvSpPr>
          <p:nvPr/>
        </p:nvSpPr>
        <p:spPr bwMode="auto">
          <a:xfrm>
            <a:off x="614363" y="1876425"/>
            <a:ext cx="2357437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 b="1">
                <a:solidFill>
                  <a:schemeClr val="bg1"/>
                </a:solidFill>
              </a:rPr>
              <a:t>Transparency and external expertise in QA processes</a:t>
            </a:r>
          </a:p>
        </p:txBody>
      </p:sp>
      <p:sp>
        <p:nvSpPr>
          <p:cNvPr id="13" name="Oval 12"/>
          <p:cNvSpPr/>
          <p:nvPr/>
        </p:nvSpPr>
        <p:spPr>
          <a:xfrm>
            <a:off x="6215063" y="2255838"/>
            <a:ext cx="2800350" cy="1063625"/>
          </a:xfrm>
          <a:prstGeom prst="ellipse">
            <a:avLst/>
          </a:prstGeom>
          <a:solidFill>
            <a:srgbClr val="1C61D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BE"/>
          </a:p>
        </p:txBody>
      </p:sp>
      <p:sp>
        <p:nvSpPr>
          <p:cNvPr id="30730" name="TextBox 13"/>
          <p:cNvSpPr txBox="1">
            <a:spLocks noChangeArrowheads="1"/>
          </p:cNvSpPr>
          <p:nvPr/>
        </p:nvSpPr>
        <p:spPr bwMode="auto">
          <a:xfrm>
            <a:off x="6219825" y="2435225"/>
            <a:ext cx="27813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 b="1">
                <a:solidFill>
                  <a:schemeClr val="bg1"/>
                </a:solidFill>
              </a:rPr>
              <a:t>Encourage culture of quality within HEIs</a:t>
            </a:r>
          </a:p>
        </p:txBody>
      </p:sp>
      <p:sp>
        <p:nvSpPr>
          <p:cNvPr id="15" name="Oval 14"/>
          <p:cNvSpPr/>
          <p:nvPr/>
        </p:nvSpPr>
        <p:spPr>
          <a:xfrm>
            <a:off x="6642100" y="3725863"/>
            <a:ext cx="2501900" cy="1200150"/>
          </a:xfrm>
          <a:prstGeom prst="ellipse">
            <a:avLst/>
          </a:prstGeom>
          <a:solidFill>
            <a:srgbClr val="00B05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BE"/>
          </a:p>
        </p:txBody>
      </p:sp>
      <p:sp>
        <p:nvSpPr>
          <p:cNvPr id="30732" name="TextBox 15"/>
          <p:cNvSpPr txBox="1">
            <a:spLocks noChangeArrowheads="1"/>
          </p:cNvSpPr>
          <p:nvPr/>
        </p:nvSpPr>
        <p:spPr bwMode="auto">
          <a:xfrm>
            <a:off x="6672263" y="3859213"/>
            <a:ext cx="247173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 b="1">
                <a:solidFill>
                  <a:schemeClr val="bg1"/>
                </a:solidFill>
              </a:rPr>
              <a:t>Processes to demonstrate accountability</a:t>
            </a:r>
          </a:p>
        </p:txBody>
      </p:sp>
      <p:sp>
        <p:nvSpPr>
          <p:cNvPr id="17" name="Oval 16"/>
          <p:cNvSpPr/>
          <p:nvPr/>
        </p:nvSpPr>
        <p:spPr>
          <a:xfrm>
            <a:off x="0" y="3305175"/>
            <a:ext cx="2957513" cy="1809750"/>
          </a:xfrm>
          <a:prstGeom prst="ellipse">
            <a:avLst/>
          </a:prstGeom>
          <a:solidFill>
            <a:schemeClr val="tx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BE"/>
          </a:p>
        </p:txBody>
      </p:sp>
      <p:sp>
        <p:nvSpPr>
          <p:cNvPr id="30734" name="TextBox 17"/>
          <p:cNvSpPr txBox="1">
            <a:spLocks noChangeArrowheads="1"/>
          </p:cNvSpPr>
          <p:nvPr/>
        </p:nvSpPr>
        <p:spPr bwMode="auto">
          <a:xfrm>
            <a:off x="180975" y="3570288"/>
            <a:ext cx="2600325" cy="147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 b="1">
                <a:solidFill>
                  <a:schemeClr val="bg1"/>
                </a:solidFill>
              </a:rPr>
              <a:t>Efficient &amp; effective organisational structures for provision and support of programmes</a:t>
            </a:r>
          </a:p>
        </p:txBody>
      </p:sp>
      <p:sp>
        <p:nvSpPr>
          <p:cNvPr id="19" name="Oval 18"/>
          <p:cNvSpPr/>
          <p:nvPr/>
        </p:nvSpPr>
        <p:spPr>
          <a:xfrm>
            <a:off x="1789113" y="5291138"/>
            <a:ext cx="2800350" cy="1063625"/>
          </a:xfrm>
          <a:prstGeom prst="ellipse">
            <a:avLst/>
          </a:prstGeom>
          <a:solidFill>
            <a:schemeClr val="accent3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BE"/>
          </a:p>
        </p:txBody>
      </p:sp>
      <p:sp>
        <p:nvSpPr>
          <p:cNvPr id="30736" name="TextBox 19"/>
          <p:cNvSpPr txBox="1">
            <a:spLocks noChangeArrowheads="1"/>
          </p:cNvSpPr>
          <p:nvPr/>
        </p:nvSpPr>
        <p:spPr bwMode="auto">
          <a:xfrm>
            <a:off x="1789113" y="5507038"/>
            <a:ext cx="27813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 b="1">
                <a:solidFill>
                  <a:schemeClr val="bg1"/>
                </a:solidFill>
              </a:rPr>
              <a:t>Diversity and innovation </a:t>
            </a:r>
          </a:p>
        </p:txBody>
      </p:sp>
      <p:sp>
        <p:nvSpPr>
          <p:cNvPr id="21" name="Oval 20"/>
          <p:cNvSpPr/>
          <p:nvPr/>
        </p:nvSpPr>
        <p:spPr>
          <a:xfrm>
            <a:off x="5241925" y="5243513"/>
            <a:ext cx="2800350" cy="1063625"/>
          </a:xfrm>
          <a:prstGeom prst="ellipse">
            <a:avLst/>
          </a:prstGeom>
          <a:solidFill>
            <a:schemeClr val="accent4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fr-BE"/>
          </a:p>
        </p:txBody>
      </p:sp>
      <p:sp>
        <p:nvSpPr>
          <p:cNvPr id="30738" name="TextBox 21"/>
          <p:cNvSpPr txBox="1">
            <a:spLocks noChangeArrowheads="1"/>
          </p:cNvSpPr>
          <p:nvPr/>
        </p:nvSpPr>
        <p:spPr bwMode="auto">
          <a:xfrm>
            <a:off x="5241925" y="5459413"/>
            <a:ext cx="2781300" cy="64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fr-BE" altLang="en-US" b="1">
                <a:solidFill>
                  <a:schemeClr val="bg1"/>
                </a:solidFill>
              </a:rPr>
              <a:t>Interests of society safeguarded </a:t>
            </a:r>
          </a:p>
        </p:txBody>
      </p:sp>
    </p:spTree>
    <p:extLst>
      <p:ext uri="{BB962C8B-B14F-4D97-AF65-F5344CB8AC3E}">
        <p14:creationId xmlns:p14="http://schemas.microsoft.com/office/powerpoint/2010/main" val="54885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827584" y="4941168"/>
            <a:ext cx="8136135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8370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229600" cy="647700"/>
          </a:xfrm>
        </p:spPr>
        <p:txBody>
          <a:bodyPr>
            <a:normAutofit fontScale="90000"/>
          </a:bodyPr>
          <a:lstStyle/>
          <a:p>
            <a:r>
              <a:rPr lang="en-US" altLang="fi-FI" dirty="0" smtClean="0"/>
              <a:t>Expectations for HEIs</a:t>
            </a:r>
            <a:endParaRPr lang="en-GB" altLang="fi-FI" dirty="0" smtClean="0"/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827584" y="1412776"/>
            <a:ext cx="8003232" cy="4525963"/>
          </a:xfrm>
        </p:spPr>
        <p:txBody>
          <a:bodyPr>
            <a:normAutofit/>
          </a:bodyPr>
          <a:lstStyle/>
          <a:p>
            <a:pPr marL="0" indent="0">
              <a:buFont typeface="Wingdings" panose="05000000000000000000" pitchFamily="2" charset="2"/>
              <a:buNone/>
            </a:pPr>
            <a:endParaRPr lang="en-US" altLang="fi-FI" sz="2000" dirty="0" smtClean="0">
              <a:latin typeface="Verdana" panose="020B0604030504040204" pitchFamily="34" charset="0"/>
            </a:endParaRPr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fi-FI" sz="2200" dirty="0" smtClean="0"/>
              <a:t>It is up to each institution to develop its own quality culture and to put in place policies, strategies and systems adapted to its situation, mission, context and ambition.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fi-FI" sz="2200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en-US" altLang="fi-FI" sz="2200" dirty="0" smtClean="0"/>
              <a:t>The HEIs’ quality assurance mechanisms have to satisfy their proper needs but also the expectations of their partners and stakeholders. The first set of standards clarifies the goals. </a:t>
            </a:r>
            <a:endParaRPr lang="en-US" altLang="fi-FI" sz="2200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en-US" altLang="fi-FI" sz="2200" dirty="0"/>
          </a:p>
          <a:p>
            <a:pPr>
              <a:lnSpc>
                <a:spcPct val="90000"/>
              </a:lnSpc>
              <a:buClr>
                <a:srgbClr val="0093B3"/>
              </a:buClr>
              <a:buFont typeface="Arial" charset="0"/>
              <a:buChar char="•"/>
              <a:defRPr/>
            </a:pPr>
            <a:endParaRPr lang="en-GB" sz="2200" dirty="0" smtClean="0"/>
          </a:p>
          <a:p>
            <a:pPr>
              <a:lnSpc>
                <a:spcPct val="90000"/>
              </a:lnSpc>
              <a:buClr>
                <a:srgbClr val="0093B3"/>
              </a:buClr>
              <a:buFont typeface="Arial" charset="0"/>
              <a:buChar char="•"/>
              <a:defRPr/>
            </a:pPr>
            <a:r>
              <a:rPr lang="en-GB" sz="2200" dirty="0" smtClean="0"/>
              <a:t>Internal </a:t>
            </a:r>
            <a:r>
              <a:rPr lang="en-GB" sz="2200" dirty="0"/>
              <a:t>evaluation is </a:t>
            </a:r>
            <a:r>
              <a:rPr lang="en-GB" sz="2200" dirty="0">
                <a:hlinkClick r:id="" action="ppaction://noaction"/>
              </a:rPr>
              <a:t>the corner stone of QA in HE</a:t>
            </a:r>
            <a:r>
              <a:rPr lang="en-GB" sz="2200" dirty="0"/>
              <a:t>. </a:t>
            </a:r>
          </a:p>
          <a:p>
            <a:pPr marL="0" indent="0">
              <a:buFont typeface="Wingdings" panose="05000000000000000000" pitchFamily="2" charset="2"/>
              <a:buNone/>
            </a:pPr>
            <a:endParaRPr lang="en-US" altLang="fi-FI" sz="2200" dirty="0" smtClean="0"/>
          </a:p>
          <a:p>
            <a:pPr marL="0" indent="0">
              <a:buFont typeface="Wingdings" panose="05000000000000000000" pitchFamily="2" charset="2"/>
              <a:buNone/>
            </a:pPr>
            <a:endParaRPr lang="en-GB" altLang="fi-FI" sz="2200" dirty="0" smtClean="0"/>
          </a:p>
        </p:txBody>
      </p:sp>
    </p:spTree>
    <p:extLst>
      <p:ext uri="{BB962C8B-B14F-4D97-AF65-F5344CB8AC3E}">
        <p14:creationId xmlns:p14="http://schemas.microsoft.com/office/powerpoint/2010/main" val="633484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aramond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RVI_FI_2015">
  <a:themeElements>
    <a:clrScheme name="KARVI">
      <a:dk1>
        <a:sysClr val="windowText" lastClr="000000"/>
      </a:dk1>
      <a:lt1>
        <a:srgbClr val="FFFFFF"/>
      </a:lt1>
      <a:dk2>
        <a:srgbClr val="0D93D2"/>
      </a:dk2>
      <a:lt2>
        <a:srgbClr val="958B81"/>
      </a:lt2>
      <a:accent1>
        <a:srgbClr val="0D93D2"/>
      </a:accent1>
      <a:accent2>
        <a:srgbClr val="C8DDF1"/>
      </a:accent2>
      <a:accent3>
        <a:srgbClr val="85C598"/>
      </a:accent3>
      <a:accent4>
        <a:srgbClr val="DBEEE1"/>
      </a:accent4>
      <a:accent5>
        <a:srgbClr val="EF9F3C"/>
      </a:accent5>
      <a:accent6>
        <a:srgbClr val="FCE3C8"/>
      </a:accent6>
      <a:hlink>
        <a:srgbClr val="000000"/>
      </a:hlink>
      <a:folHlink>
        <a:srgbClr val="0D93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2000" b="1"/>
        </a:defPPr>
      </a:lstStyle>
    </a:txDef>
  </a:objectDefaults>
  <a:extraClrSchemeLst/>
  <a:extLst>
    <a:ext uri="{05A4C25C-085E-4340-85A3-A5531E510DB2}">
      <thm15:themeFamily xmlns:thm15="http://schemas.microsoft.com/office/thememl/2012/main" name="KARVI_EN_2015" id="{00FF1D77-B549-4D3F-B4FB-3ADF130C26BF}" vid="{0B8872EE-BB6D-4CF7-B8F3-A28A94D24F80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2532</TotalTime>
  <Words>1131</Words>
  <Application>Microsoft Office PowerPoint</Application>
  <PresentationFormat>Näytössä katseltava diaesitys (4:3)</PresentationFormat>
  <Paragraphs>136</Paragraphs>
  <Slides>15</Slides>
  <Notes>3</Notes>
  <HiddenSlides>0</HiddenSlides>
  <MMClips>0</MMClips>
  <ScaleCrop>false</ScaleCrop>
  <HeadingPairs>
    <vt:vector size="8" baseType="variant">
      <vt:variant>
        <vt:lpstr>Käytetyt fontit</vt:lpstr>
      </vt:variant>
      <vt:variant>
        <vt:i4>11</vt:i4>
      </vt:variant>
      <vt:variant>
        <vt:lpstr>Teema</vt:lpstr>
      </vt:variant>
      <vt:variant>
        <vt:i4>2</vt:i4>
      </vt:variant>
      <vt:variant>
        <vt:lpstr>Upotetut OLE-palvelimet</vt:lpstr>
      </vt:variant>
      <vt:variant>
        <vt:i4>1</vt:i4>
      </vt:variant>
      <vt:variant>
        <vt:lpstr>Dian otsikot</vt:lpstr>
      </vt:variant>
      <vt:variant>
        <vt:i4>15</vt:i4>
      </vt:variant>
    </vt:vector>
  </HeadingPairs>
  <TitlesOfParts>
    <vt:vector size="29" baseType="lpstr">
      <vt:lpstr>MS Gothic</vt:lpstr>
      <vt:lpstr>MS PGothic</vt:lpstr>
      <vt:lpstr>MS PGothic</vt:lpstr>
      <vt:lpstr>Arial</vt:lpstr>
      <vt:lpstr>Calibri</vt:lpstr>
      <vt:lpstr>Comic Sans MS</vt:lpstr>
      <vt:lpstr>Garamond</vt:lpstr>
      <vt:lpstr>Georgia</vt:lpstr>
      <vt:lpstr>Verdana</vt:lpstr>
      <vt:lpstr>Wingdings</vt:lpstr>
      <vt:lpstr>ヒラギノ角ゴ Pro W3</vt:lpstr>
      <vt:lpstr>Office-teema</vt:lpstr>
      <vt:lpstr>KARVI_FI_2015</vt:lpstr>
      <vt:lpstr>Image</vt:lpstr>
      <vt:lpstr>Bologna Process  -  objectives and achievements</vt:lpstr>
      <vt:lpstr>Bologna objectives</vt:lpstr>
      <vt:lpstr>Bologna action lines</vt:lpstr>
      <vt:lpstr>European Commission/EACEA/Eurydice, 2015. The European Higher Education Area in 2015: Bologna Process Implementation Report. Luxembourg: Publications Office of the European Union. (p. 25)</vt:lpstr>
      <vt:lpstr>Bologna Process and  Quality Assurance</vt:lpstr>
      <vt:lpstr>  European Standards and Guidelines (ESG)   </vt:lpstr>
      <vt:lpstr>ESG: purposes</vt:lpstr>
      <vt:lpstr>Main principles and values of the ESG </vt:lpstr>
      <vt:lpstr>Expectations for HEIs</vt:lpstr>
      <vt:lpstr>Expectations towards policy makers in EHEA</vt:lpstr>
      <vt:lpstr>Expectations for agencies</vt:lpstr>
      <vt:lpstr>Bologna Process and  Qualifications Frameworks</vt:lpstr>
      <vt:lpstr>PowerPoint-esitys</vt:lpstr>
      <vt:lpstr>PowerPoint-esitys</vt:lpstr>
      <vt:lpstr>PowerPoint-esitys</vt:lpstr>
    </vt:vector>
  </TitlesOfParts>
  <Company>Opetushallitus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sirpa.moitus@minedu.fi</dc:creator>
  <cp:lastModifiedBy>Moitus Sirpa</cp:lastModifiedBy>
  <cp:revision>228</cp:revision>
  <cp:lastPrinted>2014-12-11T15:24:09Z</cp:lastPrinted>
  <dcterms:created xsi:type="dcterms:W3CDTF">2014-05-14T05:32:59Z</dcterms:created>
  <dcterms:modified xsi:type="dcterms:W3CDTF">2015-09-22T12:32:44Z</dcterms:modified>
</cp:coreProperties>
</file>