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4814" r:id="rId1"/>
  </p:sldMasterIdLst>
  <p:notesMasterIdLst>
    <p:notesMasterId r:id="rId25"/>
  </p:notesMasterIdLst>
  <p:handoutMasterIdLst>
    <p:handoutMasterId r:id="rId26"/>
  </p:handoutMasterIdLst>
  <p:sldIdLst>
    <p:sldId id="303" r:id="rId2"/>
    <p:sldId id="261" r:id="rId3"/>
    <p:sldId id="328" r:id="rId4"/>
    <p:sldId id="329" r:id="rId5"/>
    <p:sldId id="332" r:id="rId6"/>
    <p:sldId id="330" r:id="rId7"/>
    <p:sldId id="331" r:id="rId8"/>
    <p:sldId id="333" r:id="rId9"/>
    <p:sldId id="335" r:id="rId10"/>
    <p:sldId id="334" r:id="rId11"/>
    <p:sldId id="342" r:id="rId12"/>
    <p:sldId id="344" r:id="rId13"/>
    <p:sldId id="345" r:id="rId14"/>
    <p:sldId id="346" r:id="rId15"/>
    <p:sldId id="347" r:id="rId16"/>
    <p:sldId id="343" r:id="rId17"/>
    <p:sldId id="336" r:id="rId18"/>
    <p:sldId id="340" r:id="rId19"/>
    <p:sldId id="337" r:id="rId20"/>
    <p:sldId id="338" r:id="rId21"/>
    <p:sldId id="339" r:id="rId22"/>
    <p:sldId id="341" r:id="rId23"/>
    <p:sldId id="348" r:id="rId2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341">
          <p15:clr>
            <a:srgbClr val="A4A3A4"/>
          </p15:clr>
        </p15:guide>
        <p15:guide id="3" pos="5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B4"/>
    <a:srgbClr val="FFA300"/>
    <a:srgbClr val="D20D0D"/>
    <a:srgbClr val="928B81"/>
    <a:srgbClr val="FFCF06"/>
    <a:srgbClr val="F8C704"/>
    <a:srgbClr val="EFC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8" autoAdjust="0"/>
    <p:restoredTop sz="94660"/>
  </p:normalViewPr>
  <p:slideViewPr>
    <p:cSldViewPr snapToGrid="0" snapToObjects="1">
      <p:cViewPr>
        <p:scale>
          <a:sx n="81" d="100"/>
          <a:sy n="81" d="100"/>
        </p:scale>
        <p:origin x="-996" y="-36"/>
      </p:cViewPr>
      <p:guideLst>
        <p:guide orient="horz"/>
        <p:guide pos="341"/>
        <p:guide pos="54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2/23/2017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66334D-7A27-9F43-9EC7-CCD7CF254A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805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A4E3A-D2E6-4947-B46E-18DB598EA3A1}" type="datetime1">
              <a:rPr lang="fi-FI"/>
              <a:pPr>
                <a:defRPr/>
              </a:pPr>
              <a:t>23.2.2017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889F7-7C3B-BA40-BE46-7E19F6C058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83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0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3EA99-8141-4261-A54F-1198EDA12522}" type="datetime1">
              <a:rPr lang="fi-FI" smtClean="0"/>
              <a:t>23.2.2017</a:t>
            </a:fld>
            <a:endParaRPr lang="fi-FI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151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7A580-F854-4ABC-8DDF-533A1C6F2AF1}" type="datetime1">
              <a:rPr lang="fi-FI" smtClean="0"/>
              <a:t>23.2.2017</a:t>
            </a:fld>
            <a:endParaRPr lang="fi-FI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90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75CA7-7977-4A11-A28A-FC9C22B46AB7}" type="datetime1">
              <a:rPr lang="fi-FI" smtClean="0"/>
              <a:t>23.2.2017</a:t>
            </a:fld>
            <a:endParaRPr lang="fi-FI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9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10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3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3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96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763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147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815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9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5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41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FB6EC2-AA06-4363-AB3C-5E0C8BE1BC77}" type="datetime1">
              <a:rPr lang="fi-FI" smtClean="0"/>
              <a:t>23.2.2017</a:t>
            </a:fld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DB13D-24FD-0641-8100-A6CD964B88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78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7" r:id="rId1"/>
    <p:sldLayoutId id="2147484839" r:id="rId2"/>
    <p:sldLayoutId id="2147484840" r:id="rId3"/>
    <p:sldLayoutId id="2147484842" r:id="rId4"/>
    <p:sldLayoutId id="2147484843" r:id="rId5"/>
    <p:sldLayoutId id="2147484844" r:id="rId6"/>
    <p:sldLayoutId id="2147484821" r:id="rId7"/>
    <p:sldLayoutId id="2147484847" r:id="rId8"/>
    <p:sldLayoutId id="2147484845" r:id="rId9"/>
    <p:sldLayoutId id="2147484850" r:id="rId10"/>
    <p:sldLayoutId id="2147484848" r:id="rId11"/>
    <p:sldLayoutId id="2147484852" r:id="rId12"/>
    <p:sldLayoutId id="2147484853" r:id="rId13"/>
    <p:sldLayoutId id="2147484854" r:id="rId14"/>
    <p:sldLayoutId id="2147484855" r:id="rId15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38306" y="1677396"/>
            <a:ext cx="8083322" cy="1628590"/>
          </a:xfrm>
        </p:spPr>
        <p:txBody>
          <a:bodyPr/>
          <a:lstStyle/>
          <a:p>
            <a:r>
              <a:rPr lang="fi-FI" sz="6000" dirty="0" err="1" smtClean="0"/>
              <a:t>Information</a:t>
            </a:r>
            <a:r>
              <a:rPr lang="fi-FI" sz="6000" dirty="0" smtClean="0"/>
              <a:t> for </a:t>
            </a:r>
            <a:r>
              <a:rPr lang="fi-FI" sz="6000" dirty="0" err="1" smtClean="0"/>
              <a:t>Pilot</a:t>
            </a:r>
            <a:r>
              <a:rPr lang="fi-FI" sz="6000" dirty="0" smtClean="0"/>
              <a:t> Evaluation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4000" dirty="0" err="1" smtClean="0"/>
              <a:t>Azerbaijan</a:t>
            </a:r>
            <a:r>
              <a:rPr lang="fi-FI" sz="4000" dirty="0" smtClean="0"/>
              <a:t> State </a:t>
            </a:r>
            <a:r>
              <a:rPr lang="fi-FI" sz="4000" dirty="0" err="1" smtClean="0"/>
              <a:t>Economic</a:t>
            </a:r>
            <a:r>
              <a:rPr lang="fi-FI" sz="4000" dirty="0" smtClean="0"/>
              <a:t> </a:t>
            </a:r>
            <a:br>
              <a:rPr lang="fi-FI" sz="4000" dirty="0" smtClean="0"/>
            </a:br>
            <a:r>
              <a:rPr lang="fi-FI" sz="4000" dirty="0" err="1" smtClean="0"/>
              <a:t>University</a:t>
            </a:r>
            <a:r>
              <a:rPr lang="fi-FI" sz="4000" dirty="0" smtClean="0"/>
              <a:t> (UNEC)</a:t>
            </a:r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dirty="0" smtClean="0"/>
              <a:t>            </a:t>
            </a:r>
            <a:br>
              <a:rPr lang="fi-FI" sz="3200" dirty="0" smtClean="0"/>
            </a:br>
            <a:r>
              <a:rPr lang="fi-FI" sz="3200" dirty="0"/>
              <a:t> </a:t>
            </a:r>
            <a:r>
              <a:rPr lang="fi-FI" sz="3200" dirty="0" smtClean="0"/>
              <a:t>           </a:t>
            </a:r>
            <a:endParaRPr lang="fi-FI" dirty="0"/>
          </a:p>
        </p:txBody>
      </p:sp>
      <p:pic>
        <p:nvPicPr>
          <p:cNvPr id="5" name="Kuva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463" y="5392207"/>
            <a:ext cx="2255520" cy="981710"/>
          </a:xfrm>
          <a:prstGeom prst="rect">
            <a:avLst/>
          </a:prstGeom>
          <a:noFill/>
        </p:spPr>
      </p:pic>
      <p:pic>
        <p:nvPicPr>
          <p:cNvPr id="1026" name="Picture 2" descr="Kuvahaun tulos haulle ekka logo estonian higher education quality agency (ekka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880" y="135429"/>
            <a:ext cx="2162175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1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 smtClean="0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978899"/>
            <a:ext cx="8047037" cy="42508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site visit lasts three days.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project manager prepares a </a:t>
            </a:r>
            <a:r>
              <a:rPr lang="en-GB" sz="2400" dirty="0"/>
              <a:t>schedule </a:t>
            </a:r>
            <a:r>
              <a:rPr lang="en-GB" sz="2400" b="0" dirty="0"/>
              <a:t>of the visit in cooperation with the higher education institution, and in accordance with the wishes </a:t>
            </a:r>
            <a:r>
              <a:rPr lang="en-GB" sz="2400" b="0" dirty="0" smtClean="0"/>
              <a:t>of the </a:t>
            </a:r>
            <a:r>
              <a:rPr lang="en-GB" sz="2400" b="0" dirty="0"/>
              <a:t>evaluation </a:t>
            </a:r>
            <a:r>
              <a:rPr lang="en-GB" sz="2400" b="0" dirty="0" smtClean="0"/>
              <a:t>group</a:t>
            </a:r>
            <a:r>
              <a:rPr lang="en-GB" sz="2400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During the visit, the group interviews representatives of the institution’s management, teaching and other staff groups, students and external stakeholders. </a:t>
            </a:r>
            <a:endParaRPr lang="en-GB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The </a:t>
            </a:r>
            <a:r>
              <a:rPr lang="en-GB" sz="2400" b="0" dirty="0"/>
              <a:t>panel will </a:t>
            </a:r>
            <a:r>
              <a:rPr lang="en-GB" sz="2400" b="0" dirty="0" smtClean="0"/>
              <a:t>send a list of interviewees requested to the contact point, who should return it with names and descriptions </a:t>
            </a:r>
            <a:r>
              <a:rPr lang="en-GB" sz="2400" b="0" i="1" dirty="0" smtClean="0">
                <a:solidFill>
                  <a:srgbClr val="FF0000"/>
                </a:solidFill>
              </a:rPr>
              <a:t>1 </a:t>
            </a:r>
            <a:r>
              <a:rPr lang="en-GB" sz="2400" b="0" i="1" dirty="0">
                <a:solidFill>
                  <a:srgbClr val="FF0000"/>
                </a:solidFill>
              </a:rPr>
              <a:t>week before the site visit. </a:t>
            </a:r>
            <a:endParaRPr lang="en-GB" sz="2400" b="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1780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 smtClean="0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evaluation group may conduct evaluation visits to individual faculties, departments or units.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visit concludes with a meeting with the management.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At the end of the meeting, the evaluation group gives the institution preliminary feedback based on the observations made during the visit. 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8356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Example</a:t>
            </a:r>
            <a:r>
              <a:rPr lang="fi-FI" dirty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978899"/>
            <a:ext cx="8047037" cy="4250891"/>
          </a:xfrm>
        </p:spPr>
        <p:txBody>
          <a:bodyPr/>
          <a:lstStyle/>
          <a:p>
            <a:r>
              <a:rPr lang="fi-FI" sz="2400" dirty="0"/>
              <a:t>DAY 1 </a:t>
            </a:r>
            <a:r>
              <a:rPr lang="fi-FI" sz="2400" dirty="0" smtClean="0"/>
              <a:t>– </a:t>
            </a:r>
            <a:r>
              <a:rPr lang="fi-FI" sz="2400" dirty="0" err="1" smtClean="0"/>
              <a:t>Tuesday</a:t>
            </a:r>
            <a:endParaRPr lang="fi-FI" sz="2400" dirty="0" smtClean="0"/>
          </a:p>
          <a:p>
            <a:endParaRPr lang="fi-FI" sz="2400" dirty="0"/>
          </a:p>
          <a:p>
            <a:r>
              <a:rPr lang="fi-FI" b="0" dirty="0"/>
              <a:t>10:00-13:00 </a:t>
            </a:r>
            <a:endParaRPr lang="fi-FI" b="0" dirty="0" smtClean="0"/>
          </a:p>
          <a:p>
            <a:r>
              <a:rPr lang="fi-FI" b="0" dirty="0" smtClean="0"/>
              <a:t>2-3 </a:t>
            </a:r>
            <a:r>
              <a:rPr lang="fi-FI" b="0" dirty="0" err="1"/>
              <a:t>interviews</a:t>
            </a:r>
            <a:r>
              <a:rPr lang="fi-FI" b="0" dirty="0"/>
              <a:t> </a:t>
            </a:r>
            <a:r>
              <a:rPr lang="fi-FI" b="0" i="1" dirty="0"/>
              <a:t>(</a:t>
            </a:r>
            <a:r>
              <a:rPr lang="fi-FI" b="0" dirty="0"/>
              <a:t>Evaluation </a:t>
            </a:r>
            <a:r>
              <a:rPr lang="fi-FI" b="0" dirty="0" err="1"/>
              <a:t>group</a:t>
            </a:r>
            <a:r>
              <a:rPr lang="fi-FI" b="0" dirty="0"/>
              <a:t> </a:t>
            </a:r>
            <a:r>
              <a:rPr lang="fi-FI" b="0" dirty="0" err="1"/>
              <a:t>discussions</a:t>
            </a:r>
            <a:r>
              <a:rPr lang="fi-FI" b="0" dirty="0"/>
              <a:t> in </a:t>
            </a:r>
            <a:r>
              <a:rPr lang="fi-FI" b="0" dirty="0" err="1"/>
              <a:t>between</a:t>
            </a:r>
            <a:r>
              <a:rPr lang="fi-FI" b="0" dirty="0"/>
              <a:t> </a:t>
            </a:r>
            <a:r>
              <a:rPr lang="fi-FI" b="0" dirty="0" err="1"/>
              <a:t>interviews</a:t>
            </a:r>
            <a:r>
              <a:rPr lang="fi-FI" b="0" dirty="0"/>
              <a:t>)</a:t>
            </a:r>
            <a:endParaRPr lang="fi-FI" b="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Management</a:t>
            </a: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Deans</a:t>
            </a:r>
            <a:r>
              <a:rPr lang="fi-FI" b="0" dirty="0" smtClean="0"/>
              <a:t> </a:t>
            </a:r>
            <a:r>
              <a:rPr lang="fi-FI" b="0" dirty="0" err="1"/>
              <a:t>from</a:t>
            </a:r>
            <a:r>
              <a:rPr lang="fi-FI" b="0" dirty="0"/>
              <a:t> </a:t>
            </a:r>
            <a:r>
              <a:rPr lang="fi-FI" b="0" dirty="0" err="1"/>
              <a:t>different</a:t>
            </a:r>
            <a:r>
              <a:rPr lang="fi-FI" b="0" dirty="0"/>
              <a:t> </a:t>
            </a:r>
            <a:r>
              <a:rPr lang="fi-FI" b="0" dirty="0" err="1"/>
              <a:t>faculties</a:t>
            </a: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Scientific</a:t>
            </a:r>
            <a:r>
              <a:rPr lang="fi-FI" b="0" dirty="0" smtClean="0"/>
              <a:t> </a:t>
            </a:r>
            <a:r>
              <a:rPr lang="fi-FI" b="0" dirty="0" err="1"/>
              <a:t>council</a:t>
            </a:r>
            <a:r>
              <a:rPr lang="fi-FI" b="0" dirty="0"/>
              <a:t> </a:t>
            </a:r>
          </a:p>
          <a:p>
            <a:r>
              <a:rPr lang="fi-FI" b="0" dirty="0"/>
              <a:t>13:00-14:00 </a:t>
            </a:r>
            <a:r>
              <a:rPr lang="fi-FI" b="0" dirty="0" err="1"/>
              <a:t>working</a:t>
            </a:r>
            <a:r>
              <a:rPr lang="fi-FI" b="0" dirty="0"/>
              <a:t> </a:t>
            </a:r>
            <a:r>
              <a:rPr lang="fi-FI" b="0" dirty="0" err="1"/>
              <a:t>lunch</a:t>
            </a:r>
            <a:endParaRPr lang="fi-FI" b="0" dirty="0"/>
          </a:p>
          <a:p>
            <a:r>
              <a:rPr lang="fi-FI" b="0" dirty="0"/>
              <a:t>14:00-17:00 2-3 </a:t>
            </a:r>
            <a:r>
              <a:rPr lang="fi-FI" b="0" dirty="0" err="1"/>
              <a:t>interviews</a:t>
            </a: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Heads</a:t>
            </a:r>
            <a:r>
              <a:rPr lang="fi-FI" b="0" dirty="0" smtClean="0"/>
              <a:t> </a:t>
            </a:r>
            <a:r>
              <a:rPr lang="fi-FI" b="0" dirty="0"/>
              <a:t>of </a:t>
            </a:r>
            <a:r>
              <a:rPr lang="fi-FI" b="0" dirty="0" err="1"/>
              <a:t>Degree</a:t>
            </a:r>
            <a:r>
              <a:rPr lang="fi-FI" b="0" dirty="0"/>
              <a:t> </a:t>
            </a:r>
            <a:r>
              <a:rPr lang="fi-FI" b="0" dirty="0" err="1"/>
              <a:t>Programmes</a:t>
            </a:r>
            <a:r>
              <a:rPr lang="fi-FI" b="0" dirty="0"/>
              <a:t>/</a:t>
            </a:r>
            <a:r>
              <a:rPr lang="fi-FI" b="0" dirty="0" err="1"/>
              <a:t>Departments</a:t>
            </a: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 smtClean="0"/>
              <a:t>External</a:t>
            </a:r>
            <a:r>
              <a:rPr lang="fi-FI" b="0" dirty="0" smtClean="0"/>
              <a:t> </a:t>
            </a:r>
            <a:r>
              <a:rPr lang="fi-FI" b="0" dirty="0" err="1"/>
              <a:t>stakeholders</a:t>
            </a: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Tour </a:t>
            </a:r>
            <a:r>
              <a:rPr lang="fi-FI" b="0" dirty="0"/>
              <a:t>of </a:t>
            </a:r>
            <a:r>
              <a:rPr lang="fi-FI" b="0" dirty="0" err="1"/>
              <a:t>the</a:t>
            </a:r>
            <a:r>
              <a:rPr lang="fi-FI" b="0" dirty="0"/>
              <a:t> campus (</a:t>
            </a:r>
            <a:r>
              <a:rPr lang="fi-FI" b="0" dirty="0" err="1"/>
              <a:t>classrooms</a:t>
            </a:r>
            <a:r>
              <a:rPr lang="fi-FI" b="0" dirty="0"/>
              <a:t>, </a:t>
            </a:r>
            <a:r>
              <a:rPr lang="fi-FI" b="0" dirty="0" err="1"/>
              <a:t>laboratories</a:t>
            </a:r>
            <a:r>
              <a:rPr lang="fi-FI" b="0" dirty="0"/>
              <a:t>, </a:t>
            </a:r>
            <a:r>
              <a:rPr lang="fi-FI" b="0" dirty="0" err="1"/>
              <a:t>library</a:t>
            </a:r>
            <a:r>
              <a:rPr lang="fi-FI" b="0" dirty="0"/>
              <a:t>, workshop </a:t>
            </a:r>
            <a:r>
              <a:rPr lang="fi-FI" b="0" dirty="0" err="1"/>
              <a:t>rooms</a:t>
            </a:r>
            <a:r>
              <a:rPr lang="fi-FI" b="0" dirty="0"/>
              <a:t>, </a:t>
            </a:r>
            <a:r>
              <a:rPr lang="fi-FI" b="0" dirty="0" err="1"/>
              <a:t>dormitory</a:t>
            </a:r>
            <a:r>
              <a:rPr lang="fi-FI" b="0" dirty="0"/>
              <a:t>, </a:t>
            </a:r>
            <a:r>
              <a:rPr lang="fi-FI" b="0" dirty="0" err="1"/>
              <a:t>canteen</a:t>
            </a:r>
            <a:r>
              <a:rPr lang="fi-FI" b="0" dirty="0"/>
              <a:t>, sport </a:t>
            </a:r>
            <a:r>
              <a:rPr lang="fi-FI" b="0" dirty="0" err="1"/>
              <a:t>facilities</a:t>
            </a:r>
            <a:r>
              <a:rPr lang="fi-FI" b="0" dirty="0"/>
              <a:t>, etc</a:t>
            </a:r>
            <a:r>
              <a:rPr lang="fi-FI" b="0" dirty="0" smtClean="0"/>
              <a:t>.)</a:t>
            </a:r>
            <a:endParaRPr lang="fi-FI" b="0" dirty="0"/>
          </a:p>
          <a:p>
            <a:endParaRPr lang="fi-FI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4181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Example</a:t>
            </a:r>
            <a:r>
              <a:rPr lang="fi-FI" dirty="0" smtClean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 smtClean="0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131884"/>
            <a:ext cx="8047037" cy="4250891"/>
          </a:xfrm>
        </p:spPr>
        <p:txBody>
          <a:bodyPr/>
          <a:lstStyle/>
          <a:p>
            <a:r>
              <a:rPr lang="fi-FI" sz="2400" dirty="0"/>
              <a:t>DAY 2 </a:t>
            </a:r>
            <a:r>
              <a:rPr lang="fi-FI" sz="2400" dirty="0" smtClean="0"/>
              <a:t>– </a:t>
            </a:r>
            <a:r>
              <a:rPr lang="fi-FI" sz="2400" dirty="0" err="1" smtClean="0"/>
              <a:t>Wednesday</a:t>
            </a:r>
            <a:endParaRPr lang="fi-FI" sz="2400" dirty="0" smtClean="0"/>
          </a:p>
          <a:p>
            <a:endParaRPr lang="fi-FI" sz="2400" dirty="0"/>
          </a:p>
          <a:p>
            <a:r>
              <a:rPr lang="fi-FI" b="0" dirty="0"/>
              <a:t>10:00-13:00 2-3 </a:t>
            </a:r>
            <a:r>
              <a:rPr lang="fi-FI" b="0" dirty="0" err="1"/>
              <a:t>interviews</a:t>
            </a:r>
            <a:r>
              <a:rPr lang="fi-FI" b="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/>
              <a:t>University</a:t>
            </a:r>
            <a:r>
              <a:rPr lang="fi-FI" b="0" dirty="0"/>
              <a:t> </a:t>
            </a:r>
            <a:r>
              <a:rPr lang="fi-FI" b="0" dirty="0" err="1"/>
              <a:t>staff</a:t>
            </a:r>
            <a:r>
              <a:rPr lang="fi-FI" b="0" dirty="0"/>
              <a:t> </a:t>
            </a:r>
            <a:r>
              <a:rPr lang="fi-FI" b="0" dirty="0" err="1"/>
              <a:t>responsible</a:t>
            </a:r>
            <a:r>
              <a:rPr lang="fi-FI" b="0" dirty="0"/>
              <a:t> for </a:t>
            </a:r>
            <a:r>
              <a:rPr lang="fi-FI" b="0" dirty="0" err="1"/>
              <a:t>internal</a:t>
            </a:r>
            <a:r>
              <a:rPr lang="fi-FI" b="0" dirty="0"/>
              <a:t> </a:t>
            </a:r>
            <a:r>
              <a:rPr lang="fi-FI" b="0" dirty="0" err="1"/>
              <a:t>quality</a:t>
            </a:r>
            <a:r>
              <a:rPr lang="fi-FI" b="0" dirty="0"/>
              <a:t> </a:t>
            </a:r>
            <a:r>
              <a:rPr lang="fi-FI" b="0" dirty="0" err="1"/>
              <a:t>assurance</a:t>
            </a: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/>
              <a:t>Support</a:t>
            </a:r>
            <a:r>
              <a:rPr lang="fi-FI" b="0" dirty="0"/>
              <a:t> </a:t>
            </a:r>
            <a:r>
              <a:rPr lang="fi-FI" b="0" dirty="0" err="1"/>
              <a:t>services</a:t>
            </a:r>
            <a:endParaRPr lang="fi-FI" b="0" dirty="0"/>
          </a:p>
          <a:p>
            <a:r>
              <a:rPr lang="fi-FI" b="0" dirty="0"/>
              <a:t>(Evaluation </a:t>
            </a:r>
            <a:r>
              <a:rPr lang="fi-FI" b="0" dirty="0" err="1"/>
              <a:t>group</a:t>
            </a:r>
            <a:r>
              <a:rPr lang="fi-FI" b="0" dirty="0"/>
              <a:t> </a:t>
            </a:r>
            <a:r>
              <a:rPr lang="fi-FI" b="0" dirty="0" err="1"/>
              <a:t>discussions</a:t>
            </a:r>
            <a:r>
              <a:rPr lang="fi-FI" b="0" dirty="0"/>
              <a:t> in </a:t>
            </a:r>
            <a:r>
              <a:rPr lang="fi-FI" b="0" dirty="0" err="1"/>
              <a:t>between</a:t>
            </a:r>
            <a:r>
              <a:rPr lang="fi-FI" b="0" dirty="0"/>
              <a:t> </a:t>
            </a:r>
            <a:r>
              <a:rPr lang="fi-FI" b="0" dirty="0" err="1"/>
              <a:t>interviews</a:t>
            </a:r>
            <a:r>
              <a:rPr lang="fi-FI" b="0" dirty="0"/>
              <a:t>)</a:t>
            </a:r>
          </a:p>
          <a:p>
            <a:r>
              <a:rPr lang="fi-FI" b="0" dirty="0"/>
              <a:t>13:00-14:00 </a:t>
            </a:r>
            <a:r>
              <a:rPr lang="fi-FI" b="0" dirty="0" err="1"/>
              <a:t>working</a:t>
            </a:r>
            <a:r>
              <a:rPr lang="fi-FI" b="0" dirty="0"/>
              <a:t> </a:t>
            </a:r>
            <a:r>
              <a:rPr lang="fi-FI" b="0" dirty="0" err="1"/>
              <a:t>lunch</a:t>
            </a:r>
            <a:endParaRPr lang="fi-FI" b="0" dirty="0"/>
          </a:p>
          <a:p>
            <a:r>
              <a:rPr lang="fi-FI" b="0" dirty="0"/>
              <a:t>14:00-17:00 2-3 </a:t>
            </a:r>
            <a:r>
              <a:rPr lang="fi-FI" b="0" dirty="0" err="1"/>
              <a:t>interviews</a:t>
            </a: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/>
              <a:t>Teaching</a:t>
            </a:r>
            <a:r>
              <a:rPr lang="fi-FI" b="0" dirty="0"/>
              <a:t> </a:t>
            </a:r>
            <a:r>
              <a:rPr lang="fi-FI" b="0" dirty="0" err="1"/>
              <a:t>staff</a:t>
            </a: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/>
              <a:t>Students</a:t>
            </a:r>
            <a:endParaRPr lang="fi-FI" b="0" dirty="0"/>
          </a:p>
          <a:p>
            <a:endParaRPr lang="fi-FI" b="0" dirty="0"/>
          </a:p>
          <a:p>
            <a:endParaRPr lang="fi-FI" b="0" dirty="0"/>
          </a:p>
          <a:p>
            <a:endParaRPr lang="fi-FI" b="0" dirty="0"/>
          </a:p>
          <a:p>
            <a:endParaRPr lang="fi-FI" b="0" dirty="0"/>
          </a:p>
          <a:p>
            <a:endParaRPr lang="fi-FI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5514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Example</a:t>
            </a:r>
            <a:r>
              <a:rPr lang="fi-FI" dirty="0" smtClean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 smtClean="0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093246"/>
            <a:ext cx="8047037" cy="4250891"/>
          </a:xfrm>
        </p:spPr>
        <p:txBody>
          <a:bodyPr/>
          <a:lstStyle/>
          <a:p>
            <a:r>
              <a:rPr lang="fi-FI" sz="2400" dirty="0"/>
              <a:t>DAY 3 </a:t>
            </a:r>
            <a:r>
              <a:rPr lang="fi-FI" sz="2400" dirty="0" smtClean="0"/>
              <a:t>– </a:t>
            </a:r>
            <a:r>
              <a:rPr lang="fi-FI" sz="2400" dirty="0" err="1" smtClean="0"/>
              <a:t>Thursday</a:t>
            </a:r>
            <a:endParaRPr lang="fi-FI" sz="2400" dirty="0" smtClean="0"/>
          </a:p>
          <a:p>
            <a:endParaRPr lang="fi-FI" sz="2400" dirty="0"/>
          </a:p>
          <a:p>
            <a:r>
              <a:rPr lang="fi-FI" b="0" dirty="0"/>
              <a:t>10:00-13:00 2-3 </a:t>
            </a:r>
            <a:r>
              <a:rPr lang="fi-FI" b="0" dirty="0" err="1"/>
              <a:t>interviews</a:t>
            </a:r>
            <a:r>
              <a:rPr lang="fi-FI" b="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/>
              <a:t>Student</a:t>
            </a:r>
            <a:r>
              <a:rPr lang="fi-FI" b="0" dirty="0"/>
              <a:t> </a:t>
            </a:r>
            <a:r>
              <a:rPr lang="fi-FI" b="0" dirty="0" err="1"/>
              <a:t>representatives</a:t>
            </a:r>
            <a:endParaRPr lang="fi-FI" b="0" i="1" dirty="0"/>
          </a:p>
          <a:p>
            <a:r>
              <a:rPr lang="fi-FI" b="0" dirty="0"/>
              <a:t>(Evaluation </a:t>
            </a:r>
            <a:r>
              <a:rPr lang="fi-FI" b="0" dirty="0" err="1"/>
              <a:t>group</a:t>
            </a:r>
            <a:r>
              <a:rPr lang="fi-FI" b="0" dirty="0"/>
              <a:t> </a:t>
            </a:r>
            <a:r>
              <a:rPr lang="fi-FI" b="0" dirty="0" err="1"/>
              <a:t>discussions</a:t>
            </a:r>
            <a:r>
              <a:rPr lang="fi-FI" b="0" dirty="0"/>
              <a:t> in </a:t>
            </a:r>
            <a:r>
              <a:rPr lang="fi-FI" b="0" dirty="0" err="1"/>
              <a:t>between</a:t>
            </a:r>
            <a:r>
              <a:rPr lang="fi-FI" b="0" dirty="0"/>
              <a:t> </a:t>
            </a:r>
            <a:r>
              <a:rPr lang="fi-FI" b="0" dirty="0" err="1"/>
              <a:t>interviews</a:t>
            </a:r>
            <a:r>
              <a:rPr lang="fi-FI" b="0" dirty="0"/>
              <a:t>)</a:t>
            </a:r>
          </a:p>
          <a:p>
            <a:r>
              <a:rPr lang="fi-FI" b="0" dirty="0"/>
              <a:t>13:00-14:00 </a:t>
            </a:r>
            <a:r>
              <a:rPr lang="fi-FI" b="0" dirty="0" err="1"/>
              <a:t>Working</a:t>
            </a:r>
            <a:r>
              <a:rPr lang="fi-FI" b="0" dirty="0"/>
              <a:t> </a:t>
            </a:r>
            <a:r>
              <a:rPr lang="fi-FI" b="0" dirty="0" err="1"/>
              <a:t>lunch</a:t>
            </a:r>
            <a:endParaRPr lang="fi-FI" b="0" dirty="0"/>
          </a:p>
          <a:p>
            <a:r>
              <a:rPr lang="fi-FI" b="0" dirty="0"/>
              <a:t>14:00-15:00 Evaluation </a:t>
            </a:r>
            <a:r>
              <a:rPr lang="fi-FI" b="0" dirty="0" err="1"/>
              <a:t>group</a:t>
            </a:r>
            <a:r>
              <a:rPr lang="fi-FI" b="0" dirty="0"/>
              <a:t> </a:t>
            </a:r>
            <a:r>
              <a:rPr lang="fi-FI" b="0" dirty="0" err="1"/>
              <a:t>prepares</a:t>
            </a:r>
            <a:r>
              <a:rPr lang="fi-FI" b="0" dirty="0"/>
              <a:t> </a:t>
            </a:r>
            <a:r>
              <a:rPr lang="fi-FI" b="0" dirty="0" err="1"/>
              <a:t>preliminary</a:t>
            </a:r>
            <a:r>
              <a:rPr lang="fi-FI" b="0" dirty="0"/>
              <a:t> </a:t>
            </a:r>
            <a:r>
              <a:rPr lang="fi-FI" b="0" dirty="0" err="1"/>
              <a:t>conclusions</a:t>
            </a:r>
            <a:endParaRPr lang="fi-FI" b="0" dirty="0"/>
          </a:p>
          <a:p>
            <a:r>
              <a:rPr lang="fi-FI" b="0" dirty="0"/>
              <a:t>15:00-16:00 Preliminary feedback for </a:t>
            </a:r>
            <a:r>
              <a:rPr lang="fi-FI" b="0" dirty="0" err="1"/>
              <a:t>the</a:t>
            </a:r>
            <a:r>
              <a:rPr lang="fi-FI" b="0" dirty="0"/>
              <a:t> </a:t>
            </a:r>
            <a:r>
              <a:rPr lang="fi-FI" b="0" dirty="0" err="1"/>
              <a:t>university</a:t>
            </a:r>
            <a:r>
              <a:rPr lang="fi-FI" b="0" dirty="0"/>
              <a:t> </a:t>
            </a:r>
            <a:r>
              <a:rPr lang="fi-FI" b="0" dirty="0" smtClean="0"/>
              <a:t>management</a:t>
            </a:r>
            <a:endParaRPr lang="fi-FI" b="0" dirty="0"/>
          </a:p>
          <a:p>
            <a:endParaRPr lang="fi-FI" b="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2745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visit concludes with a meeting with the management. </a:t>
            </a:r>
            <a:endParaRPr lang="en-GB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At </a:t>
            </a:r>
            <a:r>
              <a:rPr lang="en-GB" sz="2400" b="0" dirty="0"/>
              <a:t>the end of the meeting, the evaluation group gives the institution preliminary feedback based on the observations made during the visit.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Feedback will conclude the visit – not the place for discussions.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university will have the opportunity to fact-check the report before publication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5271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What</a:t>
            </a:r>
            <a:r>
              <a:rPr lang="fi-FI" dirty="0" smtClean="0"/>
              <a:t> is </a:t>
            </a:r>
            <a:r>
              <a:rPr lang="fi-FI" dirty="0" err="1" smtClean="0"/>
              <a:t>expected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university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Reserve</a:t>
            </a:r>
            <a:r>
              <a:rPr lang="fi-FI" sz="2400" b="0" dirty="0"/>
              <a:t> a </a:t>
            </a:r>
            <a:r>
              <a:rPr lang="fi-FI" sz="2400" b="0" dirty="0" err="1"/>
              <a:t>room</a:t>
            </a:r>
            <a:r>
              <a:rPr lang="fi-FI" sz="2400" b="0" dirty="0"/>
              <a:t> for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/>
              <a:t>Internet </a:t>
            </a:r>
            <a:r>
              <a:rPr lang="fi-FI" sz="2400" b="0" dirty="0" err="1"/>
              <a:t>access</a:t>
            </a:r>
            <a:r>
              <a:rPr lang="fi-FI" sz="2400" b="0" dirty="0"/>
              <a:t>, </a:t>
            </a:r>
            <a:r>
              <a:rPr lang="fi-FI" sz="2400" b="0" dirty="0" err="1"/>
              <a:t>access</a:t>
            </a:r>
            <a:r>
              <a:rPr lang="fi-FI" sz="2400" b="0" dirty="0"/>
              <a:t> to </a:t>
            </a:r>
            <a:r>
              <a:rPr lang="fi-FI" sz="2400" b="0" dirty="0" err="1"/>
              <a:t>printers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Coffee</a:t>
            </a:r>
            <a:r>
              <a:rPr lang="fi-FI" sz="2400" b="0" dirty="0"/>
              <a:t> </a:t>
            </a:r>
            <a:r>
              <a:rPr lang="fi-FI" sz="2400" b="0" dirty="0" err="1"/>
              <a:t>breaks</a:t>
            </a:r>
            <a:r>
              <a:rPr lang="fi-FI" sz="2400" b="0" dirty="0"/>
              <a:t> in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</a:t>
            </a:r>
            <a:r>
              <a:rPr lang="fi-FI" sz="2400" b="0" dirty="0"/>
              <a:t> </a:t>
            </a:r>
            <a:r>
              <a:rPr lang="fi-FI" sz="2400" b="0" dirty="0" err="1"/>
              <a:t>room</a:t>
            </a:r>
            <a:r>
              <a:rPr lang="fi-FI" sz="2400" b="0" dirty="0"/>
              <a:t> for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evaluation</a:t>
            </a:r>
            <a:r>
              <a:rPr lang="fi-FI" sz="2400" b="0" dirty="0"/>
              <a:t> </a:t>
            </a:r>
            <a:r>
              <a:rPr lang="fi-FI" sz="2400" b="0" dirty="0" err="1"/>
              <a:t>group</a:t>
            </a:r>
            <a:r>
              <a:rPr lang="fi-FI" sz="2400" b="0" dirty="0"/>
              <a:t> – </a:t>
            </a:r>
            <a:r>
              <a:rPr lang="fi-FI" sz="2400" b="0" dirty="0" err="1"/>
              <a:t>provided</a:t>
            </a:r>
            <a:r>
              <a:rPr lang="fi-FI" sz="2400" b="0" dirty="0"/>
              <a:t> </a:t>
            </a:r>
            <a:r>
              <a:rPr lang="fi-FI" sz="2400" b="0" dirty="0" err="1"/>
              <a:t>by</a:t>
            </a:r>
            <a:r>
              <a:rPr lang="fi-FI" sz="2400" b="0" dirty="0"/>
              <a:t>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university</a:t>
            </a:r>
            <a:r>
              <a:rPr lang="fi-FI" sz="2400" b="0" dirty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Contact</a:t>
            </a:r>
            <a:r>
              <a:rPr lang="fi-FI" sz="2400" b="0" dirty="0"/>
              <a:t> person </a:t>
            </a:r>
            <a:r>
              <a:rPr lang="fi-FI" sz="2400" b="0" dirty="0" err="1"/>
              <a:t>should</a:t>
            </a:r>
            <a:r>
              <a:rPr lang="fi-FI" sz="2400" b="0" dirty="0"/>
              <a:t> </a:t>
            </a:r>
            <a:r>
              <a:rPr lang="fi-FI" sz="2400" b="0" dirty="0" err="1" smtClean="0"/>
              <a:t>bring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interviewees</a:t>
            </a:r>
            <a:r>
              <a:rPr lang="fi-FI" sz="2400" b="0" dirty="0" smtClean="0"/>
              <a:t> </a:t>
            </a:r>
            <a:r>
              <a:rPr lang="fi-FI" sz="2400" b="0" dirty="0"/>
              <a:t>into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room</a:t>
            </a:r>
            <a:r>
              <a:rPr lang="fi-FI" sz="2400" b="0" dirty="0"/>
              <a:t> (</a:t>
            </a:r>
            <a:r>
              <a:rPr lang="fi-FI" sz="2400" b="0" dirty="0" err="1"/>
              <a:t>or</a:t>
            </a:r>
            <a:r>
              <a:rPr lang="fi-FI" sz="2400" b="0" dirty="0"/>
              <a:t> </a:t>
            </a:r>
            <a:r>
              <a:rPr lang="fi-FI" sz="2400" b="0" dirty="0" err="1"/>
              <a:t>delegate</a:t>
            </a:r>
            <a:r>
              <a:rPr lang="fi-FI" sz="2400" b="0" dirty="0"/>
              <a:t> </a:t>
            </a:r>
            <a:r>
              <a:rPr lang="fi-FI" sz="2400" b="0" dirty="0" err="1"/>
              <a:t>someone</a:t>
            </a:r>
            <a:r>
              <a:rPr lang="fi-FI" sz="2400" b="0" dirty="0"/>
              <a:t> </a:t>
            </a:r>
            <a:r>
              <a:rPr lang="fi-FI" sz="2400" b="0" dirty="0" smtClean="0"/>
              <a:t>to </a:t>
            </a:r>
            <a:r>
              <a:rPr lang="fi-FI" sz="2400" b="0" dirty="0" err="1"/>
              <a:t>do</a:t>
            </a:r>
            <a:r>
              <a:rPr lang="fi-FI" sz="2400" b="0" dirty="0"/>
              <a:t> it)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Tight</a:t>
            </a:r>
            <a:r>
              <a:rPr lang="fi-FI" sz="2400" b="0" dirty="0"/>
              <a:t> </a:t>
            </a:r>
            <a:r>
              <a:rPr lang="fi-FI" sz="2400" b="0" dirty="0" err="1"/>
              <a:t>schedule</a:t>
            </a:r>
            <a:r>
              <a:rPr lang="fi-FI" sz="2400" b="0" dirty="0"/>
              <a:t> </a:t>
            </a:r>
            <a:r>
              <a:rPr lang="fi-FI" sz="2400" b="0" dirty="0" smtClean="0"/>
              <a:t>– </a:t>
            </a:r>
            <a:r>
              <a:rPr lang="fi-FI" sz="2400" b="0" dirty="0" err="1" smtClean="0"/>
              <a:t>very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important</a:t>
            </a:r>
            <a:r>
              <a:rPr lang="fi-FI" sz="2400" b="0" dirty="0" smtClean="0"/>
              <a:t> </a:t>
            </a:r>
            <a:r>
              <a:rPr lang="fi-FI" sz="2400" b="0" dirty="0"/>
              <a:t>to </a:t>
            </a:r>
            <a:r>
              <a:rPr lang="fi-FI" sz="2400" b="0" dirty="0" err="1"/>
              <a:t>be</a:t>
            </a:r>
            <a:r>
              <a:rPr lang="fi-FI" sz="2400" b="0" dirty="0"/>
              <a:t> on </a:t>
            </a:r>
            <a:r>
              <a:rPr lang="fi-FI" sz="2400" b="0" dirty="0" err="1"/>
              <a:t>time</a:t>
            </a:r>
            <a:r>
              <a:rPr lang="fi-FI" sz="2400" b="0" dirty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Name</a:t>
            </a:r>
            <a:r>
              <a:rPr lang="fi-FI" sz="2400" b="0" dirty="0"/>
              <a:t> </a:t>
            </a:r>
            <a:r>
              <a:rPr lang="fi-FI" sz="2400" b="0" dirty="0" err="1"/>
              <a:t>labels</a:t>
            </a:r>
            <a:r>
              <a:rPr lang="fi-FI" sz="2400" b="0" dirty="0"/>
              <a:t> </a:t>
            </a:r>
            <a:r>
              <a:rPr lang="fi-FI" sz="2400" b="0" dirty="0" smtClean="0"/>
              <a:t>for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/>
              <a:t>group</a:t>
            </a:r>
            <a:r>
              <a:rPr lang="fi-FI" sz="2400" b="0" dirty="0"/>
              <a:t> and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interviewees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577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List</a:t>
            </a:r>
            <a:r>
              <a:rPr lang="fi-FI" dirty="0" smtClean="0"/>
              <a:t> of </a:t>
            </a:r>
            <a:r>
              <a:rPr lang="fi-FI" dirty="0" err="1" smtClean="0"/>
              <a:t>interviewees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3200" b="0" dirty="0" err="1" smtClean="0"/>
              <a:t>Example</a:t>
            </a:r>
            <a:r>
              <a:rPr lang="fi-FI" sz="3200" b="0" dirty="0" smtClean="0"/>
              <a:t>: </a:t>
            </a:r>
            <a:r>
              <a:rPr lang="fi-FI" sz="2400" b="0" dirty="0" err="1" smtClean="0"/>
              <a:t>Support</a:t>
            </a:r>
            <a:r>
              <a:rPr lang="fi-FI" sz="2400" b="0" dirty="0" smtClean="0"/>
              <a:t> Services - </a:t>
            </a:r>
            <a:r>
              <a:rPr lang="fi-FI" sz="2400" b="0" dirty="0" err="1" smtClean="0"/>
              <a:t>representatives</a:t>
            </a:r>
            <a:r>
              <a:rPr lang="fi-FI" sz="2400" b="0" dirty="0" smtClean="0"/>
              <a:t> of </a:t>
            </a:r>
            <a:r>
              <a:rPr lang="fi-FI" sz="2400" b="0" dirty="0" err="1" smtClean="0"/>
              <a:t>education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services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human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resources</a:t>
            </a:r>
            <a:r>
              <a:rPr lang="fi-FI" sz="2400" b="0" dirty="0" smtClean="0"/>
              <a:t>, ICT, </a:t>
            </a:r>
            <a:r>
              <a:rPr lang="fi-FI" sz="2400" b="0" dirty="0" err="1" smtClean="0"/>
              <a:t>library</a:t>
            </a:r>
            <a:r>
              <a:rPr lang="fi-FI" sz="2400" b="0" dirty="0"/>
              <a:t> </a:t>
            </a:r>
            <a:r>
              <a:rPr lang="fi-FI" sz="2400" b="0" dirty="0" smtClean="0"/>
              <a:t>(</a:t>
            </a:r>
            <a:r>
              <a:rPr lang="fi-FI" sz="2400" b="0" dirty="0" err="1" smtClean="0"/>
              <a:t>maximum</a:t>
            </a:r>
            <a:r>
              <a:rPr lang="fi-FI" sz="2400" b="0" dirty="0" smtClean="0"/>
              <a:t> 8 </a:t>
            </a:r>
            <a:r>
              <a:rPr lang="fi-FI" sz="2400" b="0" dirty="0" err="1" smtClean="0"/>
              <a:t>persons</a:t>
            </a:r>
            <a:r>
              <a:rPr lang="fi-FI" sz="2400" b="0" dirty="0" smtClean="0"/>
              <a:t>)</a:t>
            </a:r>
            <a:endParaRPr lang="fi-FI" sz="32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546757774"/>
              </p:ext>
            </p:extLst>
          </p:nvPr>
        </p:nvGraphicFramePr>
        <p:xfrm>
          <a:off x="541338" y="2280332"/>
          <a:ext cx="804703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3519"/>
                <a:gridCol w="4023519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Name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Details</a:t>
                      </a:r>
                      <a:r>
                        <a:rPr lang="fi-FI" baseline="0" dirty="0" smtClean="0"/>
                        <a:t> (position, </a:t>
                      </a:r>
                      <a:r>
                        <a:rPr lang="fi-FI" baseline="0" dirty="0" err="1" smtClean="0"/>
                        <a:t>department</a:t>
                      </a:r>
                      <a:r>
                        <a:rPr lang="fi-FI" baseline="0" dirty="0" smtClean="0"/>
                        <a:t>/</a:t>
                      </a:r>
                      <a:r>
                        <a:rPr lang="fi-FI" baseline="0" dirty="0" err="1" smtClean="0"/>
                        <a:t>unit</a:t>
                      </a:r>
                      <a:r>
                        <a:rPr lang="fi-FI" baseline="0" dirty="0" smtClean="0"/>
                        <a:t>)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72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Interviews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7" y="1144762"/>
            <a:ext cx="8047037" cy="4250891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en-GB" dirty="0">
                <a:latin typeface="+mn-lt"/>
                <a:cs typeface="Arial" panose="020B0604020202020204" pitchFamily="34" charset="0"/>
              </a:rPr>
              <a:t>Interviews are </a:t>
            </a:r>
            <a:r>
              <a:rPr lang="en-GB" b="1" dirty="0" smtClean="0">
                <a:latin typeface="+mn-lt"/>
                <a:cs typeface="Arial" panose="020B0604020202020204" pitchFamily="34" charset="0"/>
              </a:rPr>
              <a:t>confidential</a:t>
            </a:r>
            <a:endParaRPr lang="en-GB" b="1" dirty="0">
              <a:latin typeface="+mn-lt"/>
              <a:cs typeface="Arial" panose="020B060402020202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en-GB" dirty="0">
                <a:latin typeface="+mn-lt"/>
                <a:cs typeface="Arial" panose="020B0604020202020204" pitchFamily="34" charset="0"/>
              </a:rPr>
              <a:t>Interviews are conducted </a:t>
            </a:r>
            <a:r>
              <a:rPr lang="en-GB" b="1" dirty="0">
                <a:latin typeface="+mn-lt"/>
                <a:cs typeface="Arial" panose="020B0604020202020204" pitchFamily="34" charset="0"/>
              </a:rPr>
              <a:t>in English, with interpretation to Azerbaijani</a:t>
            </a:r>
            <a:endParaRPr lang="en-GB" dirty="0">
              <a:latin typeface="+mn-lt"/>
              <a:cs typeface="Arial" panose="020B0604020202020204" pitchFamily="34" charset="0"/>
            </a:endParaRP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GB" sz="2000" dirty="0">
                <a:latin typeface="+mn-lt"/>
                <a:cs typeface="Arial" panose="020B0604020202020204" pitchFamily="34" charset="0"/>
              </a:rPr>
              <a:t>If you don’t understand something, please don’t hesitate to ask for clarification 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en-GB" b="1" dirty="0" smtClean="0">
                <a:latin typeface="+mn-lt"/>
                <a:cs typeface="Arial" panose="020B0604020202020204" pitchFamily="34" charset="0"/>
              </a:rPr>
              <a:t>Interpreters </a:t>
            </a:r>
            <a:r>
              <a:rPr lang="en-GB" dirty="0">
                <a:latin typeface="+mn-lt"/>
                <a:cs typeface="Arial" panose="020B0604020202020204" pitchFamily="34" charset="0"/>
              </a:rPr>
              <a:t>will be provided by the Twinning project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en-GB" dirty="0" smtClean="0">
                <a:latin typeface="+mn-lt"/>
                <a:cs typeface="Arial" panose="020B0604020202020204" pitchFamily="34" charset="0"/>
              </a:rPr>
              <a:t>The </a:t>
            </a:r>
            <a:r>
              <a:rPr lang="en-GB" dirty="0">
                <a:latin typeface="+mn-lt"/>
                <a:cs typeface="Arial" panose="020B0604020202020204" pitchFamily="34" charset="0"/>
              </a:rPr>
              <a:t>evaluation team is interested in the </a:t>
            </a:r>
            <a:r>
              <a:rPr lang="en-GB" b="1" dirty="0">
                <a:latin typeface="+mn-lt"/>
                <a:cs typeface="Arial" panose="020B0604020202020204" pitchFamily="34" charset="0"/>
              </a:rPr>
              <a:t>everyday work and studies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en-GB" dirty="0" smtClean="0">
                <a:latin typeface="+mn-lt"/>
                <a:cs typeface="Arial" panose="020B0604020202020204" pitchFamily="34" charset="0"/>
              </a:rPr>
              <a:t>Interviews </a:t>
            </a:r>
            <a:r>
              <a:rPr lang="en-GB" dirty="0">
                <a:latin typeface="+mn-lt"/>
                <a:cs typeface="Arial" panose="020B0604020202020204" pitchFamily="34" charset="0"/>
              </a:rPr>
              <a:t>are </a:t>
            </a:r>
            <a:r>
              <a:rPr lang="en-GB" b="1" dirty="0">
                <a:latin typeface="+mn-lt"/>
                <a:cs typeface="Arial" panose="020B0604020202020204" pitchFamily="34" charset="0"/>
              </a:rPr>
              <a:t>not exams to test </a:t>
            </a:r>
            <a:r>
              <a:rPr lang="en-GB" dirty="0">
                <a:latin typeface="+mn-lt"/>
                <a:cs typeface="Arial" panose="020B0604020202020204" pitchFamily="34" charset="0"/>
              </a:rPr>
              <a:t>your quality knowledge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GB" sz="2000" dirty="0">
                <a:latin typeface="+mn-lt"/>
                <a:cs typeface="Arial" panose="020B0604020202020204" pitchFamily="34" charset="0"/>
              </a:rPr>
              <a:t>There are no “wrong” answers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GB" sz="2000" dirty="0">
                <a:latin typeface="+mn-lt"/>
                <a:cs typeface="Arial" panose="020B0604020202020204" pitchFamily="34" charset="0"/>
              </a:rPr>
              <a:t>There is no need to memorise quality documents by heart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GB" sz="2000" dirty="0">
                <a:latin typeface="+mn-lt"/>
                <a:cs typeface="Arial" panose="020B0604020202020204" pitchFamily="34" charset="0"/>
              </a:rPr>
              <a:t>You don’t need to bring additional materials to the interviews</a:t>
            </a:r>
          </a:p>
          <a:p>
            <a:pPr marL="360912" lvl="2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GB" dirty="0">
              <a:latin typeface="+mn-lt"/>
              <a:cs typeface="Arial" panose="020B0604020202020204" pitchFamily="34" charset="0"/>
            </a:endParaRPr>
          </a:p>
          <a:p>
            <a:endParaRPr lang="fi-FI" sz="1200" dirty="0">
              <a:latin typeface="+mn-lt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9615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Interviews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sz="2400" dirty="0" err="1"/>
              <a:t>Preparing</a:t>
            </a:r>
            <a:r>
              <a:rPr lang="fi-FI" sz="2400" dirty="0"/>
              <a:t> for </a:t>
            </a:r>
            <a:r>
              <a:rPr lang="fi-FI" sz="2400" dirty="0" err="1"/>
              <a:t>the</a:t>
            </a:r>
            <a:r>
              <a:rPr lang="fi-FI" sz="2400" dirty="0"/>
              <a:t> </a:t>
            </a:r>
            <a:r>
              <a:rPr lang="fi-FI" sz="2400" dirty="0" err="1"/>
              <a:t>interviews</a:t>
            </a:r>
            <a:endParaRPr lang="fi-FI" sz="2400" dirty="0"/>
          </a:p>
          <a:p>
            <a:pPr lvl="1"/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university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should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inform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i="1" dirty="0" err="1">
                <a:latin typeface="+mj-lt"/>
              </a:rPr>
              <a:t>interviewees</a:t>
            </a:r>
            <a:r>
              <a:rPr lang="fi-FI" sz="2400" i="1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about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evaluation</a:t>
            </a:r>
            <a:endParaRPr lang="fi-FI" sz="2400" dirty="0">
              <a:latin typeface="+mj-lt"/>
            </a:endParaRPr>
          </a:p>
          <a:p>
            <a:pPr lvl="1"/>
            <a:r>
              <a:rPr lang="fi-FI" sz="2400" dirty="0">
                <a:latin typeface="+mj-lt"/>
              </a:rPr>
              <a:t>Main </a:t>
            </a:r>
            <a:r>
              <a:rPr lang="fi-FI" sz="2400" dirty="0" err="1">
                <a:latin typeface="+mj-lt"/>
              </a:rPr>
              <a:t>aim</a:t>
            </a:r>
            <a:r>
              <a:rPr lang="fi-FI" sz="2400" dirty="0">
                <a:latin typeface="+mj-lt"/>
              </a:rPr>
              <a:t> of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evaluation</a:t>
            </a:r>
            <a:endParaRPr lang="fi-FI" sz="2400" dirty="0">
              <a:latin typeface="+mj-lt"/>
            </a:endParaRPr>
          </a:p>
          <a:p>
            <a:pPr lvl="1"/>
            <a:r>
              <a:rPr lang="fi-FI" sz="2400" dirty="0" err="1">
                <a:latin typeface="+mj-lt"/>
              </a:rPr>
              <a:t>Purpose</a:t>
            </a:r>
            <a:r>
              <a:rPr lang="fi-FI" sz="2400" dirty="0">
                <a:latin typeface="+mj-lt"/>
              </a:rPr>
              <a:t> of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interviews</a:t>
            </a:r>
            <a:r>
              <a:rPr lang="fi-FI" sz="2400" dirty="0">
                <a:latin typeface="+mj-lt"/>
              </a:rPr>
              <a:t> </a:t>
            </a:r>
          </a:p>
          <a:p>
            <a:pPr lvl="1"/>
            <a:r>
              <a:rPr lang="fi-FI" sz="2400" dirty="0">
                <a:latin typeface="+mj-lt"/>
              </a:rPr>
              <a:t>Composition of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evaluation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group</a:t>
            </a:r>
            <a:endParaRPr lang="fi-FI" sz="2400" dirty="0">
              <a:latin typeface="+mj-lt"/>
            </a:endParaRPr>
          </a:p>
          <a:p>
            <a:pPr lvl="1"/>
            <a:endParaRPr lang="fi-FI" sz="2400" dirty="0">
              <a:latin typeface="+mj-lt"/>
            </a:endParaRPr>
          </a:p>
          <a:p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66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Pilot</a:t>
            </a:r>
            <a:r>
              <a:rPr lang="fi-FI" dirty="0" smtClean="0"/>
              <a:t> </a:t>
            </a:r>
            <a:r>
              <a:rPr lang="fi-FI" dirty="0" err="1" smtClean="0"/>
              <a:t>evaluations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10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interviewed</a:t>
            </a:r>
            <a:r>
              <a:rPr lang="fi-FI" dirty="0"/>
              <a:t>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978899"/>
            <a:ext cx="8047037" cy="4250891"/>
          </a:xfrm>
        </p:spPr>
        <p:txBody>
          <a:bodyPr/>
          <a:lstStyle/>
          <a:p>
            <a:r>
              <a:rPr lang="fi-FI" dirty="0">
                <a:latin typeface="+mn-lt"/>
              </a:rPr>
              <a:t>Main </a:t>
            </a:r>
            <a:r>
              <a:rPr lang="fi-FI" dirty="0" err="1">
                <a:latin typeface="+mn-lt"/>
              </a:rPr>
              <a:t>principles</a:t>
            </a:r>
            <a:r>
              <a:rPr lang="fi-FI" dirty="0">
                <a:latin typeface="+mn-lt"/>
              </a:rPr>
              <a:t>: </a:t>
            </a:r>
          </a:p>
          <a:p>
            <a:pPr lvl="1"/>
            <a:r>
              <a:rPr lang="fi-FI" dirty="0" err="1">
                <a:latin typeface="+mn-lt"/>
              </a:rPr>
              <a:t>The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interviewees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should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represent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the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whole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university</a:t>
            </a:r>
            <a:r>
              <a:rPr lang="fi-FI" dirty="0">
                <a:latin typeface="+mn-lt"/>
              </a:rPr>
              <a:t> as a </a:t>
            </a:r>
            <a:r>
              <a:rPr lang="fi-FI" dirty="0" err="1">
                <a:latin typeface="+mn-lt"/>
              </a:rPr>
              <a:t>sample</a:t>
            </a:r>
            <a:endParaRPr lang="fi-FI" dirty="0">
              <a:latin typeface="+mn-lt"/>
            </a:endParaRPr>
          </a:p>
          <a:p>
            <a:pPr lvl="1"/>
            <a:r>
              <a:rPr lang="fi-FI" dirty="0" err="1">
                <a:latin typeface="+mn-lt"/>
              </a:rPr>
              <a:t>Different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disciplines</a:t>
            </a:r>
            <a:r>
              <a:rPr lang="fi-FI" dirty="0">
                <a:latin typeface="+mn-lt"/>
              </a:rPr>
              <a:t>, </a:t>
            </a:r>
            <a:r>
              <a:rPr lang="fi-FI" dirty="0" err="1">
                <a:latin typeface="+mn-lt"/>
              </a:rPr>
              <a:t>profiles</a:t>
            </a:r>
            <a:r>
              <a:rPr lang="fi-FI" dirty="0">
                <a:latin typeface="+mn-lt"/>
              </a:rPr>
              <a:t>, </a:t>
            </a:r>
            <a:r>
              <a:rPr lang="fi-FI" dirty="0" err="1">
                <a:latin typeface="+mn-lt"/>
              </a:rPr>
              <a:t>unit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sizes</a:t>
            </a:r>
            <a:endParaRPr lang="fi-FI" dirty="0">
              <a:latin typeface="+mn-lt"/>
            </a:endParaRPr>
          </a:p>
          <a:p>
            <a:pPr lvl="1"/>
            <a:r>
              <a:rPr lang="fi-FI" dirty="0" err="1">
                <a:latin typeface="+mn-lt"/>
              </a:rPr>
              <a:t>Teaching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staff</a:t>
            </a:r>
            <a:r>
              <a:rPr lang="fi-FI" dirty="0">
                <a:latin typeface="+mn-lt"/>
              </a:rPr>
              <a:t> and </a:t>
            </a:r>
            <a:r>
              <a:rPr lang="fi-FI" dirty="0" err="1">
                <a:latin typeface="+mn-lt"/>
              </a:rPr>
              <a:t>students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are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not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interviewed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together</a:t>
            </a:r>
            <a:endParaRPr lang="fi-FI" dirty="0">
              <a:latin typeface="+mn-lt"/>
            </a:endParaRPr>
          </a:p>
          <a:p>
            <a:pPr lvl="1"/>
            <a:r>
              <a:rPr lang="fi-FI" dirty="0">
                <a:latin typeface="+mn-lt"/>
              </a:rPr>
              <a:t>Maximum 8 </a:t>
            </a:r>
            <a:r>
              <a:rPr lang="fi-FI" dirty="0" err="1">
                <a:latin typeface="+mn-lt"/>
              </a:rPr>
              <a:t>persons</a:t>
            </a:r>
            <a:r>
              <a:rPr lang="fi-FI" dirty="0">
                <a:latin typeface="+mn-lt"/>
              </a:rPr>
              <a:t> per </a:t>
            </a:r>
            <a:r>
              <a:rPr lang="fi-FI" dirty="0" err="1">
                <a:latin typeface="+mn-lt"/>
              </a:rPr>
              <a:t>interview</a:t>
            </a:r>
            <a:r>
              <a:rPr lang="fi-FI" dirty="0">
                <a:latin typeface="+mn-lt"/>
              </a:rPr>
              <a:t>, no person </a:t>
            </a:r>
            <a:r>
              <a:rPr lang="fi-FI" dirty="0" err="1">
                <a:latin typeface="+mn-lt"/>
              </a:rPr>
              <a:t>should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be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interviewed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more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than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once</a:t>
            </a:r>
            <a:endParaRPr lang="fi-FI" dirty="0">
              <a:latin typeface="+mn-lt"/>
            </a:endParaRPr>
          </a:p>
          <a:p>
            <a:r>
              <a:rPr lang="fi-FI" dirty="0" err="1">
                <a:latin typeface="+mn-lt"/>
              </a:rPr>
              <a:t>Different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groups</a:t>
            </a:r>
            <a:r>
              <a:rPr lang="fi-FI" dirty="0">
                <a:latin typeface="+mn-lt"/>
              </a:rPr>
              <a:t> to </a:t>
            </a:r>
            <a:r>
              <a:rPr lang="fi-FI" dirty="0" err="1">
                <a:latin typeface="+mn-lt"/>
              </a:rPr>
              <a:t>be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interviewed</a:t>
            </a:r>
            <a:r>
              <a:rPr lang="fi-FI" dirty="0">
                <a:latin typeface="+mn-lt"/>
              </a:rPr>
              <a:t>:</a:t>
            </a:r>
          </a:p>
          <a:p>
            <a:r>
              <a:rPr lang="fi-FI" dirty="0">
                <a:latin typeface="+mn-lt"/>
              </a:rPr>
              <a:t>Management </a:t>
            </a:r>
          </a:p>
          <a:p>
            <a:r>
              <a:rPr lang="fi-FI" dirty="0" err="1">
                <a:latin typeface="+mn-lt"/>
              </a:rPr>
              <a:t>Deans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from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different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departments</a:t>
            </a:r>
            <a:endParaRPr lang="fi-FI" dirty="0">
              <a:latin typeface="+mn-lt"/>
            </a:endParaRPr>
          </a:p>
          <a:p>
            <a:r>
              <a:rPr lang="fi-FI" dirty="0" err="1">
                <a:latin typeface="+mn-lt"/>
              </a:rPr>
              <a:t>Teaching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staff</a:t>
            </a:r>
            <a:endParaRPr lang="fi-FI" dirty="0">
              <a:latin typeface="+mn-lt"/>
            </a:endParaRPr>
          </a:p>
          <a:p>
            <a:r>
              <a:rPr lang="fi-FI" dirty="0" err="1">
                <a:latin typeface="+mn-lt"/>
              </a:rPr>
              <a:t>Students</a:t>
            </a:r>
            <a:endParaRPr lang="fi-FI" dirty="0">
              <a:latin typeface="+mn-lt"/>
            </a:endParaRPr>
          </a:p>
          <a:p>
            <a:r>
              <a:rPr lang="fi-FI" dirty="0" err="1">
                <a:latin typeface="+mn-lt"/>
              </a:rPr>
              <a:t>Support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staff</a:t>
            </a:r>
            <a:endParaRPr lang="fi-FI" dirty="0">
              <a:latin typeface="+mn-lt"/>
            </a:endParaRPr>
          </a:p>
          <a:p>
            <a:r>
              <a:rPr lang="fi-FI" dirty="0" err="1">
                <a:latin typeface="+mn-lt"/>
              </a:rPr>
              <a:t>External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stakeholders</a:t>
            </a:r>
            <a:endParaRPr lang="fi-FI" dirty="0">
              <a:latin typeface="+mn-lt"/>
            </a:endParaRPr>
          </a:p>
          <a:p>
            <a:endParaRPr lang="fi-FI" dirty="0">
              <a:latin typeface="+mn-lt"/>
            </a:endParaRPr>
          </a:p>
          <a:p>
            <a:endParaRPr lang="fi-FI" dirty="0">
              <a:latin typeface="+mn-lt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0017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Discussion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Are</a:t>
            </a:r>
            <a:r>
              <a:rPr lang="fi-FI" sz="2400" b="0" dirty="0"/>
              <a:t> </a:t>
            </a:r>
            <a:r>
              <a:rPr lang="fi-FI" sz="2400" b="0" dirty="0" err="1"/>
              <a:t>these</a:t>
            </a:r>
            <a:r>
              <a:rPr lang="fi-FI" sz="2400" b="0" dirty="0"/>
              <a:t> </a:t>
            </a:r>
            <a:r>
              <a:rPr lang="fi-FI" sz="2400" b="0" dirty="0" err="1"/>
              <a:t>interviewees</a:t>
            </a:r>
            <a:r>
              <a:rPr lang="fi-FI" sz="2400" b="0" dirty="0"/>
              <a:t> </a:t>
            </a:r>
            <a:r>
              <a:rPr lang="fi-FI" sz="2400" b="0" dirty="0" err="1"/>
              <a:t>relevant</a:t>
            </a:r>
            <a:r>
              <a:rPr lang="fi-FI" sz="2400" b="0" dirty="0"/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Any</a:t>
            </a:r>
            <a:r>
              <a:rPr lang="fi-FI" sz="2400" b="0" dirty="0"/>
              <a:t> </a:t>
            </a:r>
            <a:r>
              <a:rPr lang="fi-FI" sz="2400" b="0" dirty="0" err="1"/>
              <a:t>other</a:t>
            </a:r>
            <a:r>
              <a:rPr lang="fi-FI" sz="2400" b="0" dirty="0"/>
              <a:t> </a:t>
            </a:r>
            <a:r>
              <a:rPr lang="fi-FI" sz="2400" b="0" dirty="0" err="1"/>
              <a:t>suggestions</a:t>
            </a:r>
            <a:r>
              <a:rPr lang="fi-FI" sz="2400" b="0" dirty="0"/>
              <a:t> for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interviews</a:t>
            </a:r>
            <a:r>
              <a:rPr lang="fi-FI" sz="2400" b="0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Possible</a:t>
            </a:r>
            <a:r>
              <a:rPr lang="fi-FI" sz="2400" b="0" dirty="0"/>
              <a:t> </a:t>
            </a:r>
            <a:r>
              <a:rPr lang="fi-FI" sz="2400" b="0" dirty="0" err="1"/>
              <a:t>issues</a:t>
            </a:r>
            <a:r>
              <a:rPr lang="fi-FI" sz="2400" b="0" dirty="0"/>
              <a:t>, </a:t>
            </a:r>
            <a:r>
              <a:rPr lang="fi-FI" sz="2400" b="0" dirty="0" err="1"/>
              <a:t>special</a:t>
            </a:r>
            <a:r>
              <a:rPr lang="fi-FI" sz="2400" b="0" dirty="0"/>
              <a:t> </a:t>
            </a:r>
            <a:r>
              <a:rPr lang="fi-FI" sz="2400" b="0" dirty="0" err="1"/>
              <a:t>considerations</a:t>
            </a:r>
            <a:r>
              <a:rPr lang="fi-FI" sz="2400" b="0" dirty="0"/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2204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evaluation</a:t>
            </a:r>
            <a:r>
              <a:rPr lang="fi-FI" dirty="0"/>
              <a:t> </a:t>
            </a:r>
            <a:r>
              <a:rPr lang="fi-FI" dirty="0" err="1"/>
              <a:t>visit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dirty="0"/>
              <a:t>The evaluation group will prepare the report within 1 month of the site visit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The report will highlight strengths, good practices and recommendations for further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dirty="0"/>
              <a:t>The audit report is published on the Twinning project website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319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r>
              <a:rPr lang="fi-FI" sz="4400" dirty="0" err="1"/>
              <a:t>Thank</a:t>
            </a:r>
            <a:r>
              <a:rPr lang="fi-FI" sz="4400" dirty="0"/>
              <a:t> </a:t>
            </a:r>
            <a:r>
              <a:rPr lang="fi-FI" sz="4400" dirty="0" err="1"/>
              <a:t>you</a:t>
            </a:r>
            <a:r>
              <a:rPr lang="fi-FI" sz="4400" dirty="0"/>
              <a:t> – </a:t>
            </a:r>
            <a:br>
              <a:rPr lang="fi-FI" sz="4400" dirty="0"/>
            </a:br>
            <a:r>
              <a:rPr lang="fi-FI" sz="4400" dirty="0" err="1"/>
              <a:t>See</a:t>
            </a:r>
            <a:r>
              <a:rPr lang="fi-FI" sz="4400" dirty="0"/>
              <a:t> </a:t>
            </a:r>
            <a:r>
              <a:rPr lang="fi-FI" sz="4400" dirty="0" err="1"/>
              <a:t>you</a:t>
            </a:r>
            <a:r>
              <a:rPr lang="fi-FI" sz="4400" dirty="0"/>
              <a:t> in </a:t>
            </a:r>
            <a:r>
              <a:rPr lang="fi-FI" sz="4400" dirty="0" err="1"/>
              <a:t>April</a:t>
            </a:r>
            <a:r>
              <a:rPr lang="fi-FI" sz="4400" dirty="0"/>
              <a:t>!</a:t>
            </a:r>
            <a:endParaRPr lang="fi-FI" sz="4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540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Aim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institutional</a:t>
            </a:r>
            <a:r>
              <a:rPr lang="fi-FI" dirty="0" smtClean="0"/>
              <a:t> </a:t>
            </a:r>
            <a:r>
              <a:rPr lang="fi-FI" dirty="0" err="1" smtClean="0"/>
              <a:t>evaluation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23.2.2017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133341"/>
            <a:ext cx="8254932" cy="4803225"/>
          </a:xfrm>
        </p:spPr>
        <p:txBody>
          <a:bodyPr/>
          <a:lstStyle/>
          <a:p>
            <a:pPr marL="342900" lvl="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GB" sz="2400" b="0" dirty="0" smtClean="0"/>
              <a:t>Support the strategic management of higher education institutions</a:t>
            </a:r>
            <a:endParaRPr lang="fi-FI" sz="2400" b="0" dirty="0"/>
          </a:p>
          <a:p>
            <a:pPr marL="342900" lvl="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GB" sz="2400" b="0" dirty="0" smtClean="0"/>
              <a:t>Provide external feedback to the institution’s own internal quality assurance procedures</a:t>
            </a:r>
          </a:p>
          <a:p>
            <a:pPr marL="342900" lvl="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GB" sz="2400" b="0" dirty="0" smtClean="0"/>
              <a:t>Inform stakeholders of the compliance of the process and outcomes of teaching and learning to the European standards and guidelines for quality assurance in higher education</a:t>
            </a:r>
            <a:endParaRPr lang="en-GB" sz="2400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endParaRPr lang="fi-FI" dirty="0" smtClean="0"/>
          </a:p>
          <a:p>
            <a:r>
              <a:rPr lang="en-GB" sz="2400" dirty="0" smtClean="0"/>
              <a:t>The </a:t>
            </a:r>
            <a:r>
              <a:rPr lang="en-GB" sz="2400" dirty="0"/>
              <a:t>p</a:t>
            </a:r>
            <a:r>
              <a:rPr lang="en-GB" sz="2400" dirty="0" smtClean="0"/>
              <a:t>ilot </a:t>
            </a:r>
            <a:r>
              <a:rPr lang="en-GB" sz="2400" dirty="0"/>
              <a:t>evaluation outcome will be a public report giving recommendations for improvement, identifying strengths and good practices in the </a:t>
            </a:r>
            <a:r>
              <a:rPr lang="en-GB" sz="2400" dirty="0" smtClean="0"/>
              <a:t>university.</a:t>
            </a:r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728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Evaluation </a:t>
            </a:r>
            <a:r>
              <a:rPr lang="fi-FI" dirty="0" err="1"/>
              <a:t>process</a:t>
            </a:r>
            <a:r>
              <a:rPr lang="fi-FI" dirty="0"/>
              <a:t> and </a:t>
            </a:r>
            <a:r>
              <a:rPr lang="fi-FI" dirty="0" err="1" smtClean="0"/>
              <a:t>timeline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 smtClean="0"/>
              <a:t> Appointment </a:t>
            </a:r>
            <a:r>
              <a:rPr lang="en-GB" sz="2400" b="0" dirty="0"/>
              <a:t>and training of the international evaluation group </a:t>
            </a:r>
            <a:endParaRPr lang="fi-FI" sz="2400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/>
              <a:t> Self-evaluation and compilation of other material by the higher education institution </a:t>
            </a:r>
            <a:r>
              <a:rPr lang="en-GB" sz="2400" b="0" dirty="0" smtClean="0">
                <a:solidFill>
                  <a:srgbClr val="00B0F0"/>
                </a:solidFill>
              </a:rPr>
              <a:t>– October 2016-February 2017</a:t>
            </a:r>
            <a:endParaRPr lang="fi-FI" sz="2400" b="0" dirty="0">
              <a:solidFill>
                <a:srgbClr val="00B0F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/>
              <a:t> Site visit to </a:t>
            </a:r>
            <a:r>
              <a:rPr lang="en-GB" sz="2400" b="0" dirty="0" smtClean="0"/>
              <a:t>the university </a:t>
            </a:r>
            <a:r>
              <a:rPr lang="en-GB" sz="2400" b="0" dirty="0" smtClean="0">
                <a:solidFill>
                  <a:srgbClr val="00B0F0"/>
                </a:solidFill>
              </a:rPr>
              <a:t>– </a:t>
            </a:r>
            <a:r>
              <a:rPr lang="en-GB" sz="2400" b="0" dirty="0">
                <a:solidFill>
                  <a:srgbClr val="00B0F0"/>
                </a:solidFill>
              </a:rPr>
              <a:t>April </a:t>
            </a:r>
            <a:r>
              <a:rPr lang="en-GB" sz="2400" b="0" dirty="0" smtClean="0">
                <a:solidFill>
                  <a:srgbClr val="00B0F0"/>
                </a:solidFill>
              </a:rPr>
              <a:t>4-6, 2017 </a:t>
            </a:r>
            <a:endParaRPr lang="fi-FI" sz="2400" b="0" dirty="0">
              <a:solidFill>
                <a:srgbClr val="00B0F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/>
              <a:t> Publication of the report </a:t>
            </a:r>
            <a:r>
              <a:rPr lang="en-GB" sz="2400" b="0" dirty="0">
                <a:solidFill>
                  <a:srgbClr val="00B0F0"/>
                </a:solidFill>
              </a:rPr>
              <a:t>– June </a:t>
            </a:r>
            <a:r>
              <a:rPr lang="en-GB" sz="2400" b="0" dirty="0" smtClean="0">
                <a:solidFill>
                  <a:srgbClr val="00B0F0"/>
                </a:solidFill>
              </a:rPr>
              <a:t>2017</a:t>
            </a:r>
            <a:endParaRPr lang="fi-FI" sz="2400" b="0" dirty="0">
              <a:solidFill>
                <a:srgbClr val="00B0F0"/>
              </a:solidFill>
            </a:endParaRPr>
          </a:p>
          <a:p>
            <a:endParaRPr lang="fi-FI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0053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4-6 </a:t>
            </a:r>
            <a:r>
              <a:rPr lang="fi-FI" dirty="0" err="1" smtClean="0"/>
              <a:t>April</a:t>
            </a:r>
            <a:r>
              <a:rPr lang="fi-FI" dirty="0" smtClean="0"/>
              <a:t> 2017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63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Purpose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site</a:t>
            </a:r>
            <a:r>
              <a:rPr lang="fi-FI" dirty="0"/>
              <a:t> </a:t>
            </a:r>
            <a:r>
              <a:rPr lang="fi-FI" dirty="0" err="1"/>
              <a:t>visit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 smtClean="0"/>
              <a:t>To </a:t>
            </a:r>
            <a:r>
              <a:rPr lang="en-GB" sz="2800" dirty="0">
                <a:solidFill>
                  <a:srgbClr val="00B0F0"/>
                </a:solidFill>
              </a:rPr>
              <a:t>verify</a:t>
            </a:r>
            <a:r>
              <a:rPr lang="en-GB" sz="2800" dirty="0">
                <a:solidFill>
                  <a:srgbClr val="00A8B4"/>
                </a:solidFill>
              </a:rPr>
              <a:t> </a:t>
            </a:r>
            <a:r>
              <a:rPr lang="en-GB" sz="2800" b="0" dirty="0"/>
              <a:t>and </a:t>
            </a:r>
            <a:r>
              <a:rPr lang="en-GB" sz="2800" dirty="0">
                <a:solidFill>
                  <a:srgbClr val="00B0F0"/>
                </a:solidFill>
              </a:rPr>
              <a:t>supplement</a:t>
            </a:r>
            <a:r>
              <a:rPr lang="en-GB" sz="2800" b="0" dirty="0">
                <a:solidFill>
                  <a:srgbClr val="00B0F0"/>
                </a:solidFill>
              </a:rPr>
              <a:t> </a:t>
            </a:r>
            <a:r>
              <a:rPr lang="en-GB" sz="2800" b="0" dirty="0"/>
              <a:t>the observations made based on the written material submitted by the </a:t>
            </a:r>
            <a:r>
              <a:rPr lang="en-GB" sz="2800" b="0" dirty="0" smtClean="0"/>
              <a:t>university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 smtClean="0"/>
              <a:t>The goal </a:t>
            </a:r>
            <a:r>
              <a:rPr lang="en-GB" sz="2800" b="0" dirty="0"/>
              <a:t>is to make the visit an </a:t>
            </a:r>
            <a:r>
              <a:rPr lang="en-GB" sz="2800" dirty="0">
                <a:solidFill>
                  <a:srgbClr val="00B0F0"/>
                </a:solidFill>
              </a:rPr>
              <a:t>interactive event </a:t>
            </a:r>
            <a:r>
              <a:rPr lang="en-GB" sz="2800" b="0" dirty="0"/>
              <a:t>that supports the development of the </a:t>
            </a:r>
            <a:r>
              <a:rPr lang="en-GB" sz="2800" b="0" dirty="0" smtClean="0"/>
              <a:t>university’s operations</a:t>
            </a:r>
            <a:endParaRPr lang="fi-FI" sz="2800" b="0" dirty="0"/>
          </a:p>
          <a:p>
            <a:endParaRPr lang="fi-FI" sz="28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053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Evaluation </a:t>
            </a:r>
            <a:r>
              <a:rPr lang="fi-FI" dirty="0" err="1" smtClean="0"/>
              <a:t>group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144762"/>
            <a:ext cx="8047037" cy="4250891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en-US" sz="2400" dirty="0" smtClean="0"/>
              <a:t>Three Azerbaijani experts acquainted with the higher education system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Two international experts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Project manager (from FINEEC)</a:t>
            </a:r>
          </a:p>
          <a:p>
            <a:endParaRPr lang="en-US" sz="2400" dirty="0"/>
          </a:p>
          <a:p>
            <a:r>
              <a:rPr lang="en-US" sz="2400" dirty="0" smtClean="0"/>
              <a:t>Chair: Ms. </a:t>
            </a:r>
            <a:r>
              <a:rPr lang="en-US" sz="2400" dirty="0"/>
              <a:t>Kristina </a:t>
            </a:r>
            <a:r>
              <a:rPr lang="en-US" sz="2400" dirty="0" err="1" smtClean="0"/>
              <a:t>Tõnnisson</a:t>
            </a:r>
            <a:r>
              <a:rPr lang="en-US" sz="2400" dirty="0" smtClean="0"/>
              <a:t> (EST)</a:t>
            </a:r>
            <a:endParaRPr lang="fi-FI" sz="2400" dirty="0"/>
          </a:p>
          <a:p>
            <a:r>
              <a:rPr lang="en-US" sz="2400" dirty="0" smtClean="0"/>
              <a:t>Mr. </a:t>
            </a:r>
            <a:r>
              <a:rPr lang="en-US" sz="2400" dirty="0"/>
              <a:t>Mikko </a:t>
            </a:r>
            <a:r>
              <a:rPr lang="en-US" sz="2400" dirty="0" smtClean="0"/>
              <a:t>Vieltojärvi (FIN)</a:t>
            </a:r>
            <a:endParaRPr lang="fi-FI" sz="2400" dirty="0"/>
          </a:p>
          <a:p>
            <a:r>
              <a:rPr lang="en-US" sz="2400" dirty="0" smtClean="0"/>
              <a:t>Ms. </a:t>
            </a:r>
            <a:r>
              <a:rPr lang="en-US" sz="2400" dirty="0"/>
              <a:t>Aytan Mirzayeva </a:t>
            </a:r>
            <a:r>
              <a:rPr lang="en-US" sz="2400" dirty="0" smtClean="0"/>
              <a:t>(AZ)</a:t>
            </a:r>
            <a:endParaRPr lang="fi-FI" sz="2400" dirty="0"/>
          </a:p>
          <a:p>
            <a:r>
              <a:rPr lang="en-US" sz="2400" dirty="0" smtClean="0"/>
              <a:t>Mr. </a:t>
            </a:r>
            <a:r>
              <a:rPr lang="en-US" sz="2400" dirty="0"/>
              <a:t>Ruslan Mammadov </a:t>
            </a:r>
            <a:r>
              <a:rPr lang="en-US" sz="2400" dirty="0" smtClean="0"/>
              <a:t>(AZ)</a:t>
            </a:r>
            <a:endParaRPr lang="fi-FI" sz="2400" dirty="0"/>
          </a:p>
          <a:p>
            <a:r>
              <a:rPr lang="en-US" sz="2400" dirty="0"/>
              <a:t>Student </a:t>
            </a:r>
            <a:r>
              <a:rPr lang="en-US" sz="2400" dirty="0" smtClean="0"/>
              <a:t>representative</a:t>
            </a:r>
            <a:endParaRPr lang="fi-FI" sz="2400" dirty="0"/>
          </a:p>
          <a:p>
            <a:r>
              <a:rPr lang="en-US" sz="2400" dirty="0" smtClean="0"/>
              <a:t>FINEEC Project Manager Ms. Hilla Aurén</a:t>
            </a:r>
            <a:endParaRPr lang="fi-FI" sz="2400" dirty="0"/>
          </a:p>
          <a:p>
            <a:endParaRPr lang="fi-FI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087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Code</a:t>
            </a:r>
            <a:r>
              <a:rPr lang="fi-FI" dirty="0"/>
              <a:t> of </a:t>
            </a:r>
            <a:r>
              <a:rPr lang="fi-FI" dirty="0" err="1"/>
              <a:t>ethics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 smtClean="0"/>
              <a:t>evaluation</a:t>
            </a:r>
            <a:r>
              <a:rPr lang="fi-FI" dirty="0" smtClean="0"/>
              <a:t> </a:t>
            </a:r>
            <a:r>
              <a:rPr lang="fi-FI" dirty="0" err="1" smtClean="0"/>
              <a:t>group</a:t>
            </a:r>
            <a:r>
              <a:rPr lang="fi-FI" dirty="0" smtClean="0"/>
              <a:t> </a:t>
            </a:r>
            <a:r>
              <a:rPr lang="fi-FI" dirty="0"/>
              <a:t>	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60672"/>
            <a:ext cx="8047037" cy="4250891"/>
          </a:xfrm>
        </p:spPr>
        <p:txBody>
          <a:bodyPr/>
          <a:lstStyle/>
          <a:p>
            <a:pPr lvl="1"/>
            <a:r>
              <a:rPr lang="en-GB" sz="2400" b="1" dirty="0">
                <a:solidFill>
                  <a:srgbClr val="0070C0"/>
                </a:solidFill>
              </a:rPr>
              <a:t>Impartiality and objectivity</a:t>
            </a:r>
            <a:endParaRPr lang="en-GB" sz="24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GB" sz="1800" dirty="0"/>
              <a:t>Experts must take an impartial and objective approach towards the HEI subject to the evaluation, as well as recognise their position of power and the responsibility relating to it.</a:t>
            </a:r>
            <a:endParaRPr lang="fi-FI" sz="1800" dirty="0"/>
          </a:p>
          <a:p>
            <a:pPr lvl="1"/>
            <a:r>
              <a:rPr lang="en-GB" sz="2400" b="1" dirty="0">
                <a:solidFill>
                  <a:srgbClr val="0070C0"/>
                </a:solidFill>
              </a:rPr>
              <a:t>Transparent and evidence-based evaluation</a:t>
            </a:r>
            <a:endParaRPr lang="en-GB" sz="24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GB" sz="1800" dirty="0"/>
              <a:t>The evaluation must be based on transparent and systematically applied criteria, as well as on material collected in connection with the process.</a:t>
            </a:r>
            <a:endParaRPr lang="fi-FI" sz="1800" dirty="0"/>
          </a:p>
          <a:p>
            <a:pPr lvl="1"/>
            <a:r>
              <a:rPr lang="en-GB" sz="2400" b="1" dirty="0">
                <a:solidFill>
                  <a:srgbClr val="0070C0"/>
                </a:solidFill>
              </a:rPr>
              <a:t>Confidentiality</a:t>
            </a:r>
          </a:p>
          <a:p>
            <a:pPr marL="457200" lvl="1" indent="0">
              <a:buNone/>
            </a:pPr>
            <a:r>
              <a:rPr lang="en-GB" sz="1800" dirty="0"/>
              <a:t>All of the information acquired during the process, except for that published in the final report, is confidential.</a:t>
            </a:r>
            <a:endParaRPr lang="fi-FI" sz="1800" dirty="0"/>
          </a:p>
          <a:p>
            <a:pPr lvl="1"/>
            <a:r>
              <a:rPr lang="en-GB" sz="2400" b="1" dirty="0">
                <a:solidFill>
                  <a:srgbClr val="0070C0"/>
                </a:solidFill>
              </a:rPr>
              <a:t>Interaction</a:t>
            </a:r>
          </a:p>
          <a:p>
            <a:pPr marL="457200" lvl="1" indent="0">
              <a:buNone/>
            </a:pPr>
            <a:r>
              <a:rPr lang="en-GB" sz="1800" dirty="0"/>
              <a:t>The evaluation is carried out through good cooperation and interaction with the HEI.</a:t>
            </a:r>
            <a:endParaRPr lang="fi-FI" sz="1800" dirty="0"/>
          </a:p>
          <a:p>
            <a:endParaRPr lang="fi-FI" sz="1100" dirty="0"/>
          </a:p>
          <a:p>
            <a:endParaRPr lang="fi-FI" sz="11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148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Practical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881144"/>
      </p:ext>
    </p:extLst>
  </p:cSld>
  <p:clrMapOvr>
    <a:masterClrMapping/>
  </p:clrMapOvr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RVI_EN_2015_uusi" id="{35D59088-3D87-4603-B137-38772DF69515}" vid="{C993B41F-EC5A-41D1-B661-C444C1245E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KARVI_EN_2015_uusi</Template>
  <TotalTime>91</TotalTime>
  <Words>1026</Words>
  <Application>Microsoft Office PowerPoint</Application>
  <PresentationFormat>Экран (4:3)</PresentationFormat>
  <Paragraphs>173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KARVI_FI_2015</vt:lpstr>
      <vt:lpstr>Information for Pilot Evaluation  Azerbaijan State Economic  University (UNEC)                          </vt:lpstr>
      <vt:lpstr>Pilot evaluations</vt:lpstr>
      <vt:lpstr>Aim of the institutional evaluation</vt:lpstr>
      <vt:lpstr>Evaluation process and timeline</vt:lpstr>
      <vt:lpstr>Site visit  4-6 April 2017</vt:lpstr>
      <vt:lpstr>Purpose of the site visit</vt:lpstr>
      <vt:lpstr>Evaluation group</vt:lpstr>
      <vt:lpstr>Code of ethics for the evaluation group  </vt:lpstr>
      <vt:lpstr>Practical information</vt:lpstr>
      <vt:lpstr>Site visit programme</vt:lpstr>
      <vt:lpstr>Site visit programme</vt:lpstr>
      <vt:lpstr>Example site visit programme</vt:lpstr>
      <vt:lpstr>Example site visit programme</vt:lpstr>
      <vt:lpstr>Example site visit programme</vt:lpstr>
      <vt:lpstr>Презентация PowerPoint</vt:lpstr>
      <vt:lpstr>What is expected from the university?</vt:lpstr>
      <vt:lpstr>List of interviewees  Example: Support Services - representatives of education services, human resources, ICT, library (maximum 8 persons)</vt:lpstr>
      <vt:lpstr>Interviews</vt:lpstr>
      <vt:lpstr>Interviews</vt:lpstr>
      <vt:lpstr>Who should be interviewed?</vt:lpstr>
      <vt:lpstr>Discussion</vt:lpstr>
      <vt:lpstr>After the evaluation visit</vt:lpstr>
      <vt:lpstr>Презентация PowerPoint</vt:lpstr>
    </vt:vector>
  </TitlesOfParts>
  <Company>KARVI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on a white background</dc:title>
  <dc:creator>Hilla Aurén</dc:creator>
  <cp:lastModifiedBy>Mammadova</cp:lastModifiedBy>
  <cp:revision>33</cp:revision>
  <cp:lastPrinted>2012-10-17T07:14:15Z</cp:lastPrinted>
  <dcterms:created xsi:type="dcterms:W3CDTF">2017-02-21T03:47:11Z</dcterms:created>
  <dcterms:modified xsi:type="dcterms:W3CDTF">2017-02-23T10:35:53Z</dcterms:modified>
</cp:coreProperties>
</file>