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814" r:id="rId1"/>
  </p:sldMasterIdLst>
  <p:notesMasterIdLst>
    <p:notesMasterId r:id="rId22"/>
  </p:notesMasterIdLst>
  <p:handoutMasterIdLst>
    <p:handoutMasterId r:id="rId23"/>
  </p:handoutMasterIdLst>
  <p:sldIdLst>
    <p:sldId id="303" r:id="rId2"/>
    <p:sldId id="328" r:id="rId3"/>
    <p:sldId id="329" r:id="rId4"/>
    <p:sldId id="330" r:id="rId5"/>
    <p:sldId id="331" r:id="rId6"/>
    <p:sldId id="333" r:id="rId7"/>
    <p:sldId id="335" r:id="rId8"/>
    <p:sldId id="343" r:id="rId9"/>
    <p:sldId id="334" r:id="rId10"/>
    <p:sldId id="336" r:id="rId11"/>
    <p:sldId id="338" r:id="rId12"/>
    <p:sldId id="339" r:id="rId13"/>
    <p:sldId id="337" r:id="rId14"/>
    <p:sldId id="340" r:id="rId15"/>
    <p:sldId id="344" r:id="rId16"/>
    <p:sldId id="345" r:id="rId17"/>
    <p:sldId id="346" r:id="rId18"/>
    <p:sldId id="347" r:id="rId19"/>
    <p:sldId id="341" r:id="rId20"/>
    <p:sldId id="348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00A8B4"/>
    <a:srgbClr val="D20D0D"/>
    <a:srgbClr val="928B81"/>
    <a:srgbClr val="FFCF06"/>
    <a:srgbClr val="F8C704"/>
    <a:srgbClr val="EFC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8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996" y="-36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2/23/2017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23.2.2017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23.2.2017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23.2.2017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23.2.2017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90588" y="1873722"/>
            <a:ext cx="8083322" cy="1628590"/>
          </a:xfrm>
        </p:spPr>
        <p:txBody>
          <a:bodyPr/>
          <a:lstStyle/>
          <a:p>
            <a:r>
              <a:rPr lang="fi-FI" sz="4800" dirty="0" err="1" smtClean="0"/>
              <a:t>Information</a:t>
            </a:r>
            <a:r>
              <a:rPr lang="fi-FI" sz="4800" dirty="0" smtClean="0"/>
              <a:t> for </a:t>
            </a:r>
            <a:r>
              <a:rPr lang="fi-FI" sz="4800" dirty="0" err="1" smtClean="0"/>
              <a:t>Pilot</a:t>
            </a:r>
            <a:r>
              <a:rPr lang="fi-FI" sz="4800" dirty="0" smtClean="0"/>
              <a:t> Evaluation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4400" dirty="0" err="1" smtClean="0">
                <a:solidFill>
                  <a:srgbClr val="FFA300"/>
                </a:solidFill>
              </a:rPr>
              <a:t>Azerbaijan</a:t>
            </a:r>
            <a:r>
              <a:rPr lang="fi-FI" sz="4400" dirty="0" smtClean="0">
                <a:solidFill>
                  <a:srgbClr val="FFA300"/>
                </a:solidFill>
              </a:rPr>
              <a:t> State </a:t>
            </a:r>
            <a:br>
              <a:rPr lang="fi-FI" sz="4400" dirty="0" smtClean="0">
                <a:solidFill>
                  <a:srgbClr val="FFA300"/>
                </a:solidFill>
              </a:rPr>
            </a:br>
            <a:r>
              <a:rPr lang="fi-FI" sz="4400" dirty="0" err="1" smtClean="0">
                <a:solidFill>
                  <a:srgbClr val="FFA300"/>
                </a:solidFill>
              </a:rPr>
              <a:t>Pedagogical</a:t>
            </a:r>
            <a:r>
              <a:rPr lang="fi-FI" sz="4400" dirty="0" smtClean="0">
                <a:solidFill>
                  <a:srgbClr val="FFA300"/>
                </a:solidFill>
              </a:rPr>
              <a:t/>
            </a:r>
            <a:br>
              <a:rPr lang="fi-FI" sz="4400" dirty="0" smtClean="0">
                <a:solidFill>
                  <a:srgbClr val="FFA300"/>
                </a:solidFill>
              </a:rPr>
            </a:br>
            <a:r>
              <a:rPr lang="fi-FI" sz="4400" dirty="0" err="1" smtClean="0">
                <a:solidFill>
                  <a:srgbClr val="FFA300"/>
                </a:solidFill>
              </a:rPr>
              <a:t>University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            </a:t>
            </a:r>
            <a:br>
              <a:rPr lang="fi-FI" sz="3200" dirty="0" smtClean="0"/>
            </a:br>
            <a:r>
              <a:rPr lang="fi-FI" sz="3200" dirty="0"/>
              <a:t> </a:t>
            </a:r>
            <a:r>
              <a:rPr lang="fi-FI" sz="3200" dirty="0" smtClean="0"/>
              <a:t>           </a:t>
            </a:r>
            <a:endParaRPr lang="fi-FI" dirty="0"/>
          </a:p>
        </p:txBody>
      </p:sp>
      <p:pic>
        <p:nvPicPr>
          <p:cNvPr id="5" name="Kuv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437" y="5460643"/>
            <a:ext cx="2458577" cy="1145094"/>
          </a:xfrm>
          <a:prstGeom prst="rect">
            <a:avLst/>
          </a:prstGeom>
          <a:noFill/>
        </p:spPr>
      </p:pic>
      <p:pic>
        <p:nvPicPr>
          <p:cNvPr id="1026" name="Picture 2" descr="Kuvahaun tulos haulle ekka logo estonian higher education quality agency (ekk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80" y="135429"/>
            <a:ext cx="21621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List</a:t>
            </a:r>
            <a:r>
              <a:rPr lang="fi-FI" dirty="0" smtClean="0"/>
              <a:t> of </a:t>
            </a:r>
            <a:r>
              <a:rPr lang="fi-FI" dirty="0" err="1" smtClean="0"/>
              <a:t>interviewees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200" b="0" dirty="0" err="1" smtClean="0"/>
              <a:t>Example</a:t>
            </a:r>
            <a:r>
              <a:rPr lang="fi-FI" sz="3200" b="0" dirty="0" smtClean="0"/>
              <a:t>: </a:t>
            </a:r>
            <a:r>
              <a:rPr lang="fi-FI" sz="2400" b="0" dirty="0" err="1" smtClean="0"/>
              <a:t>Support</a:t>
            </a:r>
            <a:r>
              <a:rPr lang="fi-FI" sz="2400" b="0" dirty="0" smtClean="0"/>
              <a:t> Services - </a:t>
            </a:r>
            <a:r>
              <a:rPr lang="fi-FI" sz="2400" b="0" dirty="0" err="1" smtClean="0"/>
              <a:t>representatives</a:t>
            </a:r>
            <a:r>
              <a:rPr lang="fi-FI" sz="2400" b="0" dirty="0" smtClean="0"/>
              <a:t> of </a:t>
            </a:r>
            <a:r>
              <a:rPr lang="fi-FI" sz="2400" b="0" dirty="0" err="1" smtClean="0"/>
              <a:t>education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services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human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resources</a:t>
            </a:r>
            <a:r>
              <a:rPr lang="fi-FI" sz="2400" b="0" dirty="0" smtClean="0"/>
              <a:t>, ICT, </a:t>
            </a:r>
            <a:r>
              <a:rPr lang="fi-FI" sz="2400" b="0" dirty="0" err="1" smtClean="0"/>
              <a:t>library</a:t>
            </a:r>
            <a:r>
              <a:rPr lang="fi-FI" sz="2400" b="0" dirty="0" smtClean="0"/>
              <a:t>, etc. (6-8 </a:t>
            </a:r>
            <a:r>
              <a:rPr lang="fi-FI" sz="2400" b="0" dirty="0" err="1" smtClean="0"/>
              <a:t>persons</a:t>
            </a:r>
            <a:r>
              <a:rPr lang="fi-FI" sz="2400" b="0" dirty="0" smtClean="0"/>
              <a:t>)</a:t>
            </a:r>
            <a:endParaRPr lang="fi-FI" sz="3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49122284"/>
              </p:ext>
            </p:extLst>
          </p:nvPr>
        </p:nvGraphicFramePr>
        <p:xfrm>
          <a:off x="541338" y="2280332"/>
          <a:ext cx="804703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107"/>
                <a:gridCol w="5445931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Name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Details</a:t>
                      </a:r>
                      <a:r>
                        <a:rPr lang="fi-FI" baseline="0" dirty="0" smtClean="0"/>
                        <a:t> (position, </a:t>
                      </a:r>
                      <a:r>
                        <a:rPr lang="fi-FI" baseline="0" dirty="0" err="1" smtClean="0"/>
                        <a:t>department</a:t>
                      </a:r>
                      <a:r>
                        <a:rPr lang="fi-FI" baseline="0" dirty="0" smtClean="0"/>
                        <a:t>/</a:t>
                      </a:r>
                      <a:r>
                        <a:rPr lang="fi-FI" baseline="0" dirty="0" err="1" smtClean="0"/>
                        <a:t>faculty</a:t>
                      </a:r>
                      <a:r>
                        <a:rPr lang="fi-FI" baseline="0" dirty="0" smtClean="0"/>
                        <a:t>/</a:t>
                      </a:r>
                      <a:r>
                        <a:rPr lang="fi-FI" baseline="0" dirty="0" err="1" smtClean="0"/>
                        <a:t>unit</a:t>
                      </a:r>
                      <a:r>
                        <a:rPr lang="fi-FI" baseline="0" dirty="0" smtClean="0"/>
                        <a:t>, etc.)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3)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4)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5)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6)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7)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8)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7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 smtClean="0"/>
              <a:t>invited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r>
              <a:rPr lang="fi-FI" dirty="0">
                <a:latin typeface="+mn-lt"/>
              </a:rPr>
              <a:t>Main </a:t>
            </a:r>
            <a:r>
              <a:rPr lang="fi-FI" dirty="0" err="1">
                <a:latin typeface="+mn-lt"/>
              </a:rPr>
              <a:t>principles</a:t>
            </a:r>
            <a:r>
              <a:rPr lang="fi-FI" dirty="0">
                <a:latin typeface="+mn-lt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+mn-lt"/>
              </a:rPr>
              <a:t>Should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>
                <a:latin typeface="+mn-lt"/>
              </a:rPr>
              <a:t>represent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whole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university</a:t>
            </a:r>
            <a:r>
              <a:rPr lang="fi-FI" dirty="0">
                <a:latin typeface="+mn-lt"/>
              </a:rPr>
              <a:t> as a </a:t>
            </a:r>
            <a:r>
              <a:rPr lang="fi-FI" dirty="0" smtClean="0">
                <a:latin typeface="+mn-lt"/>
              </a:rPr>
              <a:t>”</a:t>
            </a:r>
            <a:r>
              <a:rPr lang="fi-FI" dirty="0" err="1" smtClean="0">
                <a:latin typeface="+mn-lt"/>
              </a:rPr>
              <a:t>sample</a:t>
            </a:r>
            <a:r>
              <a:rPr lang="fi-FI" dirty="0" smtClean="0">
                <a:latin typeface="+mn-lt"/>
              </a:rPr>
              <a:t>”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+mn-lt"/>
              </a:rPr>
              <a:t>From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different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>
                <a:latin typeface="+mn-lt"/>
              </a:rPr>
              <a:t>disciplines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profiles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unit</a:t>
            </a:r>
            <a:r>
              <a:rPr lang="fi-FI" dirty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sizes</a:t>
            </a:r>
            <a:r>
              <a:rPr lang="fi-FI" dirty="0" smtClean="0">
                <a:latin typeface="+mn-lt"/>
              </a:rPr>
              <a:t> – </a:t>
            </a:r>
            <a:r>
              <a:rPr lang="fi-FI" dirty="0" err="1" smtClean="0">
                <a:latin typeface="+mn-lt"/>
              </a:rPr>
              <a:t>wide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representation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>
                <a:latin typeface="+mn-lt"/>
              </a:rPr>
              <a:t>Teaching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staff</a:t>
            </a:r>
            <a:r>
              <a:rPr lang="fi-FI" dirty="0">
                <a:latin typeface="+mn-lt"/>
              </a:rPr>
              <a:t> and </a:t>
            </a:r>
            <a:r>
              <a:rPr lang="fi-FI" dirty="0" err="1">
                <a:latin typeface="+mn-lt"/>
              </a:rPr>
              <a:t>students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are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not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together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latin typeface="+mn-lt"/>
              </a:rPr>
              <a:t>Maximum 8 </a:t>
            </a:r>
            <a:r>
              <a:rPr lang="fi-FI" dirty="0" err="1">
                <a:latin typeface="+mn-lt"/>
              </a:rPr>
              <a:t>persons</a:t>
            </a:r>
            <a:r>
              <a:rPr lang="fi-FI" dirty="0">
                <a:latin typeface="+mn-lt"/>
              </a:rPr>
              <a:t> per </a:t>
            </a:r>
            <a:r>
              <a:rPr lang="fi-FI" dirty="0" err="1">
                <a:latin typeface="+mn-lt"/>
              </a:rPr>
              <a:t>interview</a:t>
            </a:r>
            <a:r>
              <a:rPr lang="fi-FI" dirty="0">
                <a:latin typeface="+mn-lt"/>
              </a:rPr>
              <a:t>, no person </a:t>
            </a:r>
            <a:r>
              <a:rPr lang="fi-FI" dirty="0" err="1">
                <a:latin typeface="+mn-lt"/>
              </a:rPr>
              <a:t>should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more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than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once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Different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groups</a:t>
            </a:r>
            <a:r>
              <a:rPr lang="fi-FI" dirty="0">
                <a:latin typeface="+mn-lt"/>
              </a:rPr>
              <a:t> to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>
                <a:latin typeface="+mn-lt"/>
              </a:rPr>
              <a:t>Management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Deans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from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different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 smtClean="0">
                <a:latin typeface="+mn-lt"/>
              </a:rPr>
              <a:t>departments</a:t>
            </a:r>
            <a:r>
              <a:rPr lang="fi-FI" b="0" dirty="0" smtClean="0">
                <a:latin typeface="+mn-lt"/>
              </a:rPr>
              <a:t>/</a:t>
            </a:r>
            <a:r>
              <a:rPr lang="fi-FI" b="0" dirty="0" err="1" smtClean="0">
                <a:latin typeface="+mn-lt"/>
              </a:rPr>
              <a:t>faculties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Teaching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staff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Students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Support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staff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External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 smtClean="0">
                <a:latin typeface="+mn-lt"/>
              </a:rPr>
              <a:t>stakeholders</a:t>
            </a:r>
            <a:endParaRPr lang="fi-FI" b="0" dirty="0">
              <a:latin typeface="+mn-lt"/>
            </a:endParaRPr>
          </a:p>
          <a:p>
            <a:endParaRPr lang="fi-FI" dirty="0">
              <a:latin typeface="+mn-lt"/>
            </a:endParaRPr>
          </a:p>
          <a:p>
            <a:endParaRPr lang="fi-FI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01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Are</a:t>
            </a:r>
            <a:r>
              <a:rPr lang="fi-FI" sz="2400" b="0" dirty="0"/>
              <a:t> </a:t>
            </a:r>
            <a:r>
              <a:rPr lang="fi-FI" sz="2400" b="0" dirty="0" err="1"/>
              <a:t>these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r>
              <a:rPr lang="fi-FI" sz="2400" b="0" dirty="0"/>
              <a:t> </a:t>
            </a:r>
            <a:r>
              <a:rPr lang="fi-FI" sz="2400" b="0" dirty="0" err="1"/>
              <a:t>relevant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Any</a:t>
            </a:r>
            <a:r>
              <a:rPr lang="fi-FI" sz="2400" b="0" dirty="0"/>
              <a:t> </a:t>
            </a:r>
            <a:r>
              <a:rPr lang="fi-FI" sz="2400" b="0" dirty="0" err="1"/>
              <a:t>other</a:t>
            </a:r>
            <a:r>
              <a:rPr lang="fi-FI" sz="2400" b="0" dirty="0"/>
              <a:t> </a:t>
            </a:r>
            <a:r>
              <a:rPr lang="fi-FI" sz="2400" b="0" dirty="0" err="1"/>
              <a:t>suggestions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r>
              <a:rPr lang="fi-FI" sz="2400" b="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Possible</a:t>
            </a:r>
            <a:r>
              <a:rPr lang="fi-FI" sz="2400" b="0" dirty="0"/>
              <a:t> </a:t>
            </a:r>
            <a:r>
              <a:rPr lang="fi-FI" sz="2400" b="0" dirty="0" err="1"/>
              <a:t>issues</a:t>
            </a:r>
            <a:r>
              <a:rPr lang="fi-FI" sz="2400" b="0" dirty="0"/>
              <a:t>, </a:t>
            </a:r>
            <a:r>
              <a:rPr lang="fi-FI" sz="2400" b="0" dirty="0" err="1"/>
              <a:t>special</a:t>
            </a:r>
            <a:r>
              <a:rPr lang="fi-FI" sz="2400" b="0" dirty="0"/>
              <a:t> </a:t>
            </a:r>
            <a:r>
              <a:rPr lang="fi-FI" sz="2400" b="0" dirty="0" err="1"/>
              <a:t>considerations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20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34914"/>
            <a:ext cx="8047037" cy="4250891"/>
          </a:xfrm>
        </p:spPr>
        <p:txBody>
          <a:bodyPr/>
          <a:lstStyle/>
          <a:p>
            <a:pPr marL="25400" lvl="1" indent="0">
              <a:buNone/>
            </a:pPr>
            <a:r>
              <a:rPr lang="fi-FI" sz="2400" dirty="0" err="1" smtClean="0">
                <a:latin typeface="+mj-lt"/>
              </a:rPr>
              <a:t>The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university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should</a:t>
            </a:r>
            <a:r>
              <a:rPr lang="fi-FI" sz="2400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inform</a:t>
            </a:r>
            <a:r>
              <a:rPr lang="fi-FI" sz="2400" b="1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the</a:t>
            </a:r>
            <a:r>
              <a:rPr lang="fi-FI" sz="2400" b="1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interviewees</a:t>
            </a:r>
            <a:r>
              <a:rPr lang="fi-FI" sz="2400" b="1" i="1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about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evaluation</a:t>
            </a:r>
            <a:r>
              <a:rPr lang="fi-FI" sz="2400" dirty="0" smtClean="0">
                <a:latin typeface="+mj-lt"/>
              </a:rPr>
              <a:t>: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latin typeface="+mj-lt"/>
              </a:rPr>
              <a:t>Main </a:t>
            </a:r>
            <a:r>
              <a:rPr lang="fi-FI" sz="2400" dirty="0" err="1">
                <a:latin typeface="+mj-lt"/>
              </a:rPr>
              <a:t>aim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pilot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evaluation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 err="1">
                <a:latin typeface="+mj-lt"/>
              </a:rPr>
              <a:t>Purpose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interviews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+mj-lt"/>
              </a:rPr>
              <a:t>Composition </a:t>
            </a:r>
            <a:r>
              <a:rPr lang="fi-FI" sz="2400" dirty="0">
                <a:latin typeface="+mj-lt"/>
              </a:rPr>
              <a:t>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evaluation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group</a:t>
            </a:r>
            <a:endParaRPr lang="fi-FI" sz="2400" dirty="0" smtClean="0">
              <a:latin typeface="+mj-lt"/>
            </a:endParaRPr>
          </a:p>
          <a:p>
            <a:pPr marL="25400" lvl="1" indent="0">
              <a:buNone/>
            </a:pPr>
            <a:endParaRPr lang="fi-FI" sz="2400" dirty="0" smtClean="0">
              <a:latin typeface="+mj-lt"/>
            </a:endParaRPr>
          </a:p>
          <a:p>
            <a:pPr marL="25400" lvl="1" indent="0">
              <a:buNone/>
            </a:pP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fi-FI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67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144762"/>
            <a:ext cx="8047037" cy="4250891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Interviews are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confidential</a:t>
            </a:r>
            <a:endParaRPr lang="en-GB" sz="2400" b="1" dirty="0">
              <a:latin typeface="+mn-lt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Conducted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in English,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interpreter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will be provided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by the Twinning project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evaluation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group is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interested in the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everyday work and studies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Interviews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are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not exams to test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your quality knowledge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There are no “wrong” answers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There is no need to memorise quality documents by heart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You don’t need to bring additional materials to the interviews</a:t>
            </a:r>
          </a:p>
          <a:p>
            <a:pPr marL="646662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180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400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615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Example</a:t>
            </a:r>
            <a:r>
              <a:rPr lang="fi-FI" dirty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978899"/>
            <a:ext cx="8047037" cy="4250891"/>
          </a:xfrm>
        </p:spPr>
        <p:txBody>
          <a:bodyPr/>
          <a:lstStyle/>
          <a:p>
            <a:r>
              <a:rPr lang="fi-FI" sz="2400" dirty="0"/>
              <a:t>DAY 1 </a:t>
            </a:r>
            <a:r>
              <a:rPr lang="fi-FI" sz="2400" dirty="0" smtClean="0"/>
              <a:t>– </a:t>
            </a:r>
            <a:r>
              <a:rPr lang="fi-FI" sz="2400" dirty="0" err="1" smtClean="0"/>
              <a:t>Tuesday</a:t>
            </a:r>
            <a:endParaRPr lang="fi-FI" sz="2400" dirty="0"/>
          </a:p>
          <a:p>
            <a:r>
              <a:rPr lang="fi-FI" sz="2400" b="0" dirty="0" smtClean="0"/>
              <a:t>10:00-13:00</a:t>
            </a:r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</a:t>
            </a:r>
            <a:endParaRPr lang="fi-FI" sz="2400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/>
              <a:t>Management (</a:t>
            </a:r>
            <a:r>
              <a:rPr lang="fi-FI" sz="2400" b="0" dirty="0" err="1" smtClean="0"/>
              <a:t>Rector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vice-rectors</a:t>
            </a:r>
            <a:r>
              <a:rPr lang="fi-FI" sz="2400" b="0" dirty="0" smtClean="0"/>
              <a:t>)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Deans</a:t>
            </a:r>
            <a:r>
              <a:rPr lang="fi-FI" sz="2400" b="0" dirty="0" smtClean="0"/>
              <a:t> </a:t>
            </a:r>
            <a:r>
              <a:rPr lang="fi-FI" sz="2400" b="0" dirty="0" err="1"/>
              <a:t>from</a:t>
            </a:r>
            <a:r>
              <a:rPr lang="fi-FI" sz="2400" b="0" dirty="0"/>
              <a:t> </a:t>
            </a:r>
            <a:r>
              <a:rPr lang="fi-FI" sz="2400" b="0" dirty="0" err="1"/>
              <a:t>different</a:t>
            </a:r>
            <a:r>
              <a:rPr lang="fi-FI" sz="2400" b="0" dirty="0"/>
              <a:t> </a:t>
            </a:r>
            <a:r>
              <a:rPr lang="fi-FI" sz="2400" b="0" dirty="0" err="1"/>
              <a:t>faculties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Scientific</a:t>
            </a:r>
            <a:r>
              <a:rPr lang="fi-FI" sz="2400" b="0" dirty="0" smtClean="0"/>
              <a:t> </a:t>
            </a:r>
            <a:r>
              <a:rPr lang="fi-FI" sz="2400" b="0" dirty="0" err="1"/>
              <a:t>council</a:t>
            </a:r>
            <a:r>
              <a:rPr lang="fi-FI" sz="2400" b="0" dirty="0"/>
              <a:t> </a:t>
            </a:r>
          </a:p>
          <a:p>
            <a:r>
              <a:rPr lang="fi-FI" sz="2400" b="0" dirty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 smtClean="0"/>
              <a:t>lunch</a:t>
            </a:r>
            <a:endParaRPr lang="fi-FI" sz="2400" b="0" dirty="0"/>
          </a:p>
          <a:p>
            <a:r>
              <a:rPr lang="fi-FI" sz="2400" b="0" dirty="0"/>
              <a:t>14:00-17:00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Heads</a:t>
            </a:r>
            <a:r>
              <a:rPr lang="fi-FI" sz="2400" b="0" dirty="0" smtClean="0"/>
              <a:t> </a:t>
            </a:r>
            <a:r>
              <a:rPr lang="fi-FI" sz="2400" b="0" dirty="0"/>
              <a:t>of </a:t>
            </a:r>
            <a:r>
              <a:rPr lang="fi-FI" sz="2400" b="0" dirty="0" err="1"/>
              <a:t>Degree</a:t>
            </a:r>
            <a:r>
              <a:rPr lang="fi-FI" sz="2400" b="0" dirty="0"/>
              <a:t> </a:t>
            </a:r>
            <a:r>
              <a:rPr lang="fi-FI" sz="2400" b="0" dirty="0" err="1"/>
              <a:t>Programmes</a:t>
            </a:r>
            <a:r>
              <a:rPr lang="fi-FI" sz="2400" b="0" dirty="0"/>
              <a:t>/</a:t>
            </a:r>
            <a:r>
              <a:rPr lang="fi-FI" sz="2400" b="0" dirty="0" err="1"/>
              <a:t>Departments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/>
              <a:t>Tour </a:t>
            </a:r>
            <a:r>
              <a:rPr lang="fi-FI" sz="2400" b="0" dirty="0"/>
              <a:t>of </a:t>
            </a:r>
            <a:r>
              <a:rPr lang="fi-FI" sz="2400" b="0" dirty="0" err="1"/>
              <a:t>the</a:t>
            </a:r>
            <a:r>
              <a:rPr lang="fi-FI" sz="2400" b="0" dirty="0"/>
              <a:t> campus (</a:t>
            </a:r>
            <a:r>
              <a:rPr lang="fi-FI" sz="2400" b="0" dirty="0" err="1"/>
              <a:t>classrooms</a:t>
            </a:r>
            <a:r>
              <a:rPr lang="fi-FI" sz="2400" b="0" dirty="0"/>
              <a:t>, </a:t>
            </a:r>
            <a:r>
              <a:rPr lang="fi-FI" sz="2400" b="0" dirty="0" err="1"/>
              <a:t>laboratories</a:t>
            </a:r>
            <a:r>
              <a:rPr lang="fi-FI" sz="2400" b="0" dirty="0"/>
              <a:t>, </a:t>
            </a:r>
            <a:r>
              <a:rPr lang="fi-FI" sz="2400" b="0" dirty="0" err="1"/>
              <a:t>library</a:t>
            </a:r>
            <a:r>
              <a:rPr lang="fi-FI" sz="2400" b="0" dirty="0" smtClean="0"/>
              <a:t>, </a:t>
            </a:r>
            <a:r>
              <a:rPr lang="fi-FI" sz="2400" b="0" dirty="0" err="1"/>
              <a:t>dormitory</a:t>
            </a:r>
            <a:r>
              <a:rPr lang="fi-FI" sz="2400" b="0" dirty="0"/>
              <a:t>, </a:t>
            </a:r>
            <a:r>
              <a:rPr lang="fi-FI" sz="2400" b="0" dirty="0" err="1"/>
              <a:t>canteen</a:t>
            </a:r>
            <a:r>
              <a:rPr lang="fi-FI" sz="2400" b="0" dirty="0"/>
              <a:t>, sport </a:t>
            </a:r>
            <a:r>
              <a:rPr lang="fi-FI" sz="2400" b="0" dirty="0" err="1"/>
              <a:t>facilities</a:t>
            </a:r>
            <a:r>
              <a:rPr lang="fi-FI" sz="2400" b="0" dirty="0"/>
              <a:t>, etc</a:t>
            </a:r>
            <a:r>
              <a:rPr lang="fi-FI" sz="2400" b="0" dirty="0" smtClean="0"/>
              <a:t>.)</a:t>
            </a:r>
            <a:endParaRPr lang="fi-FI" sz="2400" b="0" dirty="0"/>
          </a:p>
          <a:p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4181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003199"/>
            <a:ext cx="8047037" cy="4250891"/>
          </a:xfrm>
        </p:spPr>
        <p:txBody>
          <a:bodyPr/>
          <a:lstStyle/>
          <a:p>
            <a:r>
              <a:rPr lang="fi-FI" sz="2400" dirty="0"/>
              <a:t>DAY 2 - </a:t>
            </a:r>
            <a:r>
              <a:rPr lang="fi-FI" sz="2400" dirty="0" err="1"/>
              <a:t>Wednesday</a:t>
            </a:r>
            <a:endParaRPr lang="fi-FI" sz="2400" dirty="0"/>
          </a:p>
          <a:p>
            <a:r>
              <a:rPr lang="fi-FI" sz="2400" b="0" dirty="0"/>
              <a:t>10:00-13:00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University</a:t>
            </a:r>
            <a:r>
              <a:rPr lang="fi-FI" sz="2400" b="0" dirty="0"/>
              <a:t> </a:t>
            </a:r>
            <a:r>
              <a:rPr lang="fi-FI" sz="2400" b="0" dirty="0" err="1"/>
              <a:t>staff</a:t>
            </a:r>
            <a:r>
              <a:rPr lang="fi-FI" sz="2400" b="0" dirty="0"/>
              <a:t> </a:t>
            </a:r>
            <a:r>
              <a:rPr lang="fi-FI" sz="2400" b="0" dirty="0" err="1"/>
              <a:t>responsible</a:t>
            </a:r>
            <a:r>
              <a:rPr lang="fi-FI" sz="2400" b="0" dirty="0"/>
              <a:t> for </a:t>
            </a:r>
            <a:r>
              <a:rPr lang="fi-FI" sz="2400" b="0" dirty="0" err="1"/>
              <a:t>internal</a:t>
            </a:r>
            <a:r>
              <a:rPr lang="fi-FI" sz="2400" b="0" dirty="0"/>
              <a:t> </a:t>
            </a:r>
            <a:r>
              <a:rPr lang="fi-FI" sz="2400" b="0" dirty="0" err="1"/>
              <a:t>quality</a:t>
            </a:r>
            <a:r>
              <a:rPr lang="fi-FI" sz="2400" b="0" dirty="0"/>
              <a:t> </a:t>
            </a:r>
            <a:r>
              <a:rPr lang="fi-FI" sz="2400" b="0" dirty="0" err="1"/>
              <a:t>assurance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Support</a:t>
            </a:r>
            <a:r>
              <a:rPr lang="fi-FI" sz="2400" b="0" dirty="0"/>
              <a:t> </a:t>
            </a:r>
            <a:r>
              <a:rPr lang="fi-FI" sz="2400" b="0" dirty="0" err="1" smtClean="0"/>
              <a:t>services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staff</a:t>
            </a:r>
            <a:endParaRPr lang="fi-FI" sz="2400" b="0" dirty="0"/>
          </a:p>
          <a:p>
            <a:r>
              <a:rPr lang="fi-FI" sz="2400" b="0" dirty="0" smtClean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/>
              <a:t>lunch</a:t>
            </a:r>
            <a:endParaRPr lang="fi-FI" sz="2400" b="0" dirty="0"/>
          </a:p>
          <a:p>
            <a:r>
              <a:rPr lang="fi-FI" sz="2400" b="0" dirty="0"/>
              <a:t>14:00-17:00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/>
              <a:t>interviews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Teaching</a:t>
            </a:r>
            <a:r>
              <a:rPr lang="fi-FI" sz="2400" b="0" dirty="0"/>
              <a:t> </a:t>
            </a:r>
            <a:r>
              <a:rPr lang="fi-FI" sz="2400" b="0" dirty="0" err="1"/>
              <a:t>staff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Students</a:t>
            </a:r>
            <a:endParaRPr lang="fi-FI" sz="2400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514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22036"/>
            <a:ext cx="8047037" cy="4250891"/>
          </a:xfrm>
        </p:spPr>
        <p:txBody>
          <a:bodyPr/>
          <a:lstStyle/>
          <a:p>
            <a:r>
              <a:rPr lang="fi-FI" sz="2400" dirty="0"/>
              <a:t>DAY 3 - </a:t>
            </a:r>
            <a:r>
              <a:rPr lang="fi-FI" sz="2400" dirty="0" err="1"/>
              <a:t>Thursday</a:t>
            </a:r>
            <a:endParaRPr lang="fi-FI" sz="2400" dirty="0"/>
          </a:p>
          <a:p>
            <a:r>
              <a:rPr lang="fi-FI" sz="2400" b="0" dirty="0"/>
              <a:t>10:00-13:00 2-3 </a:t>
            </a:r>
            <a:r>
              <a:rPr lang="fi-FI" sz="2400" b="0" dirty="0" err="1"/>
              <a:t>interviews</a:t>
            </a:r>
            <a:r>
              <a:rPr lang="fi-FI" sz="2400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Student</a:t>
            </a:r>
            <a:r>
              <a:rPr lang="fi-FI" sz="2400" b="0" dirty="0"/>
              <a:t> </a:t>
            </a:r>
            <a:r>
              <a:rPr lang="fi-FI" sz="2400" b="0" dirty="0" err="1" smtClean="0"/>
              <a:t>representatives</a:t>
            </a:r>
            <a:endParaRPr lang="fi-FI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External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stakeholders</a:t>
            </a:r>
            <a:r>
              <a:rPr lang="fi-FI" sz="2400" b="0" dirty="0" smtClean="0"/>
              <a:t> (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labour market </a:t>
            </a:r>
            <a:r>
              <a:rPr lang="fi-FI" sz="2400" b="0" dirty="0" err="1" smtClean="0"/>
              <a:t>representatives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cooperation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partners</a:t>
            </a:r>
            <a:r>
              <a:rPr lang="fi-FI" sz="2400" b="0" dirty="0" smtClean="0"/>
              <a:t>)</a:t>
            </a:r>
          </a:p>
          <a:p>
            <a:r>
              <a:rPr lang="fi-FI" sz="2400" b="0" dirty="0" smtClean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/>
              <a:t>lunch</a:t>
            </a:r>
            <a:endParaRPr lang="fi-FI" sz="2400" b="0" dirty="0"/>
          </a:p>
          <a:p>
            <a:r>
              <a:rPr lang="fi-FI" sz="2400" b="0" dirty="0"/>
              <a:t>14:00-15:00 Evaluation </a:t>
            </a:r>
            <a:r>
              <a:rPr lang="fi-FI" sz="2400" b="0" dirty="0" err="1"/>
              <a:t>group</a:t>
            </a:r>
            <a:r>
              <a:rPr lang="fi-FI" sz="2400" b="0" dirty="0"/>
              <a:t> </a:t>
            </a:r>
            <a:r>
              <a:rPr lang="fi-FI" sz="2400" b="0" dirty="0" err="1"/>
              <a:t>prepares</a:t>
            </a:r>
            <a:r>
              <a:rPr lang="fi-FI" sz="2400" b="0" dirty="0"/>
              <a:t> </a:t>
            </a:r>
            <a:r>
              <a:rPr lang="fi-FI" sz="2400" b="0" dirty="0" err="1" smtClean="0"/>
              <a:t>preliminary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conclusions</a:t>
            </a:r>
            <a:endParaRPr lang="fi-FI" sz="2400" b="0" dirty="0"/>
          </a:p>
          <a:p>
            <a:r>
              <a:rPr lang="fi-FI" sz="2400" b="0" dirty="0"/>
              <a:t>15:00-16:00 Preliminary feedback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university</a:t>
            </a:r>
            <a:r>
              <a:rPr lang="fi-FI" sz="2400" b="0" dirty="0"/>
              <a:t> </a:t>
            </a:r>
            <a:r>
              <a:rPr lang="fi-FI" sz="2400" b="0" dirty="0" smtClean="0"/>
              <a:t>management</a:t>
            </a:r>
            <a:endParaRPr lang="fi-FI" sz="2400" b="0" dirty="0"/>
          </a:p>
          <a:p>
            <a:endParaRPr lang="fi-FI" sz="2400" b="0" dirty="0"/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745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visit concludes with a meeting with the </a:t>
            </a:r>
            <a:r>
              <a:rPr lang="en-GB" sz="2400" b="0" dirty="0" smtClean="0"/>
              <a:t>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At </a:t>
            </a:r>
            <a:r>
              <a:rPr lang="en-GB" sz="2400" b="0" dirty="0"/>
              <a:t>the end of the meeting, the evaluation group gives </a:t>
            </a:r>
            <a:r>
              <a:rPr lang="en-GB" sz="2400" b="0" dirty="0" smtClean="0"/>
              <a:t>preliminary </a:t>
            </a:r>
            <a:r>
              <a:rPr lang="en-GB" sz="2400" b="0" dirty="0"/>
              <a:t>feedback based on </a:t>
            </a:r>
            <a:r>
              <a:rPr lang="en-GB" sz="2400" b="0" dirty="0" smtClean="0"/>
              <a:t>observations during visit 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Feedback will conclude the visit – not the place for </a:t>
            </a:r>
            <a:r>
              <a:rPr lang="en-GB" sz="2400" b="0" dirty="0" smtClean="0"/>
              <a:t>discussion 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university will have the opportunity to fact-check the report before </a:t>
            </a:r>
            <a:r>
              <a:rPr lang="en-GB" sz="2400" b="0" dirty="0" smtClean="0"/>
              <a:t>publication</a:t>
            </a: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7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evaluation group will prepare the report within 1 month of the site visit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The report will highlight strengths, good practices and recommendations for further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audit report is published on the Twinning project </a:t>
            </a:r>
            <a:r>
              <a:rPr lang="en-GB" sz="2400" b="0" dirty="0" smtClean="0"/>
              <a:t>website after the fact-check by the university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Analysing</a:t>
            </a:r>
            <a:r>
              <a:rPr lang="fi-FI" sz="2400" b="0" dirty="0" smtClean="0"/>
              <a:t>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pilot</a:t>
            </a:r>
            <a:r>
              <a:rPr lang="fi-FI" sz="2400" b="0" dirty="0"/>
              <a:t> </a:t>
            </a:r>
            <a:r>
              <a:rPr lang="fi-FI" sz="2400" b="0" dirty="0" err="1"/>
              <a:t>evaluations</a:t>
            </a:r>
            <a:r>
              <a:rPr lang="fi-FI" sz="2400" b="0" dirty="0"/>
              <a:t> in </a:t>
            </a:r>
            <a:r>
              <a:rPr lang="fi-FI" sz="2400" b="0" dirty="0" err="1" smtClean="0"/>
              <a:t>May</a:t>
            </a:r>
            <a:r>
              <a:rPr lang="fi-FI" sz="2400" b="0" dirty="0" smtClean="0"/>
              <a:t>/</a:t>
            </a:r>
            <a:r>
              <a:rPr lang="fi-FI" sz="2400" b="0" dirty="0" err="1" smtClean="0"/>
              <a:t>June</a:t>
            </a:r>
            <a:r>
              <a:rPr lang="fi-FI" sz="2400" b="0" dirty="0" smtClean="0"/>
              <a:t> </a:t>
            </a:r>
            <a:r>
              <a:rPr lang="fi-FI" sz="2400" b="0" dirty="0" err="1"/>
              <a:t>with</a:t>
            </a:r>
            <a:r>
              <a:rPr lang="fi-FI" sz="2400" b="0" dirty="0"/>
              <a:t> </a:t>
            </a:r>
            <a:r>
              <a:rPr lang="fi-FI" sz="2400" b="0" dirty="0" err="1"/>
              <a:t>all</a:t>
            </a:r>
            <a:r>
              <a:rPr lang="fi-FI" sz="2400" b="0" dirty="0"/>
              <a:t> </a:t>
            </a:r>
            <a:r>
              <a:rPr lang="fi-FI" sz="2400" b="0" dirty="0" err="1"/>
              <a:t>three</a:t>
            </a:r>
            <a:r>
              <a:rPr lang="fi-FI" sz="2400" b="0" dirty="0"/>
              <a:t> </a:t>
            </a:r>
            <a:r>
              <a:rPr lang="fi-FI" sz="2400" b="0" dirty="0" err="1"/>
              <a:t>pilot</a:t>
            </a:r>
            <a:r>
              <a:rPr lang="fi-FI" sz="2400" b="0" dirty="0"/>
              <a:t> </a:t>
            </a:r>
            <a:r>
              <a:rPr lang="fi-FI" sz="2400" b="0" dirty="0" err="1"/>
              <a:t>universities</a:t>
            </a:r>
            <a:endParaRPr lang="fi-FI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1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Aim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33341"/>
            <a:ext cx="8254932" cy="4803225"/>
          </a:xfrm>
        </p:spPr>
        <p:txBody>
          <a:bodyPr/>
          <a:lstStyle/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Support the </a:t>
            </a:r>
            <a:r>
              <a:rPr lang="en-GB" sz="2400" dirty="0"/>
              <a:t>s</a:t>
            </a:r>
            <a:r>
              <a:rPr lang="en-GB" sz="2400" dirty="0" smtClean="0"/>
              <a:t>trategic management </a:t>
            </a:r>
            <a:r>
              <a:rPr lang="en-GB" sz="2400" b="0" dirty="0" smtClean="0"/>
              <a:t>of the higher education institution</a:t>
            </a:r>
            <a:endParaRPr lang="fi-FI" sz="2400" b="0" dirty="0"/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Provide </a:t>
            </a:r>
            <a:r>
              <a:rPr lang="en-GB" sz="2400" dirty="0" smtClean="0"/>
              <a:t>external feedback </a:t>
            </a:r>
            <a:r>
              <a:rPr lang="en-GB" sz="2400" b="0" dirty="0" smtClean="0"/>
              <a:t>to the institution’s own internal quality assurance procedures</a:t>
            </a:r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Inform stakeholders of the compliance of the process and outcomes of teaching and learning to the European standards and guidelines for quality assurance in higher education</a:t>
            </a:r>
            <a:endParaRPr lang="en-GB" sz="24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fi-FI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p</a:t>
            </a:r>
            <a:r>
              <a:rPr lang="en-GB" sz="2400" dirty="0" smtClean="0"/>
              <a:t>ilot </a:t>
            </a:r>
            <a:r>
              <a:rPr lang="en-GB" sz="2400" dirty="0"/>
              <a:t>evaluation outcome will be a public report giving recommendations for improvement, identifying strengths and good practices in the </a:t>
            </a:r>
            <a:r>
              <a:rPr lang="en-GB" sz="2400" dirty="0" smtClean="0"/>
              <a:t>university.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7283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fi-FI" sz="4400" dirty="0" err="1"/>
              <a:t>Thank</a:t>
            </a:r>
            <a:r>
              <a:rPr lang="fi-FI" sz="4400" dirty="0"/>
              <a:t> </a:t>
            </a:r>
            <a:r>
              <a:rPr lang="fi-FI" sz="4400" dirty="0" err="1" smtClean="0"/>
              <a:t>you</a:t>
            </a:r>
            <a:r>
              <a:rPr lang="fi-FI" sz="4400" dirty="0" smtClean="0"/>
              <a:t>!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40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Evaluation </a:t>
            </a:r>
            <a:r>
              <a:rPr lang="fi-FI" dirty="0" err="1"/>
              <a:t>process</a:t>
            </a:r>
            <a:r>
              <a:rPr lang="fi-FI" dirty="0"/>
              <a:t> and </a:t>
            </a:r>
            <a:r>
              <a:rPr lang="fi-FI" dirty="0" err="1" smtClean="0"/>
              <a:t>timeline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 smtClean="0"/>
              <a:t>Preparation of the self-evaluation </a:t>
            </a:r>
            <a:r>
              <a:rPr lang="en-GB" sz="2400" b="0" dirty="0"/>
              <a:t>and compilation of </a:t>
            </a:r>
            <a:r>
              <a:rPr lang="en-GB" sz="2400" b="0" dirty="0" smtClean="0"/>
              <a:t>material </a:t>
            </a:r>
            <a:r>
              <a:rPr lang="en-GB" sz="2400" b="0" dirty="0"/>
              <a:t>by the </a:t>
            </a:r>
            <a:r>
              <a:rPr lang="en-GB" sz="2400" b="0" dirty="0" smtClean="0"/>
              <a:t>university </a:t>
            </a:r>
            <a:r>
              <a:rPr lang="en-GB" sz="2400" b="0" dirty="0" smtClean="0">
                <a:solidFill>
                  <a:srgbClr val="00B0F0"/>
                </a:solidFill>
              </a:rPr>
              <a:t>– October 2016 - February 2017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Site visit to </a:t>
            </a:r>
            <a:r>
              <a:rPr lang="en-GB" sz="2400" b="0" dirty="0" smtClean="0"/>
              <a:t>the university </a:t>
            </a:r>
            <a:r>
              <a:rPr lang="en-GB" sz="2400" b="0" dirty="0" smtClean="0">
                <a:solidFill>
                  <a:srgbClr val="00B0F0"/>
                </a:solidFill>
              </a:rPr>
              <a:t>– </a:t>
            </a:r>
            <a:r>
              <a:rPr lang="en-GB" sz="2400" b="0" dirty="0">
                <a:solidFill>
                  <a:srgbClr val="00B0F0"/>
                </a:solidFill>
              </a:rPr>
              <a:t>April </a:t>
            </a:r>
            <a:r>
              <a:rPr lang="en-GB" sz="2400" b="0" dirty="0" smtClean="0">
                <a:solidFill>
                  <a:srgbClr val="00B0F0"/>
                </a:solidFill>
              </a:rPr>
              <a:t>10-14, 2017 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Publication of the report </a:t>
            </a:r>
            <a:r>
              <a:rPr lang="en-GB" sz="2400" b="0" dirty="0">
                <a:solidFill>
                  <a:srgbClr val="00B0F0"/>
                </a:solidFill>
              </a:rPr>
              <a:t>– </a:t>
            </a:r>
            <a:r>
              <a:rPr lang="en-GB" sz="2400" b="0" dirty="0" smtClean="0">
                <a:solidFill>
                  <a:srgbClr val="00B0F0"/>
                </a:solidFill>
              </a:rPr>
              <a:t>May/June 2017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 smtClean="0"/>
              <a:t>Analysis of the pilot evaluation </a:t>
            </a:r>
            <a:r>
              <a:rPr lang="en-GB" sz="2400" b="0" dirty="0" smtClean="0">
                <a:solidFill>
                  <a:srgbClr val="00B0F0"/>
                </a:solidFill>
              </a:rPr>
              <a:t>– June 2017</a:t>
            </a:r>
            <a:endParaRPr lang="fi-FI" sz="2400" b="0" dirty="0">
              <a:solidFill>
                <a:srgbClr val="00B0F0"/>
              </a:solidFill>
            </a:endParaRPr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05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Purpose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site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To </a:t>
            </a:r>
            <a:r>
              <a:rPr lang="en-GB" sz="2800" dirty="0">
                <a:solidFill>
                  <a:srgbClr val="0070C0"/>
                </a:solidFill>
              </a:rPr>
              <a:t>verify </a:t>
            </a:r>
            <a:r>
              <a:rPr lang="en-GB" sz="2800" b="0" dirty="0"/>
              <a:t>and </a:t>
            </a:r>
            <a:r>
              <a:rPr lang="en-GB" sz="2800" dirty="0">
                <a:solidFill>
                  <a:srgbClr val="0070C0"/>
                </a:solidFill>
              </a:rPr>
              <a:t>supplement</a:t>
            </a:r>
            <a:r>
              <a:rPr lang="en-GB" sz="2800" b="0" dirty="0">
                <a:solidFill>
                  <a:srgbClr val="0070C0"/>
                </a:solidFill>
              </a:rPr>
              <a:t> </a:t>
            </a:r>
            <a:r>
              <a:rPr lang="en-GB" sz="2800" b="0" dirty="0"/>
              <a:t>the observations made based on the written material submitted by the </a:t>
            </a:r>
            <a:r>
              <a:rPr lang="en-GB" sz="2800" b="0" dirty="0" smtClean="0"/>
              <a:t>university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The goal </a:t>
            </a:r>
            <a:r>
              <a:rPr lang="en-GB" sz="2800" b="0" dirty="0"/>
              <a:t>is to make the visit an </a:t>
            </a:r>
            <a:r>
              <a:rPr lang="en-GB" sz="2800" dirty="0">
                <a:solidFill>
                  <a:srgbClr val="0070C0"/>
                </a:solidFill>
              </a:rPr>
              <a:t>interactive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>
                <a:solidFill>
                  <a:srgbClr val="0070C0"/>
                </a:solidFill>
              </a:rPr>
              <a:t>event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b="0" dirty="0"/>
              <a:t>that supports the development of the </a:t>
            </a:r>
            <a:r>
              <a:rPr lang="en-GB" sz="2800" b="0" dirty="0" smtClean="0"/>
              <a:t>university’s operations</a:t>
            </a:r>
            <a:endParaRPr lang="fi-FI" sz="2800" b="0" dirty="0"/>
          </a:p>
          <a:p>
            <a:endParaRPr lang="fi-FI" sz="2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53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Evaluation </a:t>
            </a:r>
            <a:r>
              <a:rPr lang="fi-FI" dirty="0" err="1" smtClean="0"/>
              <a:t>group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44762"/>
            <a:ext cx="8047037" cy="4250891"/>
          </a:xfrm>
        </p:spPr>
        <p:txBody>
          <a:bodyPr/>
          <a:lstStyle/>
          <a:p>
            <a:r>
              <a:rPr lang="en-US" sz="2400" b="0" dirty="0"/>
              <a:t>Two international experts: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Chair: Ms. Eve </a:t>
            </a:r>
            <a:r>
              <a:rPr lang="en-US" sz="2400" dirty="0" err="1"/>
              <a:t>Eisenschmidt</a:t>
            </a:r>
            <a:r>
              <a:rPr lang="en-US" sz="2400" dirty="0"/>
              <a:t> (EST)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Mr. Hannu Apajalahti (FIN</a:t>
            </a:r>
            <a:r>
              <a:rPr lang="en-US" sz="2400" dirty="0" smtClean="0"/>
              <a:t>)</a:t>
            </a:r>
          </a:p>
          <a:p>
            <a:r>
              <a:rPr lang="en-US" sz="2400" b="0" dirty="0" smtClean="0"/>
              <a:t>Three Azerbaijani experts: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Mr</a:t>
            </a:r>
            <a:r>
              <a:rPr lang="en-US" sz="2400" dirty="0"/>
              <a:t>. Anar Naghiyev 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Ms. Natavan Babayeva 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Ms. </a:t>
            </a:r>
            <a:r>
              <a:rPr lang="en-US" sz="2400" dirty="0" err="1" smtClean="0"/>
              <a:t>Nargiz</a:t>
            </a:r>
            <a:r>
              <a:rPr lang="en-US" sz="2400" dirty="0" smtClean="0"/>
              <a:t> Mammadova </a:t>
            </a:r>
          </a:p>
          <a:p>
            <a:r>
              <a:rPr lang="en-US" sz="2400" b="0" dirty="0" smtClean="0"/>
              <a:t>Project manager from EKKA: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Ms. </a:t>
            </a:r>
            <a:r>
              <a:rPr lang="en-US" sz="2400" dirty="0"/>
              <a:t>Tiia </a:t>
            </a:r>
            <a:r>
              <a:rPr lang="en-US" sz="2400" dirty="0" smtClean="0"/>
              <a:t>Bach</a:t>
            </a:r>
            <a:endParaRPr lang="fi-FI" sz="240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87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/>
              <a:t>ethics</a:t>
            </a:r>
            <a:r>
              <a:rPr lang="fi-FI" dirty="0"/>
              <a:t> 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lvl="1"/>
            <a:r>
              <a:rPr lang="en-GB" sz="2400" b="1" dirty="0">
                <a:solidFill>
                  <a:srgbClr val="0070C0"/>
                </a:solidFill>
              </a:rPr>
              <a:t>Impartiality and objectivity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Experts must take an impartial and objective approach towards the HEI subject to the evaluation, as well as recognise their position of power and the responsibility relating to it.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Transparent and evidence-based evaluation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The evaluation must be based on transparent and systematically applied criteria, as well as on material collected in connection with the process.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Confidentiality</a:t>
            </a:r>
          </a:p>
          <a:p>
            <a:pPr marL="457200" lvl="1" indent="0">
              <a:buNone/>
            </a:pPr>
            <a:r>
              <a:rPr lang="en-GB" sz="1800" dirty="0"/>
              <a:t>All of the information acquired during the process, except for that published in the final report, is confidential.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Interaction</a:t>
            </a:r>
          </a:p>
          <a:p>
            <a:pPr marL="457200" lvl="1" indent="0">
              <a:buNone/>
            </a:pPr>
            <a:r>
              <a:rPr lang="en-GB" sz="1800" dirty="0"/>
              <a:t>The evaluation is carried out through good cooperation and interaction with the HEI.</a:t>
            </a:r>
            <a:endParaRPr lang="fi-FI" sz="1800" dirty="0"/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Practical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8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expected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university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47898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Reserve</a:t>
            </a:r>
            <a:r>
              <a:rPr lang="fi-FI" sz="2400" b="0" dirty="0"/>
              <a:t> </a:t>
            </a:r>
            <a:r>
              <a:rPr lang="fi-FI" sz="2400" b="0" dirty="0" smtClean="0"/>
              <a:t>a </a:t>
            </a:r>
            <a:r>
              <a:rPr lang="fi-FI" sz="2400" dirty="0" err="1" smtClean="0"/>
              <a:t>room</a:t>
            </a:r>
            <a:r>
              <a:rPr lang="fi-FI" sz="2400" b="0" dirty="0" smtClean="0"/>
              <a:t> </a:t>
            </a:r>
            <a:r>
              <a:rPr lang="fi-FI" sz="2400" b="0" dirty="0"/>
              <a:t>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Internet</a:t>
            </a:r>
            <a:r>
              <a:rPr lang="fi-FI" sz="2400" b="0" dirty="0"/>
              <a:t> </a:t>
            </a:r>
            <a:r>
              <a:rPr lang="fi-FI" sz="2400" b="0" dirty="0" err="1"/>
              <a:t>access</a:t>
            </a:r>
            <a:r>
              <a:rPr lang="fi-FI" sz="2400" b="0" dirty="0"/>
              <a:t>, </a:t>
            </a:r>
            <a:r>
              <a:rPr lang="fi-FI" sz="2400" b="0" dirty="0" err="1"/>
              <a:t>access</a:t>
            </a:r>
            <a:r>
              <a:rPr lang="fi-FI" sz="2400" b="0" dirty="0"/>
              <a:t> to </a:t>
            </a:r>
            <a:r>
              <a:rPr lang="fi-FI" sz="2400" b="0" dirty="0" err="1"/>
              <a:t>printers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Coffee</a:t>
            </a:r>
            <a:r>
              <a:rPr lang="fi-FI" sz="2400" b="0" dirty="0"/>
              <a:t> </a:t>
            </a:r>
            <a:r>
              <a:rPr lang="fi-FI" sz="2400" b="0" dirty="0" err="1"/>
              <a:t>breaks</a:t>
            </a:r>
            <a:r>
              <a:rPr lang="fi-FI" sz="2400" b="0" dirty="0"/>
              <a:t> in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evaluation</a:t>
            </a:r>
            <a:r>
              <a:rPr lang="fi-FI" sz="2400" b="0" dirty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– </a:t>
            </a:r>
            <a:r>
              <a:rPr lang="fi-FI" sz="2400" b="0" dirty="0" err="1"/>
              <a:t>provided</a:t>
            </a:r>
            <a:r>
              <a:rPr lang="fi-FI" sz="2400" b="0" dirty="0"/>
              <a:t> </a:t>
            </a:r>
            <a:r>
              <a:rPr lang="fi-FI" sz="2400" b="0" dirty="0" err="1"/>
              <a:t>by</a:t>
            </a:r>
            <a:r>
              <a:rPr lang="fi-FI" sz="2400" b="0" dirty="0"/>
              <a:t>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university</a:t>
            </a:r>
            <a:r>
              <a:rPr lang="fi-FI" sz="2400" b="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Contact</a:t>
            </a:r>
            <a:r>
              <a:rPr lang="fi-FI" sz="2400" b="0" dirty="0"/>
              <a:t> </a:t>
            </a:r>
            <a:r>
              <a:rPr lang="fi-FI" sz="2400" dirty="0"/>
              <a:t>person</a:t>
            </a:r>
            <a:r>
              <a:rPr lang="fi-FI" sz="2400" b="0" dirty="0"/>
              <a:t> </a:t>
            </a:r>
            <a:r>
              <a:rPr lang="fi-FI" sz="2400" b="0" dirty="0" err="1"/>
              <a:t>should</a:t>
            </a:r>
            <a:r>
              <a:rPr lang="fi-FI" sz="2400" b="0" dirty="0"/>
              <a:t> </a:t>
            </a:r>
            <a:r>
              <a:rPr lang="fi-FI" sz="2400" b="0" dirty="0" err="1" smtClean="0"/>
              <a:t>bring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interviewees</a:t>
            </a:r>
            <a:r>
              <a:rPr lang="fi-FI" sz="2400" b="0" dirty="0" smtClean="0"/>
              <a:t> </a:t>
            </a:r>
            <a:r>
              <a:rPr lang="fi-FI" sz="2400" b="0" dirty="0"/>
              <a:t>into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(</a:t>
            </a:r>
            <a:r>
              <a:rPr lang="fi-FI" sz="2400" b="0" dirty="0" err="1"/>
              <a:t>or</a:t>
            </a:r>
            <a:r>
              <a:rPr lang="fi-FI" sz="2400" b="0" dirty="0"/>
              <a:t> </a:t>
            </a:r>
            <a:r>
              <a:rPr lang="fi-FI" sz="2400" b="0" dirty="0" err="1"/>
              <a:t>delegate</a:t>
            </a:r>
            <a:r>
              <a:rPr lang="fi-FI" sz="2400" b="0" dirty="0"/>
              <a:t> </a:t>
            </a:r>
            <a:r>
              <a:rPr lang="fi-FI" sz="2400" b="0" dirty="0" err="1"/>
              <a:t>someone</a:t>
            </a:r>
            <a:r>
              <a:rPr lang="fi-FI" sz="2400" b="0" dirty="0"/>
              <a:t> </a:t>
            </a:r>
            <a:r>
              <a:rPr lang="fi-FI" sz="2400" b="0" dirty="0" smtClean="0"/>
              <a:t>to </a:t>
            </a:r>
            <a:r>
              <a:rPr lang="fi-FI" sz="2400" b="0" dirty="0" err="1"/>
              <a:t>do</a:t>
            </a:r>
            <a:r>
              <a:rPr lang="fi-FI" sz="2400" b="0" dirty="0"/>
              <a:t> it)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Tight</a:t>
            </a:r>
            <a:r>
              <a:rPr lang="fi-FI" sz="2400" b="0" dirty="0"/>
              <a:t> </a:t>
            </a:r>
            <a:r>
              <a:rPr lang="fi-FI" sz="2400" dirty="0" err="1"/>
              <a:t>schedule</a:t>
            </a:r>
            <a:r>
              <a:rPr lang="fi-FI" sz="2400" b="0" dirty="0"/>
              <a:t> </a:t>
            </a:r>
            <a:r>
              <a:rPr lang="fi-FI" sz="2400" b="0" dirty="0" smtClean="0"/>
              <a:t>– </a:t>
            </a:r>
            <a:r>
              <a:rPr lang="fi-FI" sz="2400" b="0" dirty="0" err="1" smtClean="0"/>
              <a:t>very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important</a:t>
            </a:r>
            <a:r>
              <a:rPr lang="fi-FI" sz="2400" b="0" dirty="0" smtClean="0"/>
              <a:t> </a:t>
            </a:r>
            <a:r>
              <a:rPr lang="fi-FI" sz="2400" b="0" dirty="0"/>
              <a:t>to </a:t>
            </a:r>
            <a:r>
              <a:rPr lang="fi-FI" sz="2400" b="0" dirty="0" err="1"/>
              <a:t>be</a:t>
            </a:r>
            <a:r>
              <a:rPr lang="fi-FI" sz="2400" b="0" dirty="0"/>
              <a:t> on </a:t>
            </a:r>
            <a:r>
              <a:rPr lang="fi-FI" sz="2400" b="0" dirty="0" err="1" smtClean="0"/>
              <a:t>time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Name</a:t>
            </a:r>
            <a:r>
              <a:rPr lang="fi-FI" sz="2400" b="0" dirty="0"/>
              <a:t> </a:t>
            </a:r>
            <a:r>
              <a:rPr lang="fi-FI" sz="2400" b="0" dirty="0" err="1"/>
              <a:t>labels</a:t>
            </a:r>
            <a:r>
              <a:rPr lang="fi-FI" sz="2400" b="0" dirty="0"/>
              <a:t> </a:t>
            </a:r>
            <a:r>
              <a:rPr lang="fi-FI" sz="2400" b="0" dirty="0" smtClean="0"/>
              <a:t>for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and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Request</a:t>
            </a:r>
            <a:r>
              <a:rPr lang="fi-FI" sz="2400" b="0" dirty="0" smtClean="0"/>
              <a:t> for </a:t>
            </a:r>
            <a:r>
              <a:rPr lang="fi-FI" sz="2400" b="0" dirty="0" err="1" smtClean="0"/>
              <a:t>more</a:t>
            </a:r>
            <a:r>
              <a:rPr lang="fi-FI" sz="2400" b="0" dirty="0" smtClean="0"/>
              <a:t> </a:t>
            </a:r>
            <a:r>
              <a:rPr lang="fi-FI" sz="2400" dirty="0" err="1" smtClean="0"/>
              <a:t>materials</a:t>
            </a:r>
            <a:r>
              <a:rPr lang="fi-FI" sz="2400" dirty="0" smtClean="0"/>
              <a:t> </a:t>
            </a:r>
            <a:r>
              <a:rPr lang="fi-FI" sz="2400" b="0" dirty="0" err="1" smtClean="0"/>
              <a:t>from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evaluation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group</a:t>
            </a:r>
            <a:endParaRPr lang="fi-FI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All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contact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should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through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dirty="0" err="1" smtClean="0"/>
              <a:t>contact</a:t>
            </a:r>
            <a:r>
              <a:rPr lang="fi-FI" sz="2400" dirty="0" smtClean="0"/>
              <a:t> person </a:t>
            </a:r>
            <a:r>
              <a:rPr lang="fi-FI" sz="2400" b="0" dirty="0" smtClean="0"/>
              <a:t>and </a:t>
            </a:r>
            <a:r>
              <a:rPr lang="fi-FI" sz="2400" dirty="0" err="1" smtClean="0"/>
              <a:t>project</a:t>
            </a:r>
            <a:r>
              <a:rPr lang="fi-FI" sz="2400" dirty="0" smtClean="0"/>
              <a:t> </a:t>
            </a:r>
            <a:r>
              <a:rPr lang="fi-FI" sz="2400" dirty="0" err="1" smtClean="0"/>
              <a:t>manager</a:t>
            </a:r>
            <a:r>
              <a:rPr lang="fi-FI" sz="2400" dirty="0" smtClean="0"/>
              <a:t> </a:t>
            </a:r>
            <a:r>
              <a:rPr lang="fi-FI" sz="2400" b="0" dirty="0" smtClean="0"/>
              <a:t>of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evaluation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group</a:t>
            </a: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577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23597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site visit lasts three </a:t>
            </a:r>
            <a:r>
              <a:rPr lang="en-GB" sz="2400" b="0" dirty="0" smtClean="0"/>
              <a:t>days: 11-13 April 2017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project manager prepares a </a:t>
            </a:r>
            <a:r>
              <a:rPr lang="en-GB" sz="2400" dirty="0"/>
              <a:t>schedule </a:t>
            </a:r>
            <a:r>
              <a:rPr lang="en-GB" sz="2400" b="0" dirty="0"/>
              <a:t>of the visit in cooperation with the higher education institution, and </a:t>
            </a:r>
            <a:r>
              <a:rPr lang="en-GB" sz="2400" b="0" dirty="0" smtClean="0"/>
              <a:t>according to </a:t>
            </a:r>
            <a:r>
              <a:rPr lang="en-GB" sz="2400" b="0" dirty="0"/>
              <a:t>the wishes </a:t>
            </a:r>
            <a:r>
              <a:rPr lang="en-GB" sz="2400" b="0" dirty="0" smtClean="0"/>
              <a:t>of the </a:t>
            </a:r>
            <a:r>
              <a:rPr lang="en-GB" sz="2400" b="0" dirty="0"/>
              <a:t>evaluation </a:t>
            </a:r>
            <a:r>
              <a:rPr lang="en-GB" sz="2400" b="0" dirty="0" smtClean="0"/>
              <a:t>group.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During </a:t>
            </a:r>
            <a:r>
              <a:rPr lang="en-GB" sz="2400" b="0" dirty="0"/>
              <a:t>the visit, the group interviews representatives of the institution’s management, teaching and other staff groups, students and external stakeholders. </a:t>
            </a:r>
            <a:endParaRPr lang="en-GB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The </a:t>
            </a:r>
            <a:r>
              <a:rPr lang="en-GB" sz="2400" b="0" dirty="0"/>
              <a:t>panel will </a:t>
            </a:r>
            <a:r>
              <a:rPr lang="en-GB" sz="2400" b="0" dirty="0" smtClean="0"/>
              <a:t>send a list of interviewees requested to the contact person, who should return it with names and descriptions at least </a:t>
            </a:r>
            <a:r>
              <a:rPr lang="en-GB" sz="2400" b="0" i="1" dirty="0" smtClean="0">
                <a:solidFill>
                  <a:srgbClr val="FF0000"/>
                </a:solidFill>
              </a:rPr>
              <a:t>1 </a:t>
            </a:r>
            <a:r>
              <a:rPr lang="en-GB" sz="2400" b="0" i="1" dirty="0">
                <a:solidFill>
                  <a:srgbClr val="FF0000"/>
                </a:solidFill>
              </a:rPr>
              <a:t>week before the site visit. </a:t>
            </a:r>
            <a:endParaRPr lang="en-GB" sz="2400" b="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1780801"/>
      </p:ext>
    </p:extLst>
  </p:cSld>
  <p:clrMapOvr>
    <a:masterClrMapping/>
  </p:clrMapOvr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615</TotalTime>
  <Words>997</Words>
  <Application>Microsoft Office PowerPoint</Application>
  <PresentationFormat>Экран (4:3)</PresentationFormat>
  <Paragraphs>174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KARVI_FI_2015</vt:lpstr>
      <vt:lpstr>Information for Pilot Evaluation  Azerbaijan State  Pedagogical University                          </vt:lpstr>
      <vt:lpstr>Aim of the institutional evaluation</vt:lpstr>
      <vt:lpstr>Evaluation process and timeline</vt:lpstr>
      <vt:lpstr>Purpose of the site visit</vt:lpstr>
      <vt:lpstr>Evaluation group</vt:lpstr>
      <vt:lpstr>Code of ethics  </vt:lpstr>
      <vt:lpstr>Practical information</vt:lpstr>
      <vt:lpstr>What is expected from the university?</vt:lpstr>
      <vt:lpstr>Preparing the programme</vt:lpstr>
      <vt:lpstr>List of interviewees  Example: Support Services - representatives of education services, human resources, ICT, library, etc. (6-8 persons)</vt:lpstr>
      <vt:lpstr>Who should be invited?</vt:lpstr>
      <vt:lpstr>Discussion</vt:lpstr>
      <vt:lpstr>Preparing for the interviews</vt:lpstr>
      <vt:lpstr>Preparing for the interviews</vt:lpstr>
      <vt:lpstr>Example site visit programme</vt:lpstr>
      <vt:lpstr>Example site visit programme</vt:lpstr>
      <vt:lpstr>Example site visit programme</vt:lpstr>
      <vt:lpstr>End of the site visit</vt:lpstr>
      <vt:lpstr>After the visit</vt:lpstr>
      <vt:lpstr>Презентация PowerPoint</vt:lpstr>
    </vt:vector>
  </TitlesOfParts>
  <Company>KARVI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on a white background</dc:title>
  <dc:creator>Hilla Aurén</dc:creator>
  <cp:lastModifiedBy>Mammadova</cp:lastModifiedBy>
  <cp:revision>93</cp:revision>
  <cp:lastPrinted>2012-10-17T07:14:15Z</cp:lastPrinted>
  <dcterms:created xsi:type="dcterms:W3CDTF">2017-02-21T03:47:11Z</dcterms:created>
  <dcterms:modified xsi:type="dcterms:W3CDTF">2017-02-23T10:35:29Z</dcterms:modified>
</cp:coreProperties>
</file>