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0" r:id="rId2"/>
    <p:sldId id="380" r:id="rId3"/>
    <p:sldId id="381" r:id="rId4"/>
    <p:sldId id="383" r:id="rId5"/>
    <p:sldId id="382" r:id="rId6"/>
    <p:sldId id="384" r:id="rId7"/>
    <p:sldId id="385" r:id="rId8"/>
    <p:sldId id="349" r:id="rId9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AEFF7"/>
          </a:solidFill>
        </a:fill>
      </a:tcStyle>
    </a:wholeTbl>
    <a:band1H>
      <a:tcStyle>
        <a:tcBdr/>
        <a:fill>
          <a:solidFill>
            <a:srgbClr val="D2DEEF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D2DEEF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5B9BD5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5B9BD5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5B9BD5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5B9BD5"/>
          </a:solidFill>
        </a:fill>
      </a:tcStyle>
    </a:firstRow>
  </a:tblStyle>
  <a:tblStyle styleId="{5A111915-BE36-4E01-A7E5-04B1672EAD32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3172" cap="flat" cmpd="sng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3172" cap="flat" cmpd="sng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3172" cap="flat" cmpd="sng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3172" cap="flat" cmpd="sng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wholeTbl>
    <a:band1H>
      <a:tcStyle>
        <a:tcBdr>
          <a:top>
            <a:ln w="3172" cap="flat" cmpd="sng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3172" cap="flat" cmpd="sng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band1H>
    <a:band1V>
      <a:tcStyle>
        <a:tcBdr>
          <a:left>
            <a:ln w="3172" cap="flat" cmpd="sng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3172" cap="flat" cmpd="sng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right>
        </a:tcBdr>
      </a:tcStyle>
    </a:band1V>
    <a:band2V>
      <a:tcStyle>
        <a:tcBdr>
          <a:left>
            <a:ln w="3172" cap="flat" cmpd="sng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3172" cap="flat" cmpd="sng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right>
        </a:tcBdr>
      </a:tcStyle>
    </a:band2V>
    <a:lastCol>
      <a:tcTxStyle b="on">
        <a:font>
          <a:latin typeface=""/>
          <a:ea typeface=""/>
          <a:cs typeface=""/>
        </a:font>
      </a:tcTxStyle>
      <a:tcStyle>
        <a:tcBdr/>
      </a:tcStyle>
    </a:lastCol>
    <a:firstCol>
      <a:tcTxStyle b="on">
        <a:font>
          <a:latin typeface=""/>
          <a:ea typeface=""/>
          <a:cs typeface=""/>
        </a:font>
      </a:tcTxStyle>
      <a:tcStyle>
        <a:tcBdr/>
      </a:tcStyle>
    </a:firstCol>
    <a:lastRow>
      <a:tcTxStyle b="on">
        <a:font>
          <a:latin typeface=""/>
          <a:ea typeface=""/>
          <a:cs typeface=""/>
        </a:font>
      </a:tcTxStyle>
      <a:tcStyle>
        <a:tcBdr>
          <a:top>
            <a:ln w="50804" cap="flat" cmpd="dbl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top>
        </a:tcBdr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BACC6"/>
          </a:solidFill>
        </a:fill>
      </a:tcStyle>
    </a:firstRow>
  </a:tblStyle>
  <a:tblStyle styleId="{17292A2E-F333-43FB-9621-5CBBE7FDCDCB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3172" cap="flat" cmpd="sng" algn="ctr">
              <a:solidFill>
                <a:srgbClr val="8064A2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3172" cap="flat" cmpd="sng" algn="ctr">
              <a:solidFill>
                <a:srgbClr val="8064A2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3172" cap="flat" cmpd="sng" algn="ctr">
              <a:solidFill>
                <a:srgbClr val="8064A2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3172" cap="flat" cmpd="sng" algn="ctr">
              <a:solidFill>
                <a:srgbClr val="8064A2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wholeTbl>
    <a:band1H>
      <a:tcStyle>
        <a:tcBdr>
          <a:top>
            <a:ln w="3172" cap="flat" cmpd="sng" algn="ctr">
              <a:solidFill>
                <a:srgbClr val="8064A2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3172" cap="flat" cmpd="sng" algn="ctr">
              <a:solidFill>
                <a:srgbClr val="8064A2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band1H>
    <a:band1V>
      <a:tcStyle>
        <a:tcBdr>
          <a:left>
            <a:ln w="3172" cap="flat" cmpd="sng" algn="ctr">
              <a:solidFill>
                <a:srgbClr val="8064A2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3172" cap="flat" cmpd="sng" algn="ctr">
              <a:solidFill>
                <a:srgbClr val="8064A2"/>
              </a:solidFill>
              <a:prstDash val="solid"/>
              <a:round/>
              <a:headEnd type="none" w="med" len="med"/>
              <a:tailEnd type="none" w="med" len="med"/>
            </a:ln>
          </a:right>
        </a:tcBdr>
      </a:tcStyle>
    </a:band1V>
    <a:band2V>
      <a:tcStyle>
        <a:tcBdr>
          <a:left>
            <a:ln w="3172" cap="flat" cmpd="sng" algn="ctr">
              <a:solidFill>
                <a:srgbClr val="8064A2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3172" cap="flat" cmpd="sng" algn="ctr">
              <a:solidFill>
                <a:srgbClr val="8064A2"/>
              </a:solidFill>
              <a:prstDash val="solid"/>
              <a:round/>
              <a:headEnd type="none" w="med" len="med"/>
              <a:tailEnd type="none" w="med" len="med"/>
            </a:ln>
          </a:right>
        </a:tcBdr>
      </a:tcStyle>
    </a:band2V>
    <a:lastCol>
      <a:tcTxStyle b="on">
        <a:font>
          <a:latin typeface=""/>
          <a:ea typeface=""/>
          <a:cs typeface=""/>
        </a:font>
      </a:tcTxStyle>
      <a:tcStyle>
        <a:tcBdr/>
      </a:tcStyle>
    </a:lastCol>
    <a:firstCol>
      <a:tcTxStyle b="on">
        <a:font>
          <a:latin typeface=""/>
          <a:ea typeface=""/>
          <a:cs typeface=""/>
        </a:font>
      </a:tcTxStyle>
      <a:tcStyle>
        <a:tcBdr/>
      </a:tcStyle>
    </a:firstCol>
    <a:lastRow>
      <a:tcTxStyle b="on">
        <a:font>
          <a:latin typeface=""/>
          <a:ea typeface=""/>
          <a:cs typeface=""/>
        </a:font>
      </a:tcTxStyle>
      <a:tcStyle>
        <a:tcBdr>
          <a:top>
            <a:ln w="50804" cap="flat" cmpd="dbl" algn="ctr">
              <a:solidFill>
                <a:srgbClr val="8064A2"/>
              </a:solidFill>
              <a:prstDash val="solid"/>
              <a:round/>
              <a:headEnd type="none" w="med" len="med"/>
              <a:tailEnd type="none" w="med" len="med"/>
            </a:ln>
          </a:top>
        </a:tcBdr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8064A2"/>
          </a:solidFill>
        </a:fill>
      </a:tcStyle>
    </a:firstRow>
  </a:tblStyle>
  <a:tblStyle styleId="{22838BEF-8BB2-4498-84A7-C5851F593DF1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1V>
      <a:tcStyle>
        <a:tcBdr/>
        <a:fill>
          <a:solidFill>
            <a:srgbClr val="CFD5EA"/>
          </a:solidFill>
        </a:fill>
      </a:tcStyle>
    </a:band1V>
    <a:lastCol>
      <a:tcTxStyle b="on">
        <a:font>
          <a:latin typeface=""/>
          <a:ea typeface=""/>
          <a:cs typeface=""/>
        </a:font>
      </a:tcTxStyle>
      <a:tcStyle>
        <a:tcBdr/>
      </a:tcStyle>
    </a:lastCol>
    <a:firstCol>
      <a:tcTxStyle b="on">
        <a:font>
          <a:latin typeface=""/>
          <a:ea typeface=""/>
          <a:cs typeface=""/>
        </a:font>
      </a:tcTxStyle>
      <a:tcStyle>
        <a:tcBdr/>
      </a:tcStyle>
    </a:firstCol>
    <a:lastRow>
      <a:tcTxStyle b="on">
        <a:font>
          <a:latin typeface=""/>
          <a:ea typeface=""/>
          <a:cs typeface=""/>
        </a:font>
      </a:tcTxStyle>
      <a:tcStyle>
        <a:tcBdr>
          <a:top>
            <a:ln w="25402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E9EBF5"/>
          </a:solidFill>
        </a:fill>
      </a:tcStyle>
    </a:lastRow>
    <a:firstRow>
      <a:tcTxStyle b="on">
        <a:font>
          <a:latin typeface=""/>
          <a:ea typeface=""/>
          <a:cs typeface=""/>
        </a:font>
      </a:tcTxStyle>
      <a:tcStyle>
        <a:tcBdr/>
        <a:fill>
          <a:solidFill>
            <a:srgbClr val="E9EBF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480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914400" y="2130423"/>
            <a:ext cx="10363196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396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D26D2F9-8AFE-421A-B0A0-DE87E4E643FC}" type="datetime1">
              <a:rPr lang="lv-LV"/>
              <a:pPr lvl="0"/>
              <a:t>2017.02.28.</a:t>
            </a:fld>
            <a:endParaRPr lang="lv-LV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lv-LV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A322101-7A65-4A39-9B19-307EFA900B8F}" type="slidenum"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23559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11D83D-7002-4F84-BCF7-3C9D0A7E4A2A}" type="datetime1">
              <a:rPr lang="lv-LV"/>
              <a:pPr lvl="0"/>
              <a:t>2017.02.28.</a:t>
            </a:fld>
            <a:endParaRPr lang="lv-LV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lv-LV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63A321E-6424-406B-97F7-A90C2119074B}" type="slidenum"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4594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8839203" y="274640"/>
            <a:ext cx="27432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609603" y="274640"/>
            <a:ext cx="8026402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CFA0094-2B83-480E-8B10-06C50056BA57}" type="datetime1">
              <a:rPr lang="lv-LV"/>
              <a:pPr lvl="0"/>
              <a:t>2017.02.28.</a:t>
            </a:fld>
            <a:endParaRPr lang="lv-LV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lv-LV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E986B1-0C8F-4635-BE71-FF103815B5EA}" type="slidenum"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5760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53223B2-5914-41A3-A4A9-228EC1021383}" type="datetime1">
              <a:rPr lang="lv-LV"/>
              <a:pPr lvl="0"/>
              <a:t>2017.02.28.</a:t>
            </a:fld>
            <a:endParaRPr lang="lv-LV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lv-LV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9CFBD7-7171-4F3A-93F3-04C80526B407}" type="slidenum"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39794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963082" y="4406905"/>
            <a:ext cx="10363196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963082" y="2906713"/>
            <a:ext cx="10363196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B3ED843-B688-457F-A4A4-D719E8411DAA}" type="datetime1">
              <a:rPr lang="lv-LV"/>
              <a:pPr lvl="0"/>
              <a:t>2017.02.28.</a:t>
            </a:fld>
            <a:endParaRPr lang="lv-LV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lv-LV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A87A64-C7A3-4534-8173-610B9B52E029}" type="slidenum"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86361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609603" y="1600200"/>
            <a:ext cx="5384801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197602" y="1600200"/>
            <a:ext cx="5384801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4E6EBAF-AA40-4DAF-8856-AA3E70F5722B}" type="datetime1">
              <a:rPr lang="lv-LV"/>
              <a:pPr lvl="0"/>
              <a:t>2017.02.28.</a:t>
            </a:fld>
            <a:endParaRPr lang="lv-LV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lv-LV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0800B40-65D0-40F7-895A-77404193D735}" type="slidenum"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8330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09603" y="1535113"/>
            <a:ext cx="5386913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09603" y="2174872"/>
            <a:ext cx="5386913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6193368" y="2174872"/>
            <a:ext cx="538903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D4474B1-E298-4735-99AB-6F7C9D8C758F}" type="datetime1">
              <a:rPr lang="lv-LV"/>
              <a:pPr lvl="0"/>
              <a:t>2017.02.28.</a:t>
            </a:fld>
            <a:endParaRPr lang="lv-LV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lv-LV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75436F4-A702-4533-B9EC-EBF747EA26B1}" type="slidenum"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7137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5ABE41F-7E06-4DD4-9116-F97C8755E524}" type="datetime1">
              <a:rPr lang="lv-LV"/>
              <a:pPr lvl="0"/>
              <a:t>2017.02.28.</a:t>
            </a:fld>
            <a:endParaRPr lang="lv-LV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lv-LV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5BD6BAF-12E9-47EE-85D0-0F6AB222B04B}" type="slidenum"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69401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E1480C-2221-4B8E-ADB3-E09782C3B687}" type="datetime1">
              <a:rPr lang="lv-LV"/>
              <a:pPr lvl="0"/>
              <a:t>2017.02.28.</a:t>
            </a:fld>
            <a:endParaRPr lang="lv-LV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lv-LV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F7D2A24-F86B-4D17-926D-4F2AB9917ABC}" type="slidenum"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62326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09603" y="273048"/>
            <a:ext cx="4011079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766730" y="273048"/>
            <a:ext cx="6815663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09603" y="1435105"/>
            <a:ext cx="4011079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D4F1FFF-4AD3-4E89-B436-E3C274969056}" type="datetime1">
              <a:rPr lang="lv-LV"/>
              <a:pPr lvl="0"/>
              <a:t>2017.02.28.</a:t>
            </a:fld>
            <a:endParaRPr lang="lv-LV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lv-LV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ACCE6A2-B4FA-41F5-9CA4-AD68FB265B9D}" type="slidenum"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96556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389720" y="4800600"/>
            <a:ext cx="73152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2389720" y="612776"/>
            <a:ext cx="7315200" cy="4114800"/>
          </a:xfrm>
        </p:spPr>
        <p:txBody>
          <a:bodyPr/>
          <a:lstStyle>
            <a:lvl1pPr marL="0" indent="0">
              <a:buNone/>
              <a:defRPr lang="lv-LV"/>
            </a:lvl1pPr>
          </a:lstStyle>
          <a:p>
            <a:pPr lvl="0"/>
            <a:endParaRPr lang="lv-LV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2389720" y="5367335"/>
            <a:ext cx="73152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01B6F31-FCE2-4B5B-8F74-69C1FFB23EEF}" type="datetime1">
              <a:rPr lang="lv-LV"/>
              <a:pPr lvl="0"/>
              <a:t>2017.02.28.</a:t>
            </a:fld>
            <a:endParaRPr lang="lv-LV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lv-LV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A5B5938-BCE9-45A6-96B3-C85B2E8A4CD7}" type="slidenum"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19047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609603" y="27464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09603" y="1600200"/>
            <a:ext cx="109728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09603" y="6356351"/>
            <a:ext cx="2844798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lv-LV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F51F9BCA-DDC5-47B5-83E2-BD9BEDAD8992}" type="datetime1">
              <a:rPr lang="lv-LV"/>
              <a:pPr lvl="0"/>
              <a:t>2017.02.28.</a:t>
            </a:fld>
            <a:endParaRPr lang="lv-LV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4165604" y="6356351"/>
            <a:ext cx="3860797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lv-LV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lv-LV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8737604" y="6356351"/>
            <a:ext cx="2844798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lv-LV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E1040D88-2D7C-4D5D-93F0-1203D058A275}" type="slidenum"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en-US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nic-naric.net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5">
    <p:bg>
      <p:bgPr>
        <a:solidFill>
          <a:srgbClr val="3522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8131" y="660992"/>
            <a:ext cx="10666448" cy="2704639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lv-LV" sz="5400" b="1" dirty="0" err="1" smtClean="0">
                <a:solidFill>
                  <a:schemeClr val="accent6">
                    <a:lumMod val="75000"/>
                  </a:schemeClr>
                </a:solidFill>
                <a:cs typeface="Helvetica" pitchFamily="34"/>
              </a:rPr>
              <a:t>Information</a:t>
            </a:r>
            <a:r>
              <a:rPr lang="lv-LV" sz="5400" b="1" dirty="0" smtClean="0">
                <a:solidFill>
                  <a:schemeClr val="accent6">
                    <a:lumMod val="75000"/>
                  </a:schemeClr>
                </a:solidFill>
                <a:cs typeface="Helvetica" pitchFamily="34"/>
              </a:rPr>
              <a:t> </a:t>
            </a:r>
            <a:r>
              <a:rPr lang="lv-LV" sz="5400" b="1" dirty="0" err="1" smtClean="0">
                <a:solidFill>
                  <a:schemeClr val="accent6">
                    <a:lumMod val="75000"/>
                  </a:schemeClr>
                </a:solidFill>
                <a:cs typeface="Helvetica" pitchFamily="34"/>
              </a:rPr>
              <a:t>provision</a:t>
            </a:r>
            <a:r>
              <a:rPr lang="lv-LV" sz="5400" b="1" dirty="0" smtClean="0">
                <a:solidFill>
                  <a:schemeClr val="accent6">
                    <a:lumMod val="75000"/>
                  </a:schemeClr>
                </a:solidFill>
                <a:cs typeface="Helvetica" pitchFamily="34"/>
              </a:rPr>
              <a:t> </a:t>
            </a:r>
            <a:r>
              <a:rPr lang="lv-LV" sz="5400" b="1" dirty="0" err="1" smtClean="0">
                <a:solidFill>
                  <a:schemeClr val="accent6">
                    <a:lumMod val="75000"/>
                  </a:schemeClr>
                </a:solidFill>
                <a:cs typeface="Helvetica" pitchFamily="34"/>
              </a:rPr>
              <a:t>and</a:t>
            </a:r>
            <a:r>
              <a:rPr lang="lv-LV" sz="5400" b="1" dirty="0" smtClean="0">
                <a:solidFill>
                  <a:schemeClr val="accent6">
                    <a:lumMod val="75000"/>
                  </a:schemeClr>
                </a:solidFill>
                <a:cs typeface="Helvetica" pitchFamily="34"/>
              </a:rPr>
              <a:t> </a:t>
            </a:r>
            <a:r>
              <a:rPr lang="lv-LV" sz="5400" b="1" dirty="0" err="1" smtClean="0">
                <a:solidFill>
                  <a:schemeClr val="accent6">
                    <a:lumMod val="75000"/>
                  </a:schemeClr>
                </a:solidFill>
                <a:cs typeface="Helvetica" pitchFamily="34"/>
              </a:rPr>
              <a:t>information</a:t>
            </a:r>
            <a:r>
              <a:rPr lang="lv-LV" sz="5400" b="1" dirty="0" smtClean="0">
                <a:solidFill>
                  <a:schemeClr val="accent6">
                    <a:lumMod val="75000"/>
                  </a:schemeClr>
                </a:solidFill>
                <a:cs typeface="Helvetica" pitchFamily="34"/>
              </a:rPr>
              <a:t> </a:t>
            </a:r>
            <a:r>
              <a:rPr lang="lv-LV" sz="5400" b="1" dirty="0" err="1" smtClean="0">
                <a:solidFill>
                  <a:schemeClr val="accent6">
                    <a:lumMod val="75000"/>
                  </a:schemeClr>
                </a:solidFill>
                <a:cs typeface="Helvetica" pitchFamily="34"/>
              </a:rPr>
              <a:t>sources</a:t>
            </a:r>
            <a:r>
              <a:rPr lang="lv-LV" sz="5400" dirty="0"/>
              <a:t/>
            </a:r>
            <a:br>
              <a:rPr lang="lv-LV" sz="5400" dirty="0"/>
            </a:br>
            <a:r>
              <a:rPr lang="en-US" sz="5400" b="1" dirty="0" smtClean="0">
                <a:solidFill>
                  <a:srgbClr val="FFFFFF"/>
                </a:solidFill>
                <a:cs typeface="Helvetica" pitchFamily="34"/>
              </a:rPr>
              <a:t> </a:t>
            </a:r>
            <a:r>
              <a:rPr lang="lv-LV" sz="5400" b="1" dirty="0" smtClean="0">
                <a:solidFill>
                  <a:srgbClr val="FFFFFF"/>
                </a:solidFill>
                <a:cs typeface="Helvetica" pitchFamily="34"/>
              </a:rPr>
              <a:t>      </a:t>
            </a:r>
            <a:endParaRPr lang="lv-LV" sz="5400" b="1" dirty="0">
              <a:solidFill>
                <a:srgbClr val="F86937"/>
              </a:solidFill>
              <a:cs typeface="Helvetica" pitchFamily="34"/>
            </a:endParaRPr>
          </a:p>
        </p:txBody>
      </p:sp>
      <p:sp>
        <p:nvSpPr>
          <p:cNvPr id="3" name="Rectangle 3"/>
          <p:cNvSpPr/>
          <p:nvPr/>
        </p:nvSpPr>
        <p:spPr>
          <a:xfrm>
            <a:off x="0" y="5589041"/>
            <a:ext cx="12191996" cy="1268958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lv-LV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TextBox 2"/>
          <p:cNvSpPr txBox="1"/>
          <p:nvPr/>
        </p:nvSpPr>
        <p:spPr>
          <a:xfrm>
            <a:off x="3755742" y="5009997"/>
            <a:ext cx="4680520" cy="4001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lv-LV" sz="2000" b="1" dirty="0" smtClean="0">
                <a:solidFill>
                  <a:srgbClr val="3FB9BD"/>
                </a:solidFill>
                <a:latin typeface="Calibri"/>
              </a:rPr>
              <a:t>1 </a:t>
            </a:r>
            <a:r>
              <a:rPr lang="lv-LV" sz="2000" b="1" dirty="0" err="1" smtClean="0">
                <a:solidFill>
                  <a:srgbClr val="3FB9BD"/>
                </a:solidFill>
                <a:latin typeface="Calibri"/>
              </a:rPr>
              <a:t>March</a:t>
            </a:r>
            <a:r>
              <a:rPr lang="lv-LV" sz="2000" b="1" i="0" u="none" strike="noStrike" kern="1200" cap="none" spc="0" baseline="0" dirty="0" smtClean="0">
                <a:solidFill>
                  <a:srgbClr val="3FB9BD"/>
                </a:solidFill>
                <a:uFillTx/>
                <a:latin typeface="Calibri"/>
              </a:rPr>
              <a:t> 2017</a:t>
            </a:r>
            <a:endParaRPr lang="lv-LV" sz="2000" b="1" i="0" u="none" strike="noStrike" kern="1200" cap="none" spc="0" baseline="0" dirty="0">
              <a:solidFill>
                <a:srgbClr val="3FB9BD"/>
              </a:solidFill>
              <a:uFillTx/>
              <a:latin typeface="Calibri"/>
            </a:endParaRPr>
          </a:p>
        </p:txBody>
      </p:sp>
      <p:pic>
        <p:nvPicPr>
          <p:cNvPr id="5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9204" y="5410111"/>
            <a:ext cx="2573597" cy="1626818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ubtitle 2"/>
          <p:cNvSpPr txBox="1"/>
          <p:nvPr/>
        </p:nvSpPr>
        <p:spPr>
          <a:xfrm>
            <a:off x="2387991" y="3543808"/>
            <a:ext cx="9144000" cy="118455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lv-LV" sz="2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Ramina Baiba</a:t>
            </a:r>
          </a:p>
          <a:p>
            <a:pPr marL="0" marR="0" lvl="0" indent="0" algn="r" defTabSz="914400" rtl="0" fontAlgn="auto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lv-LV" sz="2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Academic Information Centre</a:t>
            </a:r>
          </a:p>
          <a:p>
            <a:pPr marL="0" marR="0" lvl="0" indent="0" algn="r" defTabSz="914400" rtl="0" fontAlgn="auto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lv-LV" sz="2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Director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lv-LV" dirty="0" err="1" smtClean="0"/>
              <a:t>Lisbon</a:t>
            </a:r>
            <a:r>
              <a:rPr lang="lv-LV" dirty="0" smtClean="0"/>
              <a:t> </a:t>
            </a:r>
            <a:r>
              <a:rPr lang="lv-LV" dirty="0" err="1" smtClean="0"/>
              <a:t>Recognition</a:t>
            </a:r>
            <a:r>
              <a:rPr lang="lv-LV" dirty="0" smtClean="0"/>
              <a:t> </a:t>
            </a:r>
            <a:r>
              <a:rPr lang="lv-LV" dirty="0" err="1" smtClean="0"/>
              <a:t>Convention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Each Party shall ensure that </a:t>
            </a:r>
            <a:r>
              <a:rPr lang="en-GB" b="1" dirty="0"/>
              <a:t>adequate and clear information on its educational system</a:t>
            </a:r>
            <a:r>
              <a:rPr lang="en-GB" dirty="0"/>
              <a:t> is provided (Article III.4). </a:t>
            </a:r>
            <a:endParaRPr lang="lv-LV" dirty="0"/>
          </a:p>
          <a:p>
            <a:pPr marL="0" indent="0">
              <a:buNone/>
            </a:pPr>
            <a:endParaRPr lang="lv-LV" dirty="0"/>
          </a:p>
          <a:p>
            <a:r>
              <a:rPr lang="en-GB" dirty="0"/>
              <a:t>Each Party shall provide adequate </a:t>
            </a:r>
            <a:r>
              <a:rPr lang="en-GB" b="1" dirty="0"/>
              <a:t>information on any institution belonging to its higher education system, and on any programme </a:t>
            </a:r>
            <a:r>
              <a:rPr lang="en-GB" dirty="0"/>
              <a:t>operated by these institutions. (Article VIII.1). </a:t>
            </a:r>
            <a:endParaRPr lang="lv-LV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80973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lv-LV" dirty="0" smtClean="0"/>
              <a:t>Minimum </a:t>
            </a:r>
            <a:r>
              <a:rPr lang="lv-LV" dirty="0" err="1" smtClean="0"/>
              <a:t>information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sz="3600" dirty="0"/>
              <a:t>E</a:t>
            </a:r>
            <a:r>
              <a:rPr lang="en-GB" sz="3600" dirty="0" err="1" smtClean="0"/>
              <a:t>ducation</a:t>
            </a:r>
            <a:r>
              <a:rPr lang="en-GB" sz="3600" dirty="0" smtClean="0"/>
              <a:t> </a:t>
            </a:r>
            <a:r>
              <a:rPr lang="en-GB" sz="3600" dirty="0"/>
              <a:t>system</a:t>
            </a:r>
            <a:endParaRPr lang="lv-LV" sz="3600" dirty="0"/>
          </a:p>
          <a:p>
            <a:r>
              <a:rPr lang="lv-LV" sz="3600" dirty="0"/>
              <a:t>H</a:t>
            </a:r>
            <a:r>
              <a:rPr lang="en-GB" sz="3600" dirty="0" err="1" smtClean="0"/>
              <a:t>igher</a:t>
            </a:r>
            <a:r>
              <a:rPr lang="en-GB" sz="3600" dirty="0" smtClean="0"/>
              <a:t> </a:t>
            </a:r>
            <a:r>
              <a:rPr lang="en-GB" sz="3600" dirty="0"/>
              <a:t>education systems, </a:t>
            </a:r>
            <a:endParaRPr lang="lv-LV" sz="3600" dirty="0"/>
          </a:p>
          <a:p>
            <a:r>
              <a:rPr lang="lv-LV" sz="3600" dirty="0"/>
              <a:t>E</a:t>
            </a:r>
            <a:r>
              <a:rPr lang="en-GB" sz="3600" dirty="0" err="1" smtClean="0"/>
              <a:t>ducation</a:t>
            </a:r>
            <a:r>
              <a:rPr lang="en-GB" sz="3600" dirty="0" smtClean="0"/>
              <a:t> </a:t>
            </a:r>
            <a:r>
              <a:rPr lang="en-GB" sz="3600" dirty="0"/>
              <a:t>giving access to higher education</a:t>
            </a:r>
            <a:endParaRPr lang="lv-LV" sz="3600" dirty="0"/>
          </a:p>
          <a:p>
            <a:r>
              <a:rPr lang="lv-LV" sz="3600" dirty="0" smtClean="0"/>
              <a:t>I</a:t>
            </a:r>
            <a:r>
              <a:rPr lang="en-GB" sz="3600" dirty="0" err="1" smtClean="0"/>
              <a:t>nstitution</a:t>
            </a:r>
            <a:r>
              <a:rPr lang="lv-LV" sz="3600" dirty="0" smtClean="0"/>
              <a:t>s</a:t>
            </a:r>
            <a:r>
              <a:rPr lang="en-GB" sz="3600" dirty="0" smtClean="0"/>
              <a:t> </a:t>
            </a:r>
            <a:r>
              <a:rPr lang="en-GB" sz="3600" dirty="0"/>
              <a:t>belonging to </a:t>
            </a:r>
            <a:r>
              <a:rPr lang="en-GB" sz="3600" dirty="0" smtClean="0"/>
              <a:t> </a:t>
            </a:r>
            <a:r>
              <a:rPr lang="en-GB" sz="3600" dirty="0"/>
              <a:t>higher education system</a:t>
            </a:r>
            <a:endParaRPr lang="lv-LV" sz="3600" dirty="0"/>
          </a:p>
          <a:p>
            <a:r>
              <a:rPr lang="lv-LV" sz="3600" dirty="0"/>
              <a:t>H</a:t>
            </a:r>
            <a:r>
              <a:rPr lang="en-GB" sz="3600" dirty="0" err="1" smtClean="0"/>
              <a:t>igher</a:t>
            </a:r>
            <a:r>
              <a:rPr lang="en-GB" sz="3600" dirty="0" smtClean="0"/>
              <a:t> </a:t>
            </a:r>
            <a:r>
              <a:rPr lang="en-GB" sz="3600" dirty="0"/>
              <a:t>education programmes</a:t>
            </a:r>
            <a:endParaRPr lang="lv-LV" sz="3600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91406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lv-LV" dirty="0" err="1" smtClean="0"/>
              <a:t>Language</a:t>
            </a:r>
            <a:r>
              <a:rPr lang="lv-LV" dirty="0" smtClean="0"/>
              <a:t> </a:t>
            </a:r>
            <a:r>
              <a:rPr lang="lv-LV" dirty="0" err="1" smtClean="0"/>
              <a:t>issue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3600" dirty="0" smtClean="0"/>
              <a:t>Minimum </a:t>
            </a:r>
            <a:r>
              <a:rPr lang="lv-LV" sz="3600" dirty="0" err="1" smtClean="0"/>
              <a:t>information</a:t>
            </a:r>
            <a:r>
              <a:rPr lang="lv-LV" sz="3600" dirty="0" smtClean="0"/>
              <a:t> </a:t>
            </a:r>
            <a:r>
              <a:rPr lang="lv-LV" sz="3600" dirty="0" err="1" smtClean="0"/>
              <a:t>should</a:t>
            </a:r>
            <a:r>
              <a:rPr lang="lv-LV" sz="3600" dirty="0" smtClean="0"/>
              <a:t> </a:t>
            </a:r>
            <a:r>
              <a:rPr lang="lv-LV" sz="3600" dirty="0" err="1" smtClean="0"/>
              <a:t>be</a:t>
            </a:r>
            <a:r>
              <a:rPr lang="lv-LV" sz="3600" dirty="0" smtClean="0"/>
              <a:t> </a:t>
            </a:r>
            <a:r>
              <a:rPr lang="lv-LV" sz="3600" dirty="0" err="1" smtClean="0"/>
              <a:t>provided</a:t>
            </a:r>
            <a:r>
              <a:rPr lang="lv-LV" sz="3600" dirty="0" smtClean="0"/>
              <a:t> </a:t>
            </a:r>
            <a:r>
              <a:rPr lang="lv-LV" sz="3600" dirty="0" err="1" smtClean="0"/>
              <a:t>not</a:t>
            </a:r>
            <a:r>
              <a:rPr lang="lv-LV" sz="3600" dirty="0" smtClean="0"/>
              <a:t> </a:t>
            </a:r>
            <a:r>
              <a:rPr lang="lv-LV" sz="3600" dirty="0" err="1" smtClean="0"/>
              <a:t>only</a:t>
            </a:r>
            <a:r>
              <a:rPr lang="lv-LV" sz="3600" dirty="0" smtClean="0"/>
              <a:t> </a:t>
            </a:r>
            <a:r>
              <a:rPr lang="lv-LV" sz="3600" dirty="0" err="1" smtClean="0"/>
              <a:t>on</a:t>
            </a:r>
            <a:r>
              <a:rPr lang="lv-LV" sz="3600" dirty="0" smtClean="0"/>
              <a:t> </a:t>
            </a:r>
            <a:r>
              <a:rPr lang="lv-LV" sz="3600" dirty="0" err="1" smtClean="0"/>
              <a:t>national</a:t>
            </a:r>
            <a:r>
              <a:rPr lang="lv-LV" sz="3600" dirty="0" smtClean="0"/>
              <a:t>, </a:t>
            </a:r>
            <a:r>
              <a:rPr lang="lv-LV" sz="3600" dirty="0" err="1" smtClean="0"/>
              <a:t>but</a:t>
            </a:r>
            <a:r>
              <a:rPr lang="lv-LV" sz="3600" dirty="0" smtClean="0"/>
              <a:t> </a:t>
            </a:r>
            <a:r>
              <a:rPr lang="lv-LV" sz="3600" dirty="0" err="1" smtClean="0"/>
              <a:t>also</a:t>
            </a:r>
            <a:r>
              <a:rPr lang="lv-LV" sz="3600" dirty="0" smtClean="0"/>
              <a:t> to </a:t>
            </a:r>
            <a:r>
              <a:rPr lang="lv-LV" sz="3600" dirty="0" err="1" smtClean="0"/>
              <a:t>commonly</a:t>
            </a:r>
            <a:r>
              <a:rPr lang="lv-LV" sz="3600" dirty="0" smtClean="0"/>
              <a:t> </a:t>
            </a:r>
            <a:r>
              <a:rPr lang="lv-LV" sz="3600" dirty="0" err="1" smtClean="0"/>
              <a:t>used</a:t>
            </a:r>
            <a:r>
              <a:rPr lang="lv-LV" sz="3600" dirty="0" smtClean="0"/>
              <a:t> </a:t>
            </a:r>
            <a:r>
              <a:rPr lang="lv-LV" sz="3600" dirty="0" err="1" smtClean="0"/>
              <a:t>language</a:t>
            </a:r>
            <a:r>
              <a:rPr lang="lv-LV" sz="3600" dirty="0" smtClean="0"/>
              <a:t>, </a:t>
            </a:r>
            <a:r>
              <a:rPr lang="lv-LV" sz="3600" dirty="0" err="1" smtClean="0"/>
              <a:t>preferable</a:t>
            </a:r>
            <a:r>
              <a:rPr lang="lv-LV" sz="3600" dirty="0" smtClean="0"/>
              <a:t> </a:t>
            </a:r>
            <a:r>
              <a:rPr lang="lv-LV" sz="3600" dirty="0" err="1" smtClean="0"/>
              <a:t>in</a:t>
            </a:r>
            <a:r>
              <a:rPr lang="lv-LV" sz="3600" dirty="0" smtClean="0"/>
              <a:t> </a:t>
            </a:r>
            <a:r>
              <a:rPr lang="lv-LV" sz="3600" b="1" dirty="0" err="1" smtClean="0"/>
              <a:t>English</a:t>
            </a:r>
            <a:endParaRPr lang="lv-LV" sz="3600" b="1" dirty="0"/>
          </a:p>
        </p:txBody>
      </p:sp>
    </p:spTree>
    <p:extLst>
      <p:ext uri="{BB962C8B-B14F-4D97-AF65-F5344CB8AC3E}">
        <p14:creationId xmlns:p14="http://schemas.microsoft.com/office/powerpoint/2010/main" val="353479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lv-LV" dirty="0" err="1" smtClean="0"/>
              <a:t>Detailed</a:t>
            </a:r>
            <a:r>
              <a:rPr lang="lv-LV" dirty="0" smtClean="0"/>
              <a:t>  </a:t>
            </a:r>
            <a:r>
              <a:rPr lang="lv-LV" dirty="0" err="1" smtClean="0"/>
              <a:t>information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GB" dirty="0" smtClean="0"/>
              <a:t>Legal </a:t>
            </a:r>
            <a:r>
              <a:rPr lang="en-GB" dirty="0"/>
              <a:t>regulatory framework for higher education system  </a:t>
            </a:r>
            <a:endParaRPr lang="lv-LV" dirty="0"/>
          </a:p>
          <a:p>
            <a:pPr lvl="0"/>
            <a:r>
              <a:rPr lang="en-US" dirty="0"/>
              <a:t>Types of higher education institutions and </a:t>
            </a:r>
            <a:r>
              <a:rPr lang="en-US" dirty="0" err="1"/>
              <a:t>programmes</a:t>
            </a:r>
            <a:r>
              <a:rPr lang="en-US" dirty="0"/>
              <a:t> </a:t>
            </a:r>
            <a:endParaRPr lang="lv-LV" dirty="0"/>
          </a:p>
          <a:p>
            <a:pPr lvl="0"/>
            <a:r>
              <a:rPr lang="en-US" dirty="0"/>
              <a:t>National qualifications framework</a:t>
            </a:r>
            <a:endParaRPr lang="lv-LV" dirty="0"/>
          </a:p>
          <a:p>
            <a:pPr lvl="0"/>
            <a:r>
              <a:rPr lang="en-US" dirty="0"/>
              <a:t>Types of awarded  qualifications </a:t>
            </a:r>
            <a:endParaRPr lang="lv-LV" dirty="0"/>
          </a:p>
          <a:p>
            <a:pPr lvl="0"/>
            <a:r>
              <a:rPr lang="en-US" dirty="0"/>
              <a:t>Diploma Supplement </a:t>
            </a:r>
            <a:endParaRPr lang="lv-LV" dirty="0"/>
          </a:p>
          <a:p>
            <a:pPr lvl="0"/>
            <a:r>
              <a:rPr lang="en-GB" dirty="0"/>
              <a:t>Types of access qualifications, and information on access requirements</a:t>
            </a:r>
            <a:endParaRPr lang="lv-LV" dirty="0"/>
          </a:p>
          <a:p>
            <a:pPr lvl="0"/>
            <a:r>
              <a:rPr lang="en-US" dirty="0"/>
              <a:t>Education pathways for each level </a:t>
            </a:r>
            <a:endParaRPr lang="lv-LV" dirty="0"/>
          </a:p>
          <a:p>
            <a:pPr lvl="0"/>
            <a:r>
              <a:rPr lang="en-US" dirty="0"/>
              <a:t>Credit system(s)  </a:t>
            </a:r>
            <a:endParaRPr lang="lv-LV" dirty="0"/>
          </a:p>
          <a:p>
            <a:pPr lvl="0"/>
            <a:r>
              <a:rPr lang="en-GB" dirty="0"/>
              <a:t>National grading system(s) </a:t>
            </a:r>
            <a:endParaRPr lang="lv-LV" dirty="0"/>
          </a:p>
          <a:p>
            <a:pPr lvl="0"/>
            <a:r>
              <a:rPr lang="en-GB" dirty="0"/>
              <a:t>Quality assurance system </a:t>
            </a:r>
            <a:endParaRPr lang="lv-LV" dirty="0"/>
          </a:p>
          <a:p>
            <a:pPr lvl="0"/>
            <a:r>
              <a:rPr lang="en-US" dirty="0"/>
              <a:t>List of </a:t>
            </a:r>
            <a:r>
              <a:rPr lang="en-US" dirty="0" err="1"/>
              <a:t>recognised</a:t>
            </a:r>
            <a:r>
              <a:rPr lang="en-US" dirty="0"/>
              <a:t> higher education institutions  </a:t>
            </a:r>
            <a:endParaRPr lang="lv-LV" dirty="0"/>
          </a:p>
          <a:p>
            <a:pPr lvl="0"/>
            <a:r>
              <a:rPr lang="en-US" dirty="0"/>
              <a:t>List of accredited </a:t>
            </a:r>
            <a:r>
              <a:rPr lang="en-US" dirty="0" err="1"/>
              <a:t>programmes</a:t>
            </a:r>
            <a:r>
              <a:rPr lang="en-US" dirty="0"/>
              <a:t> </a:t>
            </a:r>
            <a:endParaRPr lang="lv-LV" dirty="0" smtClean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601770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lv-LV" dirty="0" err="1" smtClean="0"/>
              <a:t>Information</a:t>
            </a:r>
            <a:r>
              <a:rPr lang="lv-LV" dirty="0" smtClean="0"/>
              <a:t> </a:t>
            </a:r>
            <a:r>
              <a:rPr lang="lv-LV" dirty="0" err="1" smtClean="0"/>
              <a:t>sources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lv-LV" sz="3800" b="1" dirty="0" err="1" smtClean="0">
                <a:hlinkClick r:id="rId2"/>
              </a:rPr>
              <a:t>www.enic-naric.net</a:t>
            </a:r>
            <a:endParaRPr lang="lv-LV" sz="3800" b="1" dirty="0" smtClean="0"/>
          </a:p>
          <a:p>
            <a:r>
              <a:rPr lang="lv-LV" b="1" dirty="0" err="1"/>
              <a:t>National</a:t>
            </a:r>
            <a:r>
              <a:rPr lang="lv-LV" b="1" dirty="0"/>
              <a:t> </a:t>
            </a:r>
            <a:r>
              <a:rPr lang="lv-LV" b="1" dirty="0" err="1"/>
              <a:t>Information</a:t>
            </a:r>
            <a:r>
              <a:rPr lang="lv-LV" b="1" dirty="0"/>
              <a:t> </a:t>
            </a:r>
            <a:r>
              <a:rPr lang="lv-LV" b="1" dirty="0" err="1"/>
              <a:t>Centres</a:t>
            </a:r>
            <a:endParaRPr lang="lv-LV" b="1" dirty="0"/>
          </a:p>
          <a:p>
            <a:r>
              <a:rPr lang="lv-LV" b="1" dirty="0" err="1"/>
              <a:t>National</a:t>
            </a:r>
            <a:r>
              <a:rPr lang="lv-LV" b="1" dirty="0"/>
              <a:t> </a:t>
            </a:r>
            <a:r>
              <a:rPr lang="lv-LV" b="1" dirty="0" err="1"/>
              <a:t>education</a:t>
            </a:r>
            <a:r>
              <a:rPr lang="lv-LV" b="1" dirty="0"/>
              <a:t> </a:t>
            </a:r>
            <a:r>
              <a:rPr lang="lv-LV" b="1" dirty="0" err="1" smtClean="0"/>
              <a:t>bodies</a:t>
            </a:r>
            <a:endParaRPr lang="lv-LV" b="1" dirty="0" smtClean="0"/>
          </a:p>
          <a:p>
            <a:r>
              <a:rPr lang="lv-LV" b="1" dirty="0" err="1" smtClean="0"/>
              <a:t>System</a:t>
            </a:r>
            <a:r>
              <a:rPr lang="lv-LV" b="1" dirty="0" smtClean="0"/>
              <a:t> </a:t>
            </a:r>
            <a:r>
              <a:rPr lang="lv-LV" b="1" dirty="0" err="1"/>
              <a:t>of</a:t>
            </a:r>
            <a:r>
              <a:rPr lang="lv-LV" b="1" dirty="0"/>
              <a:t> </a:t>
            </a:r>
            <a:r>
              <a:rPr lang="lv-LV" b="1" dirty="0" err="1"/>
              <a:t>education</a:t>
            </a:r>
            <a:endParaRPr lang="lv-LV" dirty="0"/>
          </a:p>
          <a:p>
            <a:r>
              <a:rPr lang="lv-LV" b="1" dirty="0" err="1"/>
              <a:t>University</a:t>
            </a:r>
            <a:r>
              <a:rPr lang="lv-LV" b="1" dirty="0"/>
              <a:t> </a:t>
            </a:r>
            <a:r>
              <a:rPr lang="lv-LV" b="1" dirty="0" err="1"/>
              <a:t>education</a:t>
            </a:r>
            <a:endParaRPr lang="lv-LV" dirty="0"/>
          </a:p>
          <a:p>
            <a:r>
              <a:rPr lang="lv-LV" b="1" dirty="0" err="1"/>
              <a:t>Quality</a:t>
            </a:r>
            <a:r>
              <a:rPr lang="lv-LV" b="1" dirty="0"/>
              <a:t> </a:t>
            </a:r>
            <a:r>
              <a:rPr lang="lv-LV" b="1" dirty="0" err="1"/>
              <a:t>Assurance</a:t>
            </a:r>
            <a:r>
              <a:rPr lang="lv-LV" b="1" dirty="0"/>
              <a:t> </a:t>
            </a:r>
            <a:r>
              <a:rPr lang="lv-LV" b="1" dirty="0" err="1"/>
              <a:t>in</a:t>
            </a:r>
            <a:r>
              <a:rPr lang="lv-LV" b="1" dirty="0"/>
              <a:t> </a:t>
            </a:r>
            <a:r>
              <a:rPr lang="lv-LV" b="1" dirty="0" err="1"/>
              <a:t>Higher</a:t>
            </a:r>
            <a:r>
              <a:rPr lang="lv-LV" b="1" dirty="0"/>
              <a:t> </a:t>
            </a:r>
            <a:r>
              <a:rPr lang="lv-LV" b="1" dirty="0" err="1"/>
              <a:t>Education</a:t>
            </a:r>
            <a:endParaRPr lang="lv-LV" dirty="0"/>
          </a:p>
          <a:p>
            <a:r>
              <a:rPr lang="lv-LV" b="1" dirty="0"/>
              <a:t>Post-</a:t>
            </a:r>
            <a:r>
              <a:rPr lang="lv-LV" b="1" dirty="0" err="1"/>
              <a:t>secondary</a:t>
            </a:r>
            <a:r>
              <a:rPr lang="lv-LV" b="1" dirty="0"/>
              <a:t> </a:t>
            </a:r>
            <a:r>
              <a:rPr lang="lv-LV" b="1" dirty="0" err="1"/>
              <a:t>non-university</a:t>
            </a:r>
            <a:r>
              <a:rPr lang="lv-LV" b="1" dirty="0"/>
              <a:t> </a:t>
            </a:r>
            <a:r>
              <a:rPr lang="lv-LV" b="1" dirty="0" err="1"/>
              <a:t>education</a:t>
            </a:r>
            <a:endParaRPr lang="lv-LV" dirty="0"/>
          </a:p>
          <a:p>
            <a:r>
              <a:rPr lang="lv-LV" b="1" dirty="0" err="1"/>
              <a:t>Recognised</a:t>
            </a:r>
            <a:r>
              <a:rPr lang="lv-LV" b="1" dirty="0"/>
              <a:t> </a:t>
            </a:r>
            <a:r>
              <a:rPr lang="lv-LV" b="1" dirty="0" err="1"/>
              <a:t>higher</a:t>
            </a:r>
            <a:r>
              <a:rPr lang="lv-LV" b="1" dirty="0"/>
              <a:t> </a:t>
            </a:r>
            <a:r>
              <a:rPr lang="lv-LV" b="1" dirty="0" err="1"/>
              <a:t>education</a:t>
            </a:r>
            <a:r>
              <a:rPr lang="lv-LV" b="1" dirty="0"/>
              <a:t> </a:t>
            </a:r>
            <a:r>
              <a:rPr lang="lv-LV" b="1" dirty="0" err="1"/>
              <a:t>institutions</a:t>
            </a:r>
            <a:endParaRPr lang="lv-LV" dirty="0"/>
          </a:p>
          <a:p>
            <a:r>
              <a:rPr lang="lv-LV" b="1" dirty="0" err="1"/>
              <a:t>Policies</a:t>
            </a:r>
            <a:r>
              <a:rPr lang="lv-LV" b="1" dirty="0"/>
              <a:t> </a:t>
            </a:r>
            <a:r>
              <a:rPr lang="lv-LV" b="1" dirty="0" err="1"/>
              <a:t>and</a:t>
            </a:r>
            <a:r>
              <a:rPr lang="lv-LV" b="1" dirty="0"/>
              <a:t> </a:t>
            </a:r>
            <a:r>
              <a:rPr lang="lv-LV" b="1" dirty="0" err="1"/>
              <a:t>procedures</a:t>
            </a:r>
            <a:r>
              <a:rPr lang="lv-LV" b="1" dirty="0"/>
              <a:t> </a:t>
            </a:r>
            <a:r>
              <a:rPr lang="lv-LV" b="1" dirty="0" err="1"/>
              <a:t>for</a:t>
            </a:r>
            <a:r>
              <a:rPr lang="lv-LV" b="1" dirty="0"/>
              <a:t> </a:t>
            </a:r>
            <a:r>
              <a:rPr lang="lv-LV" b="1" dirty="0" err="1"/>
              <a:t>the</a:t>
            </a:r>
            <a:r>
              <a:rPr lang="lv-LV" b="1" dirty="0"/>
              <a:t> </a:t>
            </a:r>
            <a:r>
              <a:rPr lang="lv-LV" b="1" dirty="0" err="1"/>
              <a:t>recognition</a:t>
            </a:r>
            <a:r>
              <a:rPr lang="lv-LV" b="1" dirty="0"/>
              <a:t> </a:t>
            </a:r>
            <a:r>
              <a:rPr lang="lv-LV" b="1" dirty="0" err="1"/>
              <a:t>of</a:t>
            </a:r>
            <a:r>
              <a:rPr lang="lv-LV" b="1" dirty="0"/>
              <a:t> </a:t>
            </a:r>
            <a:r>
              <a:rPr lang="lv-LV" b="1" dirty="0" err="1"/>
              <a:t>qualifications</a:t>
            </a:r>
            <a:endParaRPr lang="lv-LV" dirty="0"/>
          </a:p>
          <a:p>
            <a:r>
              <a:rPr lang="lv-LV" b="1" dirty="0" err="1"/>
              <a:t>Recognition</a:t>
            </a:r>
            <a:r>
              <a:rPr lang="lv-LV" b="1" dirty="0"/>
              <a:t> </a:t>
            </a:r>
            <a:r>
              <a:rPr lang="lv-LV" b="1" dirty="0" err="1"/>
              <a:t>of</a:t>
            </a:r>
            <a:r>
              <a:rPr lang="lv-LV" b="1" dirty="0"/>
              <a:t> </a:t>
            </a:r>
            <a:r>
              <a:rPr lang="lv-LV" b="1" dirty="0" err="1"/>
              <a:t>Qualifications</a:t>
            </a:r>
            <a:r>
              <a:rPr lang="lv-LV" b="1" dirty="0"/>
              <a:t> </a:t>
            </a:r>
            <a:r>
              <a:rPr lang="lv-LV" b="1" dirty="0" err="1"/>
              <a:t>held</a:t>
            </a:r>
            <a:r>
              <a:rPr lang="lv-LV" b="1" dirty="0"/>
              <a:t> </a:t>
            </a:r>
            <a:r>
              <a:rPr lang="lv-LV" b="1" dirty="0" err="1"/>
              <a:t>by</a:t>
            </a:r>
            <a:r>
              <a:rPr lang="lv-LV" b="1" dirty="0"/>
              <a:t> </a:t>
            </a:r>
            <a:r>
              <a:rPr lang="lv-LV" b="1" dirty="0" err="1"/>
              <a:t>Refugees</a:t>
            </a:r>
            <a:endParaRPr lang="lv-LV" dirty="0"/>
          </a:p>
          <a:p>
            <a:r>
              <a:rPr lang="lv-LV" b="1" dirty="0" err="1"/>
              <a:t>Qualifications</a:t>
            </a:r>
            <a:r>
              <a:rPr lang="lv-LV" b="1" dirty="0"/>
              <a:t> </a:t>
            </a:r>
            <a:r>
              <a:rPr lang="lv-LV" b="1" dirty="0" err="1" smtClean="0"/>
              <a:t>Framework</a:t>
            </a:r>
            <a:endParaRPr lang="lv-LV" dirty="0"/>
          </a:p>
          <a:p>
            <a:r>
              <a:rPr lang="lv-LV" b="1" dirty="0"/>
              <a:t>Diploma </a:t>
            </a:r>
            <a:r>
              <a:rPr lang="lv-LV" b="1" dirty="0" err="1"/>
              <a:t>Supplement</a:t>
            </a:r>
            <a:r>
              <a:rPr lang="lv-LV" b="1" dirty="0"/>
              <a:t> (DS) </a:t>
            </a:r>
            <a:r>
              <a:rPr lang="lv-LV" b="1" dirty="0" err="1"/>
              <a:t>Information</a:t>
            </a:r>
            <a:endParaRPr lang="lv-LV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208432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lv-LV" b="1" dirty="0" err="1" smtClean="0"/>
              <a:t>Information</a:t>
            </a:r>
            <a:r>
              <a:rPr lang="lv-LV" b="1" dirty="0" smtClean="0"/>
              <a:t> </a:t>
            </a:r>
            <a:r>
              <a:rPr lang="lv-LV" b="1" dirty="0" err="1" smtClean="0"/>
              <a:t>sources</a:t>
            </a:r>
            <a:r>
              <a:rPr lang="lv-LV" b="1" dirty="0"/>
              <a:t/>
            </a:r>
            <a:br>
              <a:rPr lang="lv-LV" b="1" dirty="0"/>
            </a:b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Individual ENIC/NARIC </a:t>
            </a:r>
            <a:r>
              <a:rPr lang="en-US" dirty="0" smtClean="0"/>
              <a:t>websites</a:t>
            </a:r>
          </a:p>
          <a:p>
            <a:r>
              <a:rPr lang="en-US" b="1" dirty="0" smtClean="0"/>
              <a:t>Countries digital data on diplomas (diploma register)</a:t>
            </a:r>
          </a:p>
          <a:p>
            <a:r>
              <a:rPr lang="en-US" dirty="0" smtClean="0"/>
              <a:t>Russia, Ukraine,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b="1" dirty="0" smtClean="0"/>
              <a:t>Quality Assurance Agencies </a:t>
            </a:r>
            <a:r>
              <a:rPr lang="en-US" dirty="0" smtClean="0"/>
              <a:t>websites</a:t>
            </a:r>
          </a:p>
          <a:p>
            <a:r>
              <a:rPr lang="en-US" b="1" dirty="0" smtClean="0"/>
              <a:t>Ministries</a:t>
            </a:r>
            <a:r>
              <a:rPr lang="en-US" dirty="0" smtClean="0"/>
              <a:t> responsible for education websites</a:t>
            </a:r>
          </a:p>
          <a:p>
            <a:r>
              <a:rPr lang="en-US" b="1" dirty="0" smtClean="0"/>
              <a:t>Higher education institutions </a:t>
            </a:r>
            <a:r>
              <a:rPr lang="en-US" dirty="0" smtClean="0"/>
              <a:t>websites </a:t>
            </a:r>
          </a:p>
        </p:txBody>
      </p:sp>
    </p:spTree>
    <p:extLst>
      <p:ext uri="{BB962C8B-B14F-4D97-AF65-F5344CB8AC3E}">
        <p14:creationId xmlns:p14="http://schemas.microsoft.com/office/powerpoint/2010/main" val="4039034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4">
    <p:bg>
      <p:bgPr>
        <a:solidFill>
          <a:srgbClr val="3522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762774" y="431441"/>
            <a:ext cx="10666448" cy="2704639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lvl="0"/>
            <a:r>
              <a:rPr lang="lv-LV" sz="5400" b="1" smtClean="0">
                <a:solidFill>
                  <a:schemeClr val="accent6">
                    <a:lumMod val="75000"/>
                  </a:schemeClr>
                </a:solidFill>
              </a:rPr>
              <a:t>Thank you for attention!</a:t>
            </a:r>
            <a:r>
              <a:rPr lang="lv-LV" sz="5400" b="1" smtClean="0">
                <a:solidFill>
                  <a:srgbClr val="FFFFFF"/>
                </a:solidFill>
              </a:rPr>
              <a:t/>
            </a:r>
            <a:br>
              <a:rPr lang="lv-LV" sz="5400" b="1" smtClean="0">
                <a:solidFill>
                  <a:srgbClr val="FFFFFF"/>
                </a:solidFill>
              </a:rPr>
            </a:br>
            <a:endParaRPr lang="lv-LV" sz="5400" b="1" dirty="0">
              <a:solidFill>
                <a:srgbClr val="FFFFFF"/>
              </a:solidFill>
            </a:endParaRPr>
          </a:p>
        </p:txBody>
      </p:sp>
      <p:sp>
        <p:nvSpPr>
          <p:cNvPr id="3" name="Rectangle 3"/>
          <p:cNvSpPr/>
          <p:nvPr/>
        </p:nvSpPr>
        <p:spPr>
          <a:xfrm>
            <a:off x="0" y="5589032"/>
            <a:ext cx="12191996" cy="1268958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lv-LV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pic>
        <p:nvPicPr>
          <p:cNvPr id="4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9204" y="5410111"/>
            <a:ext cx="2573597" cy="1626818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Title 1"/>
          <p:cNvSpPr txBox="1"/>
          <p:nvPr/>
        </p:nvSpPr>
        <p:spPr>
          <a:xfrm>
            <a:off x="2209793" y="1822137"/>
            <a:ext cx="7772400" cy="410445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lv-LV" sz="4000" b="1" i="0" u="none" strike="noStrike" kern="1200" cap="none" spc="0" baseline="0" dirty="0" err="1" smtClean="0">
                <a:solidFill>
                  <a:srgbClr val="F86937"/>
                </a:solidFill>
                <a:uFillTx/>
                <a:latin typeface="Helvetica" pitchFamily="34"/>
                <a:cs typeface="Helvetica" pitchFamily="34"/>
              </a:rPr>
              <a:t>Contact</a:t>
            </a:r>
            <a:r>
              <a:rPr lang="lv-LV" sz="4000" b="1" i="0" u="none" strike="noStrike" kern="1200" cap="none" spc="0" baseline="0" dirty="0" smtClean="0">
                <a:solidFill>
                  <a:srgbClr val="F86937"/>
                </a:solidFill>
                <a:uFillTx/>
                <a:latin typeface="Helvetica" pitchFamily="34"/>
                <a:cs typeface="Helvetica" pitchFamily="34"/>
              </a:rPr>
              <a:t> </a:t>
            </a:r>
            <a:r>
              <a:rPr lang="lv-LV" sz="4000" b="1" i="0" u="none" strike="noStrike" kern="1200" cap="none" spc="0" baseline="0" dirty="0" err="1" smtClean="0">
                <a:solidFill>
                  <a:srgbClr val="F86937"/>
                </a:solidFill>
                <a:uFillTx/>
                <a:latin typeface="Helvetica" pitchFamily="34"/>
                <a:cs typeface="Helvetica" pitchFamily="34"/>
              </a:rPr>
              <a:t>Information</a:t>
            </a:r>
            <a:r>
              <a:rPr lang="lv-LV" sz="3200" b="0" i="0" u="none" strike="noStrike" kern="1200" cap="none" spc="0" baseline="0" dirty="0" smtClean="0">
                <a:solidFill>
                  <a:srgbClr val="FFFFFF"/>
                </a:solidFill>
                <a:uFillTx/>
                <a:latin typeface="Calibri"/>
              </a:rPr>
              <a:t/>
            </a:r>
            <a:br>
              <a:rPr lang="lv-LV" sz="3200" b="0" i="0" u="none" strike="noStrike" kern="1200" cap="none" spc="0" baseline="0" dirty="0" smtClean="0">
                <a:solidFill>
                  <a:srgbClr val="FFFFFF"/>
                </a:solidFill>
                <a:uFillTx/>
                <a:latin typeface="Calibri"/>
              </a:rPr>
            </a:br>
            <a:r>
              <a:rPr lang="lv-LV" sz="3200" b="1" i="0" u="none" strike="noStrike" kern="1200" cap="none" spc="0" baseline="0" dirty="0" err="1" smtClean="0">
                <a:solidFill>
                  <a:srgbClr val="FFFFFF"/>
                </a:solidFill>
                <a:uFillTx/>
                <a:latin typeface="Calibri"/>
              </a:rPr>
              <a:t>Phone</a:t>
            </a:r>
            <a:r>
              <a:rPr lang="de-DE" sz="3200" b="0" i="0" u="none" strike="noStrike" kern="1200" cap="none" spc="0" baseline="0" dirty="0" smtClean="0">
                <a:solidFill>
                  <a:srgbClr val="FFFFFF"/>
                </a:solidFill>
                <a:uFillTx/>
                <a:latin typeface="Calibri"/>
              </a:rPr>
              <a:t>: (+371) 67 225 155</a:t>
            </a:r>
            <a:r>
              <a:rPr lang="lv-LV" sz="3200" b="0" i="0" u="none" strike="noStrike" kern="1200" cap="none" spc="0" baseline="0" dirty="0" smtClean="0">
                <a:solidFill>
                  <a:srgbClr val="FFFFFF"/>
                </a:solidFill>
                <a:uFillTx/>
                <a:latin typeface="Calibri"/>
              </a:rPr>
              <a:t/>
            </a:r>
            <a:br>
              <a:rPr lang="lv-LV" sz="3200" b="0" i="0" u="none" strike="noStrike" kern="1200" cap="none" spc="0" baseline="0" dirty="0" smtClean="0">
                <a:solidFill>
                  <a:srgbClr val="FFFFFF"/>
                </a:solidFill>
                <a:uFillTx/>
                <a:latin typeface="Calibri"/>
              </a:rPr>
            </a:br>
            <a:r>
              <a:rPr lang="lv-LV" sz="3200" b="1" i="0" u="none" strike="noStrike" kern="1200" cap="none" spc="0" baseline="0" dirty="0" smtClean="0">
                <a:solidFill>
                  <a:srgbClr val="FFFFFF"/>
                </a:solidFill>
                <a:uFillTx/>
                <a:latin typeface="Calibri"/>
              </a:rPr>
              <a:t>E-</a:t>
            </a:r>
            <a:r>
              <a:rPr lang="lv-LV" sz="3200" b="1" i="0" u="none" strike="noStrike" kern="1200" cap="none" spc="0" baseline="0" dirty="0" err="1" smtClean="0">
                <a:solidFill>
                  <a:srgbClr val="FFFFFF"/>
                </a:solidFill>
                <a:uFillTx/>
                <a:latin typeface="Calibri"/>
              </a:rPr>
              <a:t>mail</a:t>
            </a:r>
            <a:r>
              <a:rPr lang="lv-LV" sz="3200" b="0" i="0" u="none" strike="noStrike" kern="1200" cap="none" spc="0" baseline="0" dirty="0" smtClean="0">
                <a:solidFill>
                  <a:srgbClr val="FFFFFF"/>
                </a:solidFill>
                <a:uFillTx/>
                <a:latin typeface="Calibri"/>
              </a:rPr>
              <a:t>: </a:t>
            </a:r>
            <a:r>
              <a:rPr lang="lv-LV" sz="3200" dirty="0" err="1" smtClean="0">
                <a:solidFill>
                  <a:srgbClr val="FFFFFF"/>
                </a:solidFill>
                <a:latin typeface="Calibri"/>
              </a:rPr>
              <a:t>baiba</a:t>
            </a:r>
            <a:r>
              <a:rPr lang="lv-LV" sz="3200" b="0" i="0" u="none" strike="noStrike" kern="1200" cap="none" spc="0" baseline="0" dirty="0" err="1" smtClean="0">
                <a:solidFill>
                  <a:srgbClr val="FFFFFF"/>
                </a:solidFill>
                <a:uFillTx/>
                <a:latin typeface="Calibri"/>
              </a:rPr>
              <a:t>@aic.lv</a:t>
            </a:r>
            <a:r>
              <a:rPr lang="lv-LV" sz="2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/>
            </a:r>
            <a:br>
              <a:rPr lang="lv-LV" sz="2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</a:br>
            <a:endParaRPr lang="lv-LV" sz="2800" b="1" i="0" u="none" strike="noStrike" kern="1200" cap="none" spc="0" baseline="0" dirty="0">
              <a:solidFill>
                <a:srgbClr val="F86937"/>
              </a:solidFill>
              <a:uFillTx/>
              <a:latin typeface="Helvetica" pitchFamily="34"/>
              <a:cs typeface="Helvetica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1916</TotalTime>
  <Words>263</Words>
  <Application>Microsoft Office PowerPoint</Application>
  <PresentationFormat>Произвольный</PresentationFormat>
  <Paragraphs>52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1_Office Theme</vt:lpstr>
      <vt:lpstr>Information provision and information sources        </vt:lpstr>
      <vt:lpstr>Lisbon Recognition Convention</vt:lpstr>
      <vt:lpstr>Minimum information</vt:lpstr>
      <vt:lpstr>Language issue</vt:lpstr>
      <vt:lpstr>Detailed  information</vt:lpstr>
      <vt:lpstr>Information sources</vt:lpstr>
      <vt:lpstr>Information sources </vt:lpstr>
      <vt:lpstr>Thank you for attention!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of recognition of qualification in Europe. Assesment procedures</dc:title>
  <dc:creator>Baiba</dc:creator>
  <cp:lastModifiedBy>Mammadova</cp:lastModifiedBy>
  <cp:revision>57</cp:revision>
  <cp:lastPrinted>2016-12-13T08:52:46Z</cp:lastPrinted>
  <dcterms:created xsi:type="dcterms:W3CDTF">2016-12-11T15:58:10Z</dcterms:created>
  <dcterms:modified xsi:type="dcterms:W3CDTF">2017-02-28T10:39:35Z</dcterms:modified>
</cp:coreProperties>
</file>