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814" r:id="rId1"/>
  </p:sldMasterIdLst>
  <p:notesMasterIdLst>
    <p:notesMasterId r:id="rId28"/>
  </p:notesMasterIdLst>
  <p:handoutMasterIdLst>
    <p:handoutMasterId r:id="rId29"/>
  </p:handoutMasterIdLst>
  <p:sldIdLst>
    <p:sldId id="301" r:id="rId2"/>
    <p:sldId id="261" r:id="rId3"/>
    <p:sldId id="309" r:id="rId4"/>
    <p:sldId id="308" r:id="rId5"/>
    <p:sldId id="302" r:id="rId6"/>
    <p:sldId id="303" r:id="rId7"/>
    <p:sldId id="304" r:id="rId8"/>
    <p:sldId id="311" r:id="rId9"/>
    <p:sldId id="316" r:id="rId10"/>
    <p:sldId id="315" r:id="rId11"/>
    <p:sldId id="317" r:id="rId12"/>
    <p:sldId id="305" r:id="rId13"/>
    <p:sldId id="313" r:id="rId14"/>
    <p:sldId id="306" r:id="rId15"/>
    <p:sldId id="314" r:id="rId16"/>
    <p:sldId id="310" r:id="rId17"/>
    <p:sldId id="307" r:id="rId18"/>
    <p:sldId id="318" r:id="rId19"/>
    <p:sldId id="320" r:id="rId20"/>
    <p:sldId id="321" r:id="rId21"/>
    <p:sldId id="322" r:id="rId22"/>
    <p:sldId id="324" r:id="rId23"/>
    <p:sldId id="323" r:id="rId24"/>
    <p:sldId id="325" r:id="rId25"/>
    <p:sldId id="326" r:id="rId26"/>
    <p:sldId id="327" r:id="rId27"/>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15:clr>
            <a:srgbClr val="A4A3A4"/>
          </p15:clr>
        </p15:guide>
        <p15:guide id="2" pos="341">
          <p15:clr>
            <a:srgbClr val="A4A3A4"/>
          </p15:clr>
        </p15:guide>
        <p15:guide id="3" pos="54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00"/>
    <a:srgbClr val="D20D0D"/>
    <a:srgbClr val="928B81"/>
    <a:srgbClr val="FFCF06"/>
    <a:srgbClr val="F8C704"/>
    <a:srgbClr val="EFC002"/>
    <a:srgbClr val="00A8B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snapToObjects="1">
      <p:cViewPr>
        <p:scale>
          <a:sx n="75" d="100"/>
          <a:sy n="75" d="100"/>
        </p:scale>
        <p:origin x="2388" y="1350"/>
      </p:cViewPr>
      <p:guideLst>
        <p:guide orient="horz"/>
        <p:guide pos="341"/>
        <p:guide pos="5410"/>
      </p:guideLst>
    </p:cSldViewPr>
  </p:slideViewPr>
  <p:notesTextViewPr>
    <p:cViewPr>
      <p:scale>
        <a:sx n="100" d="100"/>
        <a:sy n="100" d="100"/>
      </p:scale>
      <p:origin x="0" y="0"/>
    </p:cViewPr>
  </p:notesTextViewPr>
  <p:sorterViewPr>
    <p:cViewPr>
      <p:scale>
        <a:sx n="89" d="100"/>
        <a:sy n="8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i-FI"/>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39D04D9-2D90-E741-8C77-A958108973E5}" type="datetimeFigureOut">
              <a:rPr lang="en-US"/>
              <a:pPr>
                <a:defRPr/>
              </a:pPr>
              <a:t>3/11/2016</a:t>
            </a:fld>
            <a:endParaRPr lang="fi-FI"/>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i-FI"/>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666334D-7A27-9F43-9EC7-CCD7CF254AD1}" type="slidenum">
              <a:rPr lang="fi-FI"/>
              <a:pPr>
                <a:defRPr/>
              </a:pPr>
              <a:t>‹#›</a:t>
            </a:fld>
            <a:endParaRPr lang="fi-FI"/>
          </a:p>
        </p:txBody>
      </p:sp>
    </p:spTree>
    <p:extLst>
      <p:ext uri="{BB962C8B-B14F-4D97-AF65-F5344CB8AC3E}">
        <p14:creationId xmlns:p14="http://schemas.microsoft.com/office/powerpoint/2010/main" val="1107805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fi-FI"/>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3CBA4E3A-D2E6-4947-B46E-18DB598EA3A1}" type="datetime1">
              <a:rPr lang="fi-FI"/>
              <a:pPr>
                <a:defRPr/>
              </a:pPr>
              <a:t>11.3.2016</a:t>
            </a:fld>
            <a:endParaRPr lang="fi-F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i-FI"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noProof="0" smtClean="0"/>
              <a:t>Click to edit Master text styles</a:t>
            </a:r>
          </a:p>
          <a:p>
            <a:pPr lvl="1"/>
            <a:r>
              <a:rPr lang="fi-FI" noProof="0" smtClean="0"/>
              <a:t>Second level</a:t>
            </a:r>
          </a:p>
          <a:p>
            <a:pPr lvl="2"/>
            <a:r>
              <a:rPr lang="fi-FI" noProof="0" smtClean="0"/>
              <a:t>Third level</a:t>
            </a:r>
          </a:p>
          <a:p>
            <a:pPr lvl="3"/>
            <a:r>
              <a:rPr lang="fi-FI" noProof="0" smtClean="0"/>
              <a:t>Fourth level</a:t>
            </a:r>
          </a:p>
          <a:p>
            <a:pPr lvl="4"/>
            <a:r>
              <a:rPr lang="fi-FI"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9F0889F7-7C3B-BA40-BE46-7E19F6C05879}" type="slidenum">
              <a:rPr lang="fi-FI"/>
              <a:pPr>
                <a:defRPr/>
              </a:pPr>
              <a:t>‹#›</a:t>
            </a:fld>
            <a:endParaRPr lang="fi-FI"/>
          </a:p>
        </p:txBody>
      </p:sp>
    </p:spTree>
    <p:extLst>
      <p:ext uri="{BB962C8B-B14F-4D97-AF65-F5344CB8AC3E}">
        <p14:creationId xmlns:p14="http://schemas.microsoft.com/office/powerpoint/2010/main" val="148483771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hite cover">
    <p:bg>
      <p:bgPr>
        <a:solidFill>
          <a:schemeClr val="bg1"/>
        </a:solidFill>
        <a:effectLst/>
      </p:bgPr>
    </p:bg>
    <p:spTree>
      <p:nvGrpSpPr>
        <p:cNvPr id="1" name=""/>
        <p:cNvGrpSpPr/>
        <p:nvPr/>
      </p:nvGrpSpPr>
      <p:grpSpPr>
        <a:xfrm>
          <a:off x="0" y="0"/>
          <a:ext cx="0" cy="0"/>
          <a:chOff x="0" y="0"/>
          <a:chExt cx="0" cy="0"/>
        </a:xfrm>
      </p:grpSpPr>
      <p:pic>
        <p:nvPicPr>
          <p:cNvPr id="102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18815431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pic>
        <p:nvPicPr>
          <p:cNvPr id="13"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ctrTitle"/>
          </p:nvPr>
        </p:nvSpPr>
        <p:spPr>
          <a:xfrm>
            <a:off x="541338" y="381000"/>
            <a:ext cx="804703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1338" y="1685675"/>
            <a:ext cx="8047037" cy="4250891"/>
          </a:xfrm>
          <a:prstGeom prst="rect">
            <a:avLst/>
          </a:prstGeom>
        </p:spPr>
        <p:txBody>
          <a:bodyPr vert="horz" lIns="0" tIns="0" rIns="0" bIns="0"/>
          <a:lstStyle>
            <a:lvl1pPr marL="0" indent="0">
              <a:buNone/>
              <a:defRPr sz="2100" b="1">
                <a:latin typeface="+mj-lt"/>
              </a:defRPr>
            </a:lvl1pPr>
            <a:lvl2pPr marL="296863" indent="-271463">
              <a:buFont typeface="Wingdings" panose="05000000000000000000" pitchFamily="2" charset="2"/>
              <a:buChar char="§"/>
              <a:defRPr sz="2000">
                <a:latin typeface="Georgia"/>
              </a:defRPr>
            </a:lvl2pPr>
            <a:lvl3pPr marL="601663" indent="-296863">
              <a:buFont typeface="Arial" panose="020B0604020202020204" pitchFamily="34" charset="0"/>
              <a:buChar char="‒"/>
              <a:defRPr sz="1600" i="1">
                <a:latin typeface="Georgia"/>
                <a:cs typeface="Georgia"/>
              </a:defRPr>
            </a:lvl3pPr>
            <a:lvl4pPr marL="900113" indent="-298450">
              <a:buFont typeface="Arial" panose="020B0604020202020204" pitchFamily="34" charset="0"/>
              <a:buChar char="‒"/>
              <a:defRPr sz="1400" baseline="0">
                <a:latin typeface="Georgia"/>
              </a:defRPr>
            </a:lvl4pPr>
            <a:lvl5pPr marL="1227138" indent="-320675">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6" name="Date Placeholder 7"/>
          <p:cNvSpPr>
            <a:spLocks noGrp="1"/>
          </p:cNvSpPr>
          <p:nvPr>
            <p:ph type="dt" sz="half" idx="15"/>
          </p:nvPr>
        </p:nvSpPr>
        <p:spPr>
          <a:xfrm>
            <a:off x="4940300" y="6298084"/>
            <a:ext cx="3619500" cy="185738"/>
          </a:xfrm>
        </p:spPr>
        <p:txBody>
          <a:bodyPr/>
          <a:lstStyle>
            <a:lvl1pPr>
              <a:defRPr/>
            </a:lvl1pPr>
          </a:lstStyle>
          <a:p>
            <a:pPr>
              <a:defRPr/>
            </a:pPr>
            <a:fld id="{754F8F17-3624-4A3C-BF8E-67F16148186A}" type="datetime1">
              <a:rPr lang="fi-FI" smtClean="0"/>
              <a:t>11.3.2016</a:t>
            </a:fld>
            <a:endParaRPr lang="fi-FI"/>
          </a:p>
        </p:txBody>
      </p:sp>
      <p:sp>
        <p:nvSpPr>
          <p:cNvPr id="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a:p>
        </p:txBody>
      </p:sp>
      <p:cxnSp>
        <p:nvCxnSpPr>
          <p:cNvPr id="10" name="Straight Connector 9"/>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454000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2" name="Content Placeholder 10"/>
          <p:cNvSpPr>
            <a:spLocks noGrp="1"/>
          </p:cNvSpPr>
          <p:nvPr>
            <p:ph sz="quarter" idx="18"/>
          </p:nvPr>
        </p:nvSpPr>
        <p:spPr>
          <a:xfrm>
            <a:off x="4637521" y="1685675"/>
            <a:ext cx="39222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cxnSp>
        <p:nvCxnSpPr>
          <p:cNvPr id="16" name="Straight Connector 15"/>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Date Placeholder 7"/>
          <p:cNvSpPr>
            <a:spLocks noGrp="1"/>
          </p:cNvSpPr>
          <p:nvPr>
            <p:ph type="dt" sz="half" idx="15"/>
          </p:nvPr>
        </p:nvSpPr>
        <p:spPr>
          <a:xfrm>
            <a:off x="4940300" y="6298084"/>
            <a:ext cx="3619500" cy="185738"/>
          </a:xfrm>
        </p:spPr>
        <p:txBody>
          <a:bodyPr/>
          <a:lstStyle>
            <a:lvl1pPr>
              <a:defRPr/>
            </a:lvl1pPr>
          </a:lstStyle>
          <a:p>
            <a:pPr>
              <a:defRPr/>
            </a:pPr>
            <a:fld id="{0323EA99-8141-4261-A54F-1198EDA12522}" type="datetime1">
              <a:rPr lang="fi-FI" smtClean="0"/>
              <a:t>11.3.2016</a:t>
            </a:fld>
            <a:endParaRPr lang="fi-FI"/>
          </a:p>
        </p:txBody>
      </p:sp>
      <p:sp>
        <p:nvSpPr>
          <p:cNvPr id="1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a:p>
        </p:txBody>
      </p:sp>
      <p:pic>
        <p:nvPicPr>
          <p:cNvPr id="19"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15105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cxnSp>
        <p:nvCxnSpPr>
          <p:cNvPr id="12" name="Straight Connector 11"/>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Date Placeholder 7"/>
          <p:cNvSpPr>
            <a:spLocks noGrp="1"/>
          </p:cNvSpPr>
          <p:nvPr>
            <p:ph type="dt" sz="half" idx="15"/>
          </p:nvPr>
        </p:nvSpPr>
        <p:spPr>
          <a:xfrm>
            <a:off x="4940300" y="6298084"/>
            <a:ext cx="3619500" cy="185738"/>
          </a:xfrm>
        </p:spPr>
        <p:txBody>
          <a:bodyPr/>
          <a:lstStyle>
            <a:lvl1pPr>
              <a:defRPr/>
            </a:lvl1pPr>
          </a:lstStyle>
          <a:p>
            <a:pPr>
              <a:defRPr/>
            </a:pPr>
            <a:fld id="{EB77A580-F854-4ABC-8DDF-533A1C6F2AF1}" type="datetime1">
              <a:rPr lang="fi-FI" smtClean="0"/>
              <a:t>11.3.2016</a:t>
            </a:fld>
            <a:endParaRPr lang="fi-FI"/>
          </a:p>
        </p:txBody>
      </p:sp>
      <p:sp>
        <p:nvSpPr>
          <p:cNvPr id="16"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a:p>
        </p:txBody>
      </p:sp>
      <p:pic>
        <p:nvPicPr>
          <p:cNvPr id="1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790183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ogo">
    <p:spTree>
      <p:nvGrpSpPr>
        <p:cNvPr id="1" name=""/>
        <p:cNvGrpSpPr/>
        <p:nvPr/>
      </p:nvGrpSpPr>
      <p:grpSpPr>
        <a:xfrm>
          <a:off x="0" y="0"/>
          <a:ext cx="0" cy="0"/>
          <a:chOff x="0" y="0"/>
          <a:chExt cx="0" cy="0"/>
        </a:xfrm>
      </p:grpSpPr>
      <p:cxnSp>
        <p:nvCxnSpPr>
          <p:cNvPr id="11" name="Straight Connector 10"/>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Date Placeholder 7"/>
          <p:cNvSpPr>
            <a:spLocks noGrp="1"/>
          </p:cNvSpPr>
          <p:nvPr>
            <p:ph type="dt" sz="half" idx="15"/>
          </p:nvPr>
        </p:nvSpPr>
        <p:spPr>
          <a:xfrm>
            <a:off x="4940300" y="6298084"/>
            <a:ext cx="3619500" cy="185738"/>
          </a:xfrm>
        </p:spPr>
        <p:txBody>
          <a:bodyPr/>
          <a:lstStyle>
            <a:lvl1pPr>
              <a:defRPr/>
            </a:lvl1pPr>
          </a:lstStyle>
          <a:p>
            <a:pPr>
              <a:defRPr/>
            </a:pPr>
            <a:fld id="{CB875CA7-7977-4A11-A28A-FC9C22B46AB7}" type="datetime1">
              <a:rPr lang="fi-FI" smtClean="0"/>
              <a:t>11.3.2016</a:t>
            </a:fld>
            <a:endParaRPr lang="fi-FI"/>
          </a:p>
        </p:txBody>
      </p:sp>
      <p:sp>
        <p:nvSpPr>
          <p:cNvPr id="14"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a:p>
        </p:txBody>
      </p:sp>
      <p:pic>
        <p:nvPicPr>
          <p:cNvPr id="1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149906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510038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a:prstGeom prst="rect">
            <a:avLst/>
          </a:prstGeom>
        </p:spPr>
        <p:txBody>
          <a:bodyPr/>
          <a:lstStyle>
            <a:lvl1pPr>
              <a:defRPr>
                <a:solidFill>
                  <a:srgbClr val="1F9CE0"/>
                </a:solidFill>
                <a:latin typeface="Georgia" panose="02040502050405020303" pitchFamily="18" charset="0"/>
              </a:defRPr>
            </a:lvl1pPr>
          </a:lstStyle>
          <a:p>
            <a:r>
              <a:rPr lang="fi-FI" smtClean="0"/>
              <a:t>Muokkaa perustyyl. napsautt.</a:t>
            </a:r>
            <a:endParaRPr lang="fi-FI" dirty="0"/>
          </a:p>
        </p:txBody>
      </p:sp>
      <p:sp>
        <p:nvSpPr>
          <p:cNvPr id="3" name="Sisällön paikkamerkki 2"/>
          <p:cNvSpPr>
            <a:spLocks noGrp="1"/>
          </p:cNvSpPr>
          <p:nvPr>
            <p:ph idx="1"/>
          </p:nvPr>
        </p:nvSpPr>
        <p:spPr>
          <a:xfrm>
            <a:off x="457200" y="1600200"/>
            <a:ext cx="8229600" cy="4525963"/>
          </a:xfrm>
          <a:prstGeom prst="rect">
            <a:avLst/>
          </a:prstGeo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172438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ue cover">
    <p:bg>
      <p:bgPr>
        <a:solidFill>
          <a:schemeClr val="tx2"/>
        </a:solidFill>
        <a:effectLst/>
      </p:bgPr>
    </p:bg>
    <p:spTree>
      <p:nvGrpSpPr>
        <p:cNvPr id="1" name=""/>
        <p:cNvGrpSpPr/>
        <p:nvPr/>
      </p:nvGrpSpPr>
      <p:grpSpPr>
        <a:xfrm>
          <a:off x="0" y="0"/>
          <a:ext cx="0" cy="0"/>
          <a:chOff x="0" y="0"/>
          <a:chExt cx="0" cy="0"/>
        </a:xfrm>
      </p:grpSpPr>
      <p:pic>
        <p:nvPicPr>
          <p:cNvPr id="2050"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fi-FI"/>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35424393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hite cover 2">
    <p:bg>
      <p:bgPr>
        <a:solidFill>
          <a:schemeClr val="bg1"/>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 name="connsiteX0" fmla="*/ 9987 w 10000"/>
              <a:gd name="connsiteY0" fmla="*/ 10000 h 10000"/>
              <a:gd name="connsiteX1" fmla="*/ 0 w 10000"/>
              <a:gd name="connsiteY1" fmla="*/ 10 h 10000"/>
              <a:gd name="connsiteX2" fmla="*/ 9987 w 10000"/>
              <a:gd name="connsiteY2" fmla="*/ 0 h 10000"/>
              <a:gd name="connsiteX3" fmla="*/ 10000 w 10000"/>
              <a:gd name="connsiteY3" fmla="*/ 9054 h 10000"/>
              <a:gd name="connsiteX4" fmla="*/ 9987 w 10000"/>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9987" y="10000"/>
                </a:moveTo>
                <a:lnTo>
                  <a:pt x="0" y="10"/>
                </a:lnTo>
                <a:lnTo>
                  <a:pt x="9987" y="0"/>
                </a:lnTo>
                <a:cubicBezTo>
                  <a:pt x="10015" y="3177"/>
                  <a:pt x="9972" y="5898"/>
                  <a:pt x="10000" y="9054"/>
                </a:cubicBezTo>
                <a:cubicBezTo>
                  <a:pt x="9990" y="9345"/>
                  <a:pt x="9998" y="9585"/>
                  <a:pt x="9987" y="1000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fi-FI"/>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a:p>
        </p:txBody>
      </p:sp>
      <p:sp>
        <p:nvSpPr>
          <p:cNvPr id="5" name="Title 1"/>
          <p:cNvSpPr>
            <a:spLocks noGrp="1"/>
          </p:cNvSpPr>
          <p:nvPr userDrawn="1">
            <p:ph type="ctrTitle"/>
          </p:nvPr>
        </p:nvSpPr>
        <p:spPr>
          <a:xfrm>
            <a:off x="505053" y="2566038"/>
            <a:ext cx="8083322" cy="1628590"/>
          </a:xfrm>
          <a:prstGeom prst="rect">
            <a:avLst/>
          </a:prstGeom>
        </p:spPr>
        <p:txBody>
          <a:bodyPr lIns="0" tIns="0" rIns="0" bIns="0" anchor="t">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2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69631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ue cover 2">
    <p:bg>
      <p:bgPr>
        <a:solidFill>
          <a:schemeClr val="tx2"/>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12"/>
              <a:gd name="connsiteY0" fmla="*/ 10000 h 10000"/>
              <a:gd name="connsiteX1" fmla="*/ 0 w 10012"/>
              <a:gd name="connsiteY1" fmla="*/ 10 h 10000"/>
              <a:gd name="connsiteX2" fmla="*/ 9975 w 10012"/>
              <a:gd name="connsiteY2" fmla="*/ 0 h 10000"/>
              <a:gd name="connsiteX3" fmla="*/ 9988 w 10012"/>
              <a:gd name="connsiteY3" fmla="*/ 9054 h 10000"/>
              <a:gd name="connsiteX4" fmla="*/ 9975 w 10012"/>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88" h="10000">
                <a:moveTo>
                  <a:pt x="9975" y="10000"/>
                </a:moveTo>
                <a:lnTo>
                  <a:pt x="0" y="10"/>
                </a:lnTo>
                <a:lnTo>
                  <a:pt x="9975" y="0"/>
                </a:lnTo>
                <a:cubicBezTo>
                  <a:pt x="10003" y="3177"/>
                  <a:pt x="9960" y="5898"/>
                  <a:pt x="9988" y="9054"/>
                </a:cubicBezTo>
                <a:cubicBezTo>
                  <a:pt x="9978" y="9407"/>
                  <a:pt x="9986" y="9667"/>
                  <a:pt x="9975" y="1000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fi-FI"/>
          </a:p>
        </p:txBody>
      </p:sp>
      <p:sp>
        <p:nvSpPr>
          <p:cNvPr id="5" name="Title 1"/>
          <p:cNvSpPr>
            <a:spLocks noGrp="1"/>
          </p:cNvSpPr>
          <p:nvPr userDrawn="1">
            <p:ph type="ctrTitle"/>
          </p:nvPr>
        </p:nvSpPr>
        <p:spPr>
          <a:xfrm>
            <a:off x="505053" y="2566038"/>
            <a:ext cx="8083322" cy="1635848"/>
          </a:xfrm>
          <a:prstGeom prst="rect">
            <a:avLst/>
          </a:prstGeom>
        </p:spPr>
        <p:txBody>
          <a:bodyPr lIns="0" tIns="0" rIns="0" bIns="0" anchor="t">
            <a:noAutofit/>
          </a:bodyPr>
          <a:lstStyle>
            <a:lvl1pPr algn="l">
              <a:lnSpc>
                <a:spcPct val="80000"/>
              </a:lnSpc>
              <a:defRPr sz="6600" b="1" spc="-15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30"/>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77639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cover">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81474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cover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gradFill flip="none" rotWithShape="1">
            <a:gsLst>
              <a:gs pos="0">
                <a:schemeClr val="tx1">
                  <a:alpha val="40000"/>
                </a:schemeClr>
              </a:gs>
              <a:gs pos="100000">
                <a:schemeClr val="bg1">
                  <a:shade val="100000"/>
                  <a:satMod val="115000"/>
                  <a:alpha val="0"/>
                </a:schemeClr>
              </a:gs>
            </a:gsLst>
            <a:path path="circle">
              <a:fillToRect r="100000" b="100000"/>
            </a:path>
            <a:tileRect l="-100000" t="-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8"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08159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cover">
    <p:bg>
      <p:bgPr>
        <a:solidFill>
          <a:schemeClr val="tx2"/>
        </a:solidFill>
        <a:effectLst/>
      </p:bgPr>
    </p:bg>
    <p:spTree>
      <p:nvGrpSpPr>
        <p:cNvPr id="1" name=""/>
        <p:cNvGrpSpPr/>
        <p:nvPr/>
      </p:nvGrpSpPr>
      <p:grpSpPr>
        <a:xfrm>
          <a:off x="0" y="0"/>
          <a:ext cx="0" cy="0"/>
          <a:chOff x="0" y="0"/>
          <a:chExt cx="0" cy="0"/>
        </a:xfrm>
      </p:grpSpPr>
      <p:pic>
        <p:nvPicPr>
          <p:cNvPr id="5"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spTree>
    <p:extLst>
      <p:ext uri="{BB962C8B-B14F-4D97-AF65-F5344CB8AC3E}">
        <p14:creationId xmlns:p14="http://schemas.microsoft.com/office/powerpoint/2010/main" val="279819996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cover with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5"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6578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ubcover with image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tx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6"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41833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endParaRPr lang="fi-FI" dirty="0"/>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69FB6EC2-AA06-4363-AB3C-5E0C8BE1BC77}" type="datetime1">
              <a:rPr lang="fi-FI" smtClean="0"/>
              <a:t>11.3.2016</a:t>
            </a:fld>
            <a:endParaRPr lang="fi-FI" dirty="0"/>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865DB13D-24FD-0641-8100-A6CD964B88B6}" type="slidenum">
              <a:rPr lang="fi-FI"/>
              <a:pPr>
                <a:defRPr/>
              </a:pPr>
              <a:t>‹#›</a:t>
            </a:fld>
            <a:endParaRPr lang="fi-FI"/>
          </a:p>
        </p:txBody>
      </p:sp>
    </p:spTree>
    <p:extLst>
      <p:ext uri="{BB962C8B-B14F-4D97-AF65-F5344CB8AC3E}">
        <p14:creationId xmlns:p14="http://schemas.microsoft.com/office/powerpoint/2010/main" val="3133785548"/>
      </p:ext>
    </p:extLst>
  </p:cSld>
  <p:clrMap bg1="lt1" tx1="dk1" bg2="lt2" tx2="dk2" accent1="accent1" accent2="accent2" accent3="accent3" accent4="accent4" accent5="accent5" accent6="accent6" hlink="hlink" folHlink="folHlink"/>
  <p:sldLayoutIdLst>
    <p:sldLayoutId id="2147484837" r:id="rId1"/>
    <p:sldLayoutId id="2147484839" r:id="rId2"/>
    <p:sldLayoutId id="2147484840" r:id="rId3"/>
    <p:sldLayoutId id="2147484842" r:id="rId4"/>
    <p:sldLayoutId id="2147484843" r:id="rId5"/>
    <p:sldLayoutId id="2147484844" r:id="rId6"/>
    <p:sldLayoutId id="2147484821" r:id="rId7"/>
    <p:sldLayoutId id="2147484847" r:id="rId8"/>
    <p:sldLayoutId id="2147484845" r:id="rId9"/>
    <p:sldLayoutId id="2147484850" r:id="rId10"/>
    <p:sldLayoutId id="2147484848" r:id="rId11"/>
    <p:sldLayoutId id="2147484852" r:id="rId12"/>
    <p:sldLayoutId id="2147484853" r:id="rId13"/>
    <p:sldLayoutId id="2147484854" r:id="rId14"/>
    <p:sldLayoutId id="2147484855" r:id="rId15"/>
  </p:sldLayoutIdLst>
  <p:timing>
    <p:tnLst>
      <p:par>
        <p:cTn id="1" dur="indefinite" restart="never" nodeType="tmRoot"/>
      </p:par>
    </p:tnLst>
  </p:timing>
  <p:hf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hyperlink" Target="https://asio.jamk.fi/pls/asio/asio_ectskuv1.komp_ks?komp=TKNPE&amp;arkistointi=2015-2016&amp;lan=e" TargetMode="Externa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hyperlink" Target="https://asio.jamk.fi/pls/asio/asio_rakenne_julkaisu.rakenne_komp_osaamisalue?ckohj=TKN&amp;csuunt=99999&amp;cvuosi=5S&amp;caste=N&amp;cark=2015-2016&amp;lan=e" TargetMode="External"/><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24053" y="2956964"/>
            <a:ext cx="7000647" cy="2123266"/>
          </a:xfrm>
        </p:spPr>
        <p:txBody>
          <a:bodyPr/>
          <a:lstStyle/>
          <a:p>
            <a:r>
              <a:rPr lang="en-US" sz="6000" dirty="0" smtClean="0"/>
              <a:t>Learning outcomes based engineering curricula</a:t>
            </a:r>
            <a:br>
              <a:rPr lang="en-US" sz="6000" dirty="0" smtClean="0"/>
            </a:br>
            <a:r>
              <a:rPr lang="fi-FI" sz="2800" dirty="0" err="1"/>
              <a:t>Good</a:t>
            </a:r>
            <a:r>
              <a:rPr lang="fi-FI" sz="2800" dirty="0"/>
              <a:t> </a:t>
            </a:r>
            <a:r>
              <a:rPr lang="fi-FI" sz="2800" dirty="0" err="1"/>
              <a:t>practices</a:t>
            </a:r>
            <a:r>
              <a:rPr lang="fi-FI" sz="2800" dirty="0"/>
              <a:t> </a:t>
            </a:r>
            <a:r>
              <a:rPr lang="fi-FI" sz="2800" dirty="0" err="1"/>
              <a:t>identified</a:t>
            </a:r>
            <a:r>
              <a:rPr lang="fi-FI" sz="2800" dirty="0"/>
              <a:t> in </a:t>
            </a:r>
            <a:r>
              <a:rPr lang="fi-FI" sz="2800" dirty="0" err="1"/>
              <a:t>FINEEC’s</a:t>
            </a:r>
            <a:r>
              <a:rPr lang="fi-FI" sz="2800" dirty="0"/>
              <a:t> engineering </a:t>
            </a:r>
            <a:r>
              <a:rPr lang="fi-FI" sz="2800" dirty="0" err="1"/>
              <a:t>programme</a:t>
            </a:r>
            <a:r>
              <a:rPr lang="fi-FI" sz="2800" dirty="0"/>
              <a:t> </a:t>
            </a:r>
            <a:r>
              <a:rPr lang="fi-FI" sz="2800" dirty="0" err="1" smtClean="0"/>
              <a:t>accreditations</a:t>
            </a:r>
            <a:r>
              <a:rPr lang="fi-FI" sz="2800" dirty="0" smtClean="0"/>
              <a:t>.</a:t>
            </a:r>
            <a:endParaRPr lang="fi-FI" sz="6000" dirty="0"/>
          </a:p>
        </p:txBody>
      </p:sp>
      <p:sp>
        <p:nvSpPr>
          <p:cNvPr id="2" name="Subtitle 1"/>
          <p:cNvSpPr>
            <a:spLocks noGrp="1"/>
          </p:cNvSpPr>
          <p:nvPr>
            <p:ph type="subTitle" idx="1"/>
          </p:nvPr>
        </p:nvSpPr>
        <p:spPr>
          <a:xfrm>
            <a:off x="124053" y="5081528"/>
            <a:ext cx="5422394" cy="1586202"/>
          </a:xfrm>
        </p:spPr>
        <p:txBody>
          <a:bodyPr>
            <a:normAutofit/>
          </a:bodyPr>
          <a:lstStyle/>
          <a:p>
            <a:endParaRPr lang="fi-FI" dirty="0"/>
          </a:p>
          <a:p>
            <a:r>
              <a:rPr lang="fi-FI" dirty="0" smtClean="0"/>
              <a:t>Senior Advisor Touko Apajalahti</a:t>
            </a:r>
            <a:endParaRPr lang="fi-FI" dirty="0"/>
          </a:p>
          <a:p>
            <a:r>
              <a:rPr lang="fi-FI" dirty="0" smtClean="0"/>
              <a:t>31 </a:t>
            </a:r>
            <a:r>
              <a:rPr lang="fi-FI" dirty="0" err="1" smtClean="0"/>
              <a:t>March</a:t>
            </a:r>
            <a:r>
              <a:rPr lang="fi-FI" dirty="0" smtClean="0"/>
              <a:t> 2016</a:t>
            </a:r>
          </a:p>
        </p:txBody>
      </p:sp>
    </p:spTree>
    <p:extLst>
      <p:ext uri="{BB962C8B-B14F-4D97-AF65-F5344CB8AC3E}">
        <p14:creationId xmlns:p14="http://schemas.microsoft.com/office/powerpoint/2010/main" val="39904226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Good practices: definition of programme level learning outcomes</a:t>
            </a:r>
            <a:endParaRPr lang="en-GB"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en-GB" dirty="0" smtClean="0"/>
              <a:t>Describing programme level learning outcomes as “competence areas” or “learning outcome categories” </a:t>
            </a:r>
          </a:p>
          <a:p>
            <a:pPr marL="342900" indent="-342900">
              <a:buFont typeface="Arial" panose="020B0604020202020204" pitchFamily="34" charset="0"/>
              <a:buChar char="•"/>
            </a:pPr>
            <a:r>
              <a:rPr lang="en-GB" dirty="0" smtClean="0"/>
              <a:t>Taking into account the different study options, and defining the programme level learning outcomes separately for each branch</a:t>
            </a:r>
          </a:p>
          <a:p>
            <a:pPr marL="342900" indent="-342900">
              <a:buFont typeface="Arial" panose="020B0604020202020204" pitchFamily="34" charset="0"/>
              <a:buChar char="•"/>
            </a:pPr>
            <a:endParaRPr lang="en-GB" dirty="0"/>
          </a:p>
          <a:p>
            <a:r>
              <a:rPr lang="en-GB" dirty="0" smtClean="0"/>
              <a:t>An example from JAMK university of Applied Sciences:</a:t>
            </a:r>
          </a:p>
          <a:p>
            <a:endParaRPr lang="en-GB"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10</a:t>
            </a:fld>
            <a:endParaRPr lang="fi-FI"/>
          </a:p>
        </p:txBody>
      </p:sp>
    </p:spTree>
    <p:extLst>
      <p:ext uri="{BB962C8B-B14F-4D97-AF65-F5344CB8AC3E}">
        <p14:creationId xmlns:p14="http://schemas.microsoft.com/office/powerpoint/2010/main" val="1759561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ulukko 1"/>
          <p:cNvGraphicFramePr>
            <a:graphicFrameLocks noGrp="1"/>
          </p:cNvGraphicFramePr>
          <p:nvPr>
            <p:extLst>
              <p:ext uri="{D42A27DB-BD31-4B8C-83A1-F6EECF244321}">
                <p14:modId xmlns:p14="http://schemas.microsoft.com/office/powerpoint/2010/main" val="3281254793"/>
              </p:ext>
            </p:extLst>
          </p:nvPr>
        </p:nvGraphicFramePr>
        <p:xfrm>
          <a:off x="105185" y="309975"/>
          <a:ext cx="8746714" cy="5555154"/>
        </p:xfrm>
        <a:graphic>
          <a:graphicData uri="http://schemas.openxmlformats.org/drawingml/2006/table">
            <a:tbl>
              <a:tblPr/>
              <a:tblGrid>
                <a:gridCol w="4373357"/>
                <a:gridCol w="4373357"/>
              </a:tblGrid>
              <a:tr h="341044">
                <a:tc>
                  <a:txBody>
                    <a:bodyPr/>
                    <a:lstStyle/>
                    <a:p>
                      <a:r>
                        <a:rPr lang="fi-FI" sz="1700" dirty="0" err="1"/>
                        <a:t>Competence</a:t>
                      </a:r>
                      <a:r>
                        <a:rPr lang="fi-FI" sz="1700" dirty="0"/>
                        <a:t> </a:t>
                      </a:r>
                      <a:r>
                        <a:rPr lang="fi-FI" sz="1700" dirty="0" err="1"/>
                        <a:t>Code</a:t>
                      </a:r>
                      <a:endParaRPr lang="fi-FI" sz="1700" dirty="0"/>
                    </a:p>
                  </a:txBody>
                  <a:tcPr marL="85261" marR="85261" marT="42631" marB="42631" anchor="ctr">
                    <a:lnL>
                      <a:noFill/>
                    </a:lnL>
                    <a:lnR>
                      <a:noFill/>
                    </a:lnR>
                    <a:lnT>
                      <a:noFill/>
                    </a:lnT>
                    <a:lnB>
                      <a:noFill/>
                    </a:lnB>
                  </a:tcPr>
                </a:tc>
                <a:tc>
                  <a:txBody>
                    <a:bodyPr/>
                    <a:lstStyle/>
                    <a:p>
                      <a:r>
                        <a:rPr lang="fi-FI" sz="1700"/>
                        <a:t>TKNPE</a:t>
                      </a:r>
                    </a:p>
                  </a:txBody>
                  <a:tcPr marL="85261" marR="85261" marT="42631" marB="42631" anchor="ctr">
                    <a:lnL>
                      <a:noFill/>
                    </a:lnL>
                    <a:lnR>
                      <a:noFill/>
                    </a:lnR>
                    <a:lnT>
                      <a:noFill/>
                    </a:lnT>
                    <a:lnB>
                      <a:noFill/>
                    </a:lnB>
                  </a:tcPr>
                </a:tc>
              </a:tr>
              <a:tr h="341044">
                <a:tc>
                  <a:txBody>
                    <a:bodyPr/>
                    <a:lstStyle/>
                    <a:p>
                      <a:r>
                        <a:rPr lang="fi-FI" sz="1700"/>
                        <a:t>Competence title</a:t>
                      </a:r>
                    </a:p>
                  </a:txBody>
                  <a:tcPr marL="85261" marR="85261" marT="42631" marB="42631" anchor="ctr">
                    <a:lnL>
                      <a:noFill/>
                    </a:lnL>
                    <a:lnR>
                      <a:noFill/>
                    </a:lnR>
                    <a:lnT>
                      <a:noFill/>
                    </a:lnT>
                    <a:lnB>
                      <a:noFill/>
                    </a:lnB>
                  </a:tcPr>
                </a:tc>
                <a:tc>
                  <a:txBody>
                    <a:bodyPr/>
                    <a:lstStyle/>
                    <a:p>
                      <a:r>
                        <a:rPr lang="fi-FI" sz="1700"/>
                        <a:t>Basics of mechanical engineering</a:t>
                      </a:r>
                    </a:p>
                  </a:txBody>
                  <a:tcPr marL="85261" marR="85261" marT="42631" marB="42631" anchor="ctr">
                    <a:lnL>
                      <a:noFill/>
                    </a:lnL>
                    <a:lnR>
                      <a:noFill/>
                    </a:lnR>
                    <a:lnT>
                      <a:noFill/>
                    </a:lnT>
                    <a:lnB>
                      <a:noFill/>
                    </a:lnB>
                  </a:tcPr>
                </a:tc>
              </a:tr>
              <a:tr h="596827">
                <a:tc>
                  <a:txBody>
                    <a:bodyPr/>
                    <a:lstStyle/>
                    <a:p>
                      <a:r>
                        <a:rPr lang="fi-FI" sz="1700"/>
                        <a:t>Field of study</a:t>
                      </a:r>
                    </a:p>
                  </a:txBody>
                  <a:tcPr marL="85261" marR="85261" marT="42631" marB="42631" anchor="ctr">
                    <a:lnL>
                      <a:noFill/>
                    </a:lnL>
                    <a:lnR>
                      <a:noFill/>
                    </a:lnR>
                    <a:lnT>
                      <a:noFill/>
                    </a:lnT>
                    <a:lnB>
                      <a:noFill/>
                    </a:lnB>
                  </a:tcPr>
                </a:tc>
                <a:tc>
                  <a:txBody>
                    <a:bodyPr/>
                    <a:lstStyle/>
                    <a:p>
                      <a:r>
                        <a:rPr lang="fi-FI" sz="1700"/>
                        <a:t>Technology, communication and transport </a:t>
                      </a:r>
                    </a:p>
                  </a:txBody>
                  <a:tcPr marL="85261" marR="85261" marT="42631" marB="42631" anchor="ctr">
                    <a:lnL>
                      <a:noFill/>
                    </a:lnL>
                    <a:lnR>
                      <a:noFill/>
                    </a:lnR>
                    <a:lnT>
                      <a:noFill/>
                    </a:lnT>
                    <a:lnB>
                      <a:noFill/>
                    </a:lnB>
                  </a:tcPr>
                </a:tc>
              </a:tr>
              <a:tr h="596827">
                <a:tc>
                  <a:txBody>
                    <a:bodyPr/>
                    <a:lstStyle/>
                    <a:p>
                      <a:r>
                        <a:rPr lang="fi-FI" sz="1700"/>
                        <a:t>Degree programme</a:t>
                      </a:r>
                    </a:p>
                  </a:txBody>
                  <a:tcPr marL="85261" marR="85261" marT="42631" marB="42631" anchor="ctr">
                    <a:lnL>
                      <a:noFill/>
                    </a:lnL>
                    <a:lnR>
                      <a:noFill/>
                    </a:lnR>
                    <a:lnT>
                      <a:noFill/>
                    </a:lnT>
                    <a:lnB>
                      <a:noFill/>
                    </a:lnB>
                  </a:tcPr>
                </a:tc>
                <a:tc>
                  <a:txBody>
                    <a:bodyPr/>
                    <a:lstStyle/>
                    <a:p>
                      <a:r>
                        <a:rPr lang="en-US" sz="1700"/>
                        <a:t>Bachelor's Degree Programme in Mechanical Engineering </a:t>
                      </a:r>
                    </a:p>
                  </a:txBody>
                  <a:tcPr marL="85261" marR="85261" marT="42631" marB="42631" anchor="ctr">
                    <a:lnL>
                      <a:noFill/>
                    </a:lnL>
                    <a:lnR>
                      <a:noFill/>
                    </a:lnR>
                    <a:lnT>
                      <a:noFill/>
                    </a:lnT>
                    <a:lnB>
                      <a:noFill/>
                    </a:lnB>
                  </a:tcPr>
                </a:tc>
              </a:tr>
              <a:tr h="3666221">
                <a:tc>
                  <a:txBody>
                    <a:bodyPr/>
                    <a:lstStyle/>
                    <a:p>
                      <a:r>
                        <a:rPr lang="fi-FI" sz="1700"/>
                        <a:t>Competence description</a:t>
                      </a:r>
                    </a:p>
                  </a:txBody>
                  <a:tcPr marL="85261" marR="85261" marT="42631" marB="42631" anchor="ctr">
                    <a:lnL>
                      <a:noFill/>
                    </a:lnL>
                    <a:lnR>
                      <a:noFill/>
                    </a:lnR>
                    <a:lnT>
                      <a:noFill/>
                    </a:lnT>
                    <a:lnB>
                      <a:noFill/>
                    </a:lnB>
                  </a:tcPr>
                </a:tc>
                <a:tc>
                  <a:txBody>
                    <a:bodyPr/>
                    <a:lstStyle/>
                    <a:p>
                      <a:r>
                        <a:rPr lang="en-US" sz="1700" dirty="0"/>
                        <a:t>* can </a:t>
                      </a:r>
                      <a:r>
                        <a:rPr lang="en-US" sz="1700" dirty="0" smtClean="0"/>
                        <a:t>use mathematics </a:t>
                      </a:r>
                      <a:r>
                        <a:rPr lang="en-US" sz="1700" dirty="0"/>
                        <a:t>and physics to describe the phenomena in mechanical engineering and to solve mechanical problems</a:t>
                      </a:r>
                      <a:br>
                        <a:rPr lang="en-US" sz="1700" dirty="0"/>
                      </a:br>
                      <a:r>
                        <a:rPr lang="en-US" sz="1700" dirty="0"/>
                        <a:t>* is familiar with the most common components and machine elements used in mechanical engineering and understands the functions and </a:t>
                      </a:r>
                      <a:r>
                        <a:rPr lang="en-US" sz="1700" dirty="0" smtClean="0"/>
                        <a:t>operational principles </a:t>
                      </a:r>
                      <a:r>
                        <a:rPr lang="en-US" sz="1700" dirty="0"/>
                        <a:t>of the most widely used machines</a:t>
                      </a:r>
                      <a:br>
                        <a:rPr lang="en-US" sz="1700" dirty="0"/>
                      </a:br>
                      <a:r>
                        <a:rPr lang="en-US" sz="1700" dirty="0"/>
                        <a:t>* is familiar with the most common mechanical measurements</a:t>
                      </a:r>
                      <a:br>
                        <a:rPr lang="en-US" sz="1700" dirty="0"/>
                      </a:br>
                      <a:r>
                        <a:rPr lang="en-US" sz="1700" dirty="0"/>
                        <a:t>* is familiar with the fundamentals of energy technology and energy usage</a:t>
                      </a:r>
                    </a:p>
                  </a:txBody>
                  <a:tcPr marL="85261" marR="85261" marT="42631" marB="42631" anchor="ctr">
                    <a:lnL>
                      <a:noFill/>
                    </a:lnL>
                    <a:lnR>
                      <a:noFill/>
                    </a:lnR>
                    <a:lnT>
                      <a:noFill/>
                    </a:lnT>
                    <a:lnB>
                      <a:noFill/>
                    </a:lnB>
                  </a:tcPr>
                </a:tc>
              </a:tr>
            </a:tbl>
          </a:graphicData>
        </a:graphic>
      </p:graphicFrame>
      <p:sp>
        <p:nvSpPr>
          <p:cNvPr id="3" name="Tekstiruutu 2"/>
          <p:cNvSpPr txBox="1"/>
          <p:nvPr/>
        </p:nvSpPr>
        <p:spPr>
          <a:xfrm>
            <a:off x="4679950" y="5915929"/>
            <a:ext cx="7531100" cy="307777"/>
          </a:xfrm>
          <a:prstGeom prst="rect">
            <a:avLst/>
          </a:prstGeom>
          <a:noFill/>
        </p:spPr>
        <p:txBody>
          <a:bodyPr wrap="square" lIns="0" tIns="0" rIns="0" bIns="0" rtlCol="0">
            <a:spAutoFit/>
          </a:bodyPr>
          <a:lstStyle/>
          <a:p>
            <a:r>
              <a:rPr lang="en-GB" sz="2000" b="1" dirty="0" smtClean="0"/>
              <a:t>Source: JAMK </a:t>
            </a:r>
            <a:r>
              <a:rPr lang="en-GB" sz="2000" b="1" dirty="0" smtClean="0">
                <a:hlinkClick r:id="rId2"/>
              </a:rPr>
              <a:t>online study guide</a:t>
            </a:r>
            <a:r>
              <a:rPr lang="en-GB" sz="2000" b="1" dirty="0" smtClean="0"/>
              <a:t>: </a:t>
            </a:r>
            <a:endParaRPr lang="en-GB" sz="2000" b="1" dirty="0"/>
          </a:p>
        </p:txBody>
      </p:sp>
    </p:spTree>
    <p:extLst>
      <p:ext uri="{BB962C8B-B14F-4D97-AF65-F5344CB8AC3E}">
        <p14:creationId xmlns:p14="http://schemas.microsoft.com/office/powerpoint/2010/main" val="31273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Good practice: course descriptions</a:t>
            </a:r>
            <a:endParaRPr lang="en-GB" dirty="0"/>
          </a:p>
        </p:txBody>
      </p:sp>
      <p:sp>
        <p:nvSpPr>
          <p:cNvPr id="3" name="Sisällön paikkamerkki 2"/>
          <p:cNvSpPr>
            <a:spLocks noGrp="1"/>
          </p:cNvSpPr>
          <p:nvPr>
            <p:ph sz="quarter" idx="14"/>
          </p:nvPr>
        </p:nvSpPr>
        <p:spPr>
          <a:xfrm>
            <a:off x="541338" y="1139392"/>
            <a:ext cx="8047037" cy="4996767"/>
          </a:xfrm>
        </p:spPr>
        <p:txBody>
          <a:bodyPr/>
          <a:lstStyle/>
          <a:p>
            <a:pPr marL="342900" indent="-342900">
              <a:buFont typeface="Arial" panose="020B0604020202020204" pitchFamily="34" charset="0"/>
              <a:buChar char="•"/>
            </a:pPr>
            <a:r>
              <a:rPr lang="ru-RU" dirty="0" err="1"/>
              <a:t>Number</a:t>
            </a:r>
            <a:r>
              <a:rPr lang="ru-RU" dirty="0"/>
              <a:t> </a:t>
            </a:r>
            <a:r>
              <a:rPr lang="ru-RU" dirty="0" err="1"/>
              <a:t>of</a:t>
            </a:r>
            <a:r>
              <a:rPr lang="ru-RU" dirty="0"/>
              <a:t> ECTS </a:t>
            </a:r>
            <a:r>
              <a:rPr lang="ru-RU" dirty="0" err="1" smtClean="0"/>
              <a:t>Credits</a:t>
            </a:r>
            <a:r>
              <a:rPr lang="fi-FI" dirty="0" smtClean="0"/>
              <a:t> and </a:t>
            </a:r>
            <a:r>
              <a:rPr lang="fi-FI" dirty="0" err="1" smtClean="0"/>
              <a:t>student</a:t>
            </a:r>
            <a:r>
              <a:rPr lang="fi-FI" dirty="0" smtClean="0"/>
              <a:t> </a:t>
            </a:r>
            <a:r>
              <a:rPr lang="fi-FI" dirty="0" err="1" smtClean="0"/>
              <a:t>workload</a:t>
            </a:r>
            <a:r>
              <a:rPr lang="fi-FI" dirty="0" smtClean="0"/>
              <a:t> </a:t>
            </a:r>
          </a:p>
          <a:p>
            <a:pPr marL="342900" indent="-342900">
              <a:buFont typeface="Arial" panose="020B0604020202020204" pitchFamily="34" charset="0"/>
              <a:buChar char="•"/>
            </a:pPr>
            <a:r>
              <a:rPr lang="ru-RU" dirty="0" err="1"/>
              <a:t>Prerequisites</a:t>
            </a:r>
            <a:r>
              <a:rPr lang="ru-RU" dirty="0"/>
              <a:t> </a:t>
            </a:r>
            <a:r>
              <a:rPr lang="ru-RU" dirty="0" err="1"/>
              <a:t>and</a:t>
            </a:r>
            <a:r>
              <a:rPr lang="ru-RU" dirty="0"/>
              <a:t> </a:t>
            </a:r>
            <a:r>
              <a:rPr lang="ru-RU" dirty="0" err="1" smtClean="0"/>
              <a:t>co-requisites</a:t>
            </a:r>
            <a:endParaRPr lang="fi-FI" dirty="0" smtClean="0"/>
          </a:p>
          <a:p>
            <a:pPr marL="342900" indent="-342900">
              <a:buFont typeface="Arial" panose="020B0604020202020204" pitchFamily="34" charset="0"/>
              <a:buChar char="•"/>
            </a:pPr>
            <a:r>
              <a:rPr lang="ru-RU" dirty="0" err="1"/>
              <a:t>Learning</a:t>
            </a:r>
            <a:r>
              <a:rPr lang="ru-RU" dirty="0"/>
              <a:t> </a:t>
            </a:r>
            <a:r>
              <a:rPr lang="ru-RU" dirty="0" err="1" smtClean="0"/>
              <a:t>Outcomes</a:t>
            </a:r>
            <a:r>
              <a:rPr lang="fi-FI" dirty="0" smtClean="0"/>
              <a:t>. An </a:t>
            </a:r>
            <a:r>
              <a:rPr lang="fi-FI" dirty="0" err="1" smtClean="0"/>
              <a:t>example</a:t>
            </a:r>
            <a:r>
              <a:rPr lang="fi-FI" dirty="0" smtClean="0"/>
              <a:t> </a:t>
            </a:r>
            <a:r>
              <a:rPr lang="fi-FI" dirty="0" err="1" smtClean="0"/>
              <a:t>from</a:t>
            </a:r>
            <a:r>
              <a:rPr lang="fi-FI" dirty="0" smtClean="0"/>
              <a:t> JAMK:</a:t>
            </a:r>
          </a:p>
          <a:p>
            <a:pPr marL="639763" lvl="1" indent="-342900">
              <a:buFont typeface="Arial" panose="020B0604020202020204" pitchFamily="34" charset="0"/>
              <a:buChar char="•"/>
            </a:pPr>
            <a:r>
              <a:rPr lang="en-US" i="1" dirty="0"/>
              <a:t>The students learn how to model and simulate physical systems relevant to their own field of expertise. </a:t>
            </a:r>
            <a:endParaRPr lang="en-US" i="1" dirty="0" smtClean="0"/>
          </a:p>
          <a:p>
            <a:pPr marL="639763" lvl="1" indent="-342900">
              <a:buFont typeface="Arial" panose="020B0604020202020204" pitchFamily="34" charset="0"/>
              <a:buChar char="•"/>
            </a:pPr>
            <a:r>
              <a:rPr lang="en-US" i="1" dirty="0" smtClean="0"/>
              <a:t>In </a:t>
            </a:r>
            <a:r>
              <a:rPr lang="en-US" i="1" dirty="0"/>
              <a:t>addition to the numerical simulation methods, they also learn how to write and solve differential equations </a:t>
            </a:r>
            <a:r>
              <a:rPr lang="en-US" i="1" dirty="0" smtClean="0"/>
              <a:t>analytically</a:t>
            </a:r>
            <a:endParaRPr lang="en-GB" i="1" dirty="0"/>
          </a:p>
          <a:p>
            <a:pPr marL="342900" indent="-342900">
              <a:buFont typeface="Arial" panose="020B0604020202020204" pitchFamily="34" charset="0"/>
              <a:buChar char="•"/>
            </a:pPr>
            <a:r>
              <a:rPr lang="en-GB" dirty="0" smtClean="0"/>
              <a:t>Related programme level learning outcomes marked</a:t>
            </a:r>
          </a:p>
          <a:p>
            <a:pPr marL="639763" lvl="1" indent="-342900">
              <a:buFont typeface="Arial" panose="020B0604020202020204" pitchFamily="34" charset="0"/>
              <a:buChar char="•"/>
            </a:pPr>
            <a:r>
              <a:rPr lang="en-GB" dirty="0" smtClean="0"/>
              <a:t>For example a course in </a:t>
            </a:r>
            <a:r>
              <a:rPr lang="ru-RU" dirty="0" err="1"/>
              <a:t>Applied</a:t>
            </a:r>
            <a:r>
              <a:rPr lang="ru-RU" dirty="0"/>
              <a:t> </a:t>
            </a:r>
            <a:r>
              <a:rPr lang="ru-RU" dirty="0" err="1"/>
              <a:t>Mathematics</a:t>
            </a:r>
            <a:r>
              <a:rPr lang="ru-RU" dirty="0"/>
              <a:t> </a:t>
            </a:r>
            <a:r>
              <a:rPr lang="ru-RU" dirty="0" err="1"/>
              <a:t>and</a:t>
            </a:r>
            <a:r>
              <a:rPr lang="ru-RU" dirty="0"/>
              <a:t> </a:t>
            </a:r>
            <a:r>
              <a:rPr lang="ru-RU" dirty="0" err="1" smtClean="0"/>
              <a:t>Physics</a:t>
            </a:r>
            <a:r>
              <a:rPr lang="fi-FI" dirty="0" smtClean="0"/>
              <a:t> is </a:t>
            </a:r>
            <a:r>
              <a:rPr lang="fi-FI" dirty="0" err="1" smtClean="0"/>
              <a:t>defined</a:t>
            </a:r>
            <a:r>
              <a:rPr lang="fi-FI" dirty="0" smtClean="0"/>
              <a:t> to </a:t>
            </a:r>
            <a:r>
              <a:rPr lang="fi-FI" dirty="0" err="1" smtClean="0"/>
              <a:t>be</a:t>
            </a:r>
            <a:r>
              <a:rPr lang="fi-FI" dirty="0" smtClean="0"/>
              <a:t> </a:t>
            </a:r>
            <a:r>
              <a:rPr lang="fi-FI" dirty="0" err="1" smtClean="0"/>
              <a:t>related</a:t>
            </a:r>
            <a:r>
              <a:rPr lang="fi-FI" dirty="0" smtClean="0"/>
              <a:t> to </a:t>
            </a:r>
            <a:r>
              <a:rPr lang="fi-FI" dirty="0" err="1" smtClean="0"/>
              <a:t>the</a:t>
            </a:r>
            <a:r>
              <a:rPr lang="fi-FI" dirty="0" smtClean="0"/>
              <a:t> </a:t>
            </a:r>
            <a:r>
              <a:rPr lang="fi-FI" dirty="0" err="1" smtClean="0"/>
              <a:t>learning</a:t>
            </a:r>
            <a:r>
              <a:rPr lang="fi-FI" dirty="0" smtClean="0"/>
              <a:t> </a:t>
            </a:r>
            <a:r>
              <a:rPr lang="fi-FI" dirty="0" err="1" smtClean="0"/>
              <a:t>outcome</a:t>
            </a:r>
            <a:r>
              <a:rPr lang="fi-FI" dirty="0" smtClean="0"/>
              <a:t> of Knowledge and </a:t>
            </a:r>
            <a:r>
              <a:rPr lang="fi-FI" dirty="0" err="1" smtClean="0"/>
              <a:t>Understanding</a:t>
            </a:r>
            <a:endParaRPr lang="fi-FI" dirty="0" smtClean="0"/>
          </a:p>
          <a:p>
            <a:pPr marL="342900" indent="-342900">
              <a:buFont typeface="Arial" panose="020B0604020202020204" pitchFamily="34" charset="0"/>
              <a:buChar char="•"/>
            </a:pPr>
            <a:r>
              <a:rPr lang="ru-RU" dirty="0" err="1"/>
              <a:t>Course</a:t>
            </a:r>
            <a:r>
              <a:rPr lang="ru-RU" dirty="0"/>
              <a:t> </a:t>
            </a:r>
            <a:r>
              <a:rPr lang="ru-RU" dirty="0" err="1"/>
              <a:t>Material</a:t>
            </a:r>
            <a:r>
              <a:rPr lang="fi-FI" dirty="0"/>
              <a:t> </a:t>
            </a:r>
            <a:r>
              <a:rPr lang="fi-FI" dirty="0" err="1" smtClean="0"/>
              <a:t>listed</a:t>
            </a:r>
            <a:endParaRPr lang="fi-FI" dirty="0" smtClean="0"/>
          </a:p>
          <a:p>
            <a:pPr marL="342900" indent="-342900">
              <a:buFont typeface="Arial" panose="020B0604020202020204" pitchFamily="34" charset="0"/>
              <a:buChar char="•"/>
            </a:pPr>
            <a:r>
              <a:rPr lang="ru-RU" dirty="0" err="1"/>
              <a:t>Prior</a:t>
            </a:r>
            <a:r>
              <a:rPr lang="ru-RU" dirty="0"/>
              <a:t> </a:t>
            </a:r>
            <a:r>
              <a:rPr lang="ru-RU" dirty="0" err="1"/>
              <a:t>Learning</a:t>
            </a:r>
            <a:r>
              <a:rPr lang="ru-RU" dirty="0"/>
              <a:t> </a:t>
            </a:r>
            <a:r>
              <a:rPr lang="ru-RU" dirty="0" err="1"/>
              <a:t>Recognition</a:t>
            </a:r>
            <a:r>
              <a:rPr lang="ru-RU" dirty="0"/>
              <a:t> </a:t>
            </a:r>
            <a:r>
              <a:rPr lang="ru-RU" dirty="0" err="1"/>
              <a:t>Procedures</a:t>
            </a:r>
            <a:endParaRPr lang="fi-FI" dirty="0"/>
          </a:p>
          <a:p>
            <a:pPr marL="639763" lvl="1" indent="-342900">
              <a:buFont typeface="Arial" panose="020B0604020202020204" pitchFamily="34" charset="0"/>
              <a:buChar char="•"/>
            </a:pPr>
            <a:endParaRPr lang="fi-FI" dirty="0" smtClean="0"/>
          </a:p>
          <a:p>
            <a:pPr marL="342900" indent="-342900">
              <a:buFont typeface="Arial" panose="020B0604020202020204" pitchFamily="34" charset="0"/>
              <a:buChar char="•"/>
            </a:pPr>
            <a:endParaRPr lang="en-US" dirty="0" smtClean="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12</a:t>
            </a:fld>
            <a:endParaRPr lang="fi-FI"/>
          </a:p>
        </p:txBody>
      </p:sp>
    </p:spTree>
    <p:extLst>
      <p:ext uri="{BB962C8B-B14F-4D97-AF65-F5344CB8AC3E}">
        <p14:creationId xmlns:p14="http://schemas.microsoft.com/office/powerpoint/2010/main" val="1219786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Good practice: course descriptions</a:t>
            </a:r>
            <a:endParaRPr lang="en-GB" dirty="0"/>
          </a:p>
        </p:txBody>
      </p:sp>
      <p:sp>
        <p:nvSpPr>
          <p:cNvPr id="3" name="Sisällön paikkamerkki 2"/>
          <p:cNvSpPr>
            <a:spLocks noGrp="1"/>
          </p:cNvSpPr>
          <p:nvPr>
            <p:ph sz="quarter" idx="14"/>
          </p:nvPr>
        </p:nvSpPr>
        <p:spPr>
          <a:xfrm>
            <a:off x="541338" y="987991"/>
            <a:ext cx="8047037" cy="4996767"/>
          </a:xfrm>
        </p:spPr>
        <p:txBody>
          <a:bodyPr/>
          <a:lstStyle/>
          <a:p>
            <a:pPr marL="342900" indent="-342900">
              <a:buFont typeface="Arial" panose="020B0604020202020204" pitchFamily="34" charset="0"/>
              <a:buChar char="•"/>
            </a:pPr>
            <a:r>
              <a:rPr lang="fi-FI" dirty="0" err="1" smtClean="0"/>
              <a:t>Assessment</a:t>
            </a:r>
            <a:r>
              <a:rPr lang="fi-FI" dirty="0" smtClean="0"/>
              <a:t> </a:t>
            </a:r>
            <a:r>
              <a:rPr lang="fi-FI" dirty="0" err="1" smtClean="0"/>
              <a:t>methods</a:t>
            </a:r>
            <a:endParaRPr lang="fi-FI" dirty="0" smtClean="0"/>
          </a:p>
          <a:p>
            <a:pPr marL="342900" indent="-342900">
              <a:buFont typeface="Arial" panose="020B0604020202020204" pitchFamily="34" charset="0"/>
              <a:buChar char="•"/>
            </a:pPr>
            <a:r>
              <a:rPr lang="fi-FI" dirty="0" err="1" smtClean="0"/>
              <a:t>Grading</a:t>
            </a:r>
            <a:r>
              <a:rPr lang="fi-FI" dirty="0" smtClean="0"/>
              <a:t> &amp; </a:t>
            </a:r>
            <a:r>
              <a:rPr lang="fi-FI" dirty="0" err="1" smtClean="0"/>
              <a:t>criteria</a:t>
            </a:r>
            <a:r>
              <a:rPr lang="fi-FI" dirty="0" smtClean="0"/>
              <a:t>. An </a:t>
            </a:r>
            <a:r>
              <a:rPr lang="fi-FI" dirty="0" err="1" smtClean="0"/>
              <a:t>example</a:t>
            </a:r>
            <a:r>
              <a:rPr lang="fi-FI" dirty="0" smtClean="0"/>
              <a:t> </a:t>
            </a:r>
            <a:r>
              <a:rPr lang="fi-FI" dirty="0" err="1" smtClean="0"/>
              <a:t>from</a:t>
            </a:r>
            <a:r>
              <a:rPr lang="fi-FI" dirty="0" smtClean="0"/>
              <a:t> JAMK:</a:t>
            </a:r>
          </a:p>
          <a:p>
            <a:pPr marL="944563" lvl="2" indent="-342900">
              <a:buFont typeface="Arial" panose="020B0604020202020204" pitchFamily="34" charset="0"/>
              <a:buChar char="•"/>
            </a:pPr>
            <a:r>
              <a:rPr lang="en-US" dirty="0" smtClean="0"/>
              <a:t>Excellent </a:t>
            </a:r>
            <a:r>
              <a:rPr lang="en-US" dirty="0"/>
              <a:t>(5): The student masters the principles of the course, and </a:t>
            </a:r>
            <a:r>
              <a:rPr lang="en-US" dirty="0" smtClean="0"/>
              <a:t>is </a:t>
            </a:r>
            <a:r>
              <a:rPr lang="en-US" dirty="0"/>
              <a:t>able to apply them innovatively in challenging engineering applications. </a:t>
            </a:r>
            <a:br>
              <a:rPr lang="en-US" dirty="0"/>
            </a:br>
            <a:r>
              <a:rPr lang="en-US" dirty="0"/>
              <a:t>Very good (4): The student masters the essential knowledge of the course, and </a:t>
            </a:r>
            <a:r>
              <a:rPr lang="en-US" dirty="0" smtClean="0"/>
              <a:t>is </a:t>
            </a:r>
            <a:r>
              <a:rPr lang="en-US" dirty="0"/>
              <a:t>able to apply his skills to usual engineering problems. </a:t>
            </a:r>
            <a:br>
              <a:rPr lang="en-US" dirty="0"/>
            </a:br>
            <a:r>
              <a:rPr lang="en-US" dirty="0" smtClean="0"/>
              <a:t>Good </a:t>
            </a:r>
            <a:r>
              <a:rPr lang="en-US" dirty="0"/>
              <a:t>(3): The student masters the basic principles of the course, and </a:t>
            </a:r>
            <a:r>
              <a:rPr lang="en-US" dirty="0" smtClean="0"/>
              <a:t>is </a:t>
            </a:r>
            <a:r>
              <a:rPr lang="en-US" dirty="0"/>
              <a:t>able to solve basic engineering problems. </a:t>
            </a:r>
            <a:br>
              <a:rPr lang="en-US" dirty="0"/>
            </a:br>
            <a:r>
              <a:rPr lang="en-US" dirty="0" smtClean="0"/>
              <a:t>Satisfactory </a:t>
            </a:r>
            <a:r>
              <a:rPr lang="en-US" dirty="0"/>
              <a:t>(2): The student is familiar with the basic knowledge and terminology of the course, but </a:t>
            </a:r>
            <a:r>
              <a:rPr lang="en-US" dirty="0" smtClean="0"/>
              <a:t>has </a:t>
            </a:r>
            <a:r>
              <a:rPr lang="en-US" dirty="0"/>
              <a:t>some problems with applying the knowledge. He can nevertheless solve simple engineering problems. </a:t>
            </a:r>
            <a:br>
              <a:rPr lang="en-US" dirty="0"/>
            </a:br>
            <a:r>
              <a:rPr lang="en-US" dirty="0" smtClean="0"/>
              <a:t>Adequate </a:t>
            </a:r>
            <a:r>
              <a:rPr lang="en-US" dirty="0"/>
              <a:t>(1): The student is familiar with the basic knowledge and terminology of the course but </a:t>
            </a:r>
            <a:r>
              <a:rPr lang="en-US" dirty="0" smtClean="0"/>
              <a:t>has </a:t>
            </a:r>
            <a:r>
              <a:rPr lang="en-US" dirty="0"/>
              <a:t>significant problems with applications.</a:t>
            </a:r>
            <a:r>
              <a:rPr lang="fi-FI" dirty="0" smtClean="0"/>
              <a:t> </a:t>
            </a:r>
          </a:p>
          <a:p>
            <a:pPr marL="342900" indent="-342900">
              <a:buFont typeface="Arial" panose="020B0604020202020204" pitchFamily="34" charset="0"/>
              <a:buChar char="•"/>
            </a:pPr>
            <a:r>
              <a:rPr lang="en-US" dirty="0" smtClean="0"/>
              <a:t>Planned </a:t>
            </a:r>
            <a:r>
              <a:rPr lang="en-US" dirty="0"/>
              <a:t>Learning activities and Teaching </a:t>
            </a:r>
            <a:r>
              <a:rPr lang="en-US" dirty="0" smtClean="0"/>
              <a:t>Methods</a:t>
            </a:r>
          </a:p>
          <a:p>
            <a:pPr marL="639763" lvl="1" indent="-342900">
              <a:buFont typeface="Arial" panose="020B0604020202020204" pitchFamily="34" charset="0"/>
              <a:buChar char="•"/>
            </a:pPr>
            <a:r>
              <a:rPr lang="en-US" dirty="0" smtClean="0"/>
              <a:t>An example from JAMK: </a:t>
            </a:r>
            <a:r>
              <a:rPr lang="en-US" i="1" dirty="0"/>
              <a:t>Contact lessons/virtual lessons, supervised calculation exercises/independent calculation exercises, independent work, online work.</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endParaRPr lang="en-US" dirty="0" smtClean="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13</a:t>
            </a:fld>
            <a:endParaRPr lang="fi-FI"/>
          </a:p>
        </p:txBody>
      </p:sp>
    </p:spTree>
    <p:extLst>
      <p:ext uri="{BB962C8B-B14F-4D97-AF65-F5344CB8AC3E}">
        <p14:creationId xmlns:p14="http://schemas.microsoft.com/office/powerpoint/2010/main" val="4027897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Good practice: how courses aggregate to the programme level learning outcomes</a:t>
            </a:r>
            <a:endParaRPr lang="en-GB" dirty="0"/>
          </a:p>
        </p:txBody>
      </p:sp>
      <p:sp>
        <p:nvSpPr>
          <p:cNvPr id="3" name="Sisällön paikkamerkki 2"/>
          <p:cNvSpPr>
            <a:spLocks noGrp="1"/>
          </p:cNvSpPr>
          <p:nvPr>
            <p:ph sz="quarter" idx="14"/>
          </p:nvPr>
        </p:nvSpPr>
        <p:spPr>
          <a:xfrm>
            <a:off x="541338" y="1879600"/>
            <a:ext cx="8047037" cy="4056966"/>
          </a:xfrm>
        </p:spPr>
        <p:txBody>
          <a:bodyPr/>
          <a:lstStyle/>
          <a:p>
            <a:pPr marL="342900" indent="-342900">
              <a:buFont typeface="Arial" panose="020B0604020202020204" pitchFamily="34" charset="0"/>
              <a:buChar char="•"/>
            </a:pPr>
            <a:r>
              <a:rPr lang="en-GB" dirty="0" smtClean="0"/>
              <a:t>Definition of the programme level learning outcomes as learning outcome categories</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Marking to each course description how it is linked to the programme level learning outcomes</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Building a matrix of this model</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smtClean="0"/>
              <a:t>Again, an example from JAMK:</a:t>
            </a:r>
            <a:endParaRPr lang="en-GB"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14</a:t>
            </a:fld>
            <a:endParaRPr lang="fi-FI"/>
          </a:p>
        </p:txBody>
      </p:sp>
    </p:spTree>
    <p:extLst>
      <p:ext uri="{BB962C8B-B14F-4D97-AF65-F5344CB8AC3E}">
        <p14:creationId xmlns:p14="http://schemas.microsoft.com/office/powerpoint/2010/main" val="3564965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iruutu 6"/>
          <p:cNvSpPr txBox="1"/>
          <p:nvPr/>
        </p:nvSpPr>
        <p:spPr>
          <a:xfrm>
            <a:off x="4301415" y="593923"/>
            <a:ext cx="4414670" cy="615553"/>
          </a:xfrm>
          <a:prstGeom prst="rect">
            <a:avLst/>
          </a:prstGeom>
          <a:noFill/>
        </p:spPr>
        <p:txBody>
          <a:bodyPr wrap="none" lIns="0" tIns="0" rIns="0" bIns="0" rtlCol="0">
            <a:spAutoFit/>
          </a:bodyPr>
          <a:lstStyle/>
          <a:p>
            <a:r>
              <a:rPr lang="en-GB" sz="2000" b="1" dirty="0" smtClean="0"/>
              <a:t>Programme level learning outcomes</a:t>
            </a:r>
          </a:p>
          <a:p>
            <a:r>
              <a:rPr lang="en-GB" sz="2000" b="1" dirty="0" smtClean="0"/>
              <a:t>(</a:t>
            </a:r>
            <a:r>
              <a:rPr lang="en-GB" sz="2000" b="1" dirty="0" err="1" smtClean="0"/>
              <a:t>shortcodes</a:t>
            </a:r>
            <a:r>
              <a:rPr lang="en-GB" sz="2000" b="1" dirty="0" smtClean="0"/>
              <a:t>)</a:t>
            </a:r>
            <a:endParaRPr lang="en-GB" sz="2000" b="1" dirty="0"/>
          </a:p>
        </p:txBody>
      </p:sp>
      <p:pic>
        <p:nvPicPr>
          <p:cNvPr id="8" name="Kuva 7"/>
          <p:cNvPicPr>
            <a:picLocks noChangeAspect="1"/>
          </p:cNvPicPr>
          <p:nvPr/>
        </p:nvPicPr>
        <p:blipFill>
          <a:blip r:embed="rId2"/>
          <a:stretch>
            <a:fillRect/>
          </a:stretch>
        </p:blipFill>
        <p:spPr>
          <a:xfrm>
            <a:off x="0" y="1796589"/>
            <a:ext cx="8982648" cy="3207211"/>
          </a:xfrm>
          <a:prstGeom prst="rect">
            <a:avLst/>
          </a:prstGeom>
        </p:spPr>
      </p:pic>
      <p:cxnSp>
        <p:nvCxnSpPr>
          <p:cNvPr id="4" name="Suora nuoliyhdysviiva 3"/>
          <p:cNvCxnSpPr/>
          <p:nvPr/>
        </p:nvCxnSpPr>
        <p:spPr>
          <a:xfrm>
            <a:off x="5880100" y="901700"/>
            <a:ext cx="1257300" cy="127000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 name="Tekstiruutu 8"/>
          <p:cNvSpPr txBox="1"/>
          <p:nvPr/>
        </p:nvSpPr>
        <p:spPr>
          <a:xfrm>
            <a:off x="5794948" y="5283135"/>
            <a:ext cx="6375400" cy="246221"/>
          </a:xfrm>
          <a:prstGeom prst="rect">
            <a:avLst/>
          </a:prstGeom>
          <a:noFill/>
        </p:spPr>
        <p:txBody>
          <a:bodyPr wrap="square" lIns="0" tIns="0" rIns="0" bIns="0" rtlCol="0">
            <a:spAutoFit/>
          </a:bodyPr>
          <a:lstStyle/>
          <a:p>
            <a:r>
              <a:rPr lang="en-GB" sz="1600" b="1" dirty="0" smtClean="0"/>
              <a:t>Source: JAMK </a:t>
            </a:r>
            <a:r>
              <a:rPr lang="en-GB" sz="1600" b="1" dirty="0" smtClean="0">
                <a:solidFill>
                  <a:schemeClr val="tx2"/>
                </a:solidFill>
                <a:hlinkClick r:id="rId3"/>
              </a:rPr>
              <a:t>online study guide</a:t>
            </a:r>
            <a:endParaRPr lang="en-GB" sz="1600" b="1" dirty="0">
              <a:solidFill>
                <a:schemeClr val="tx2"/>
              </a:solidFill>
            </a:endParaRPr>
          </a:p>
        </p:txBody>
      </p:sp>
    </p:spTree>
    <p:extLst>
      <p:ext uri="{BB962C8B-B14F-4D97-AF65-F5344CB8AC3E}">
        <p14:creationId xmlns:p14="http://schemas.microsoft.com/office/powerpoint/2010/main" val="748472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Good practice: accessibility to students</a:t>
            </a:r>
            <a:endParaRPr lang="en-GB"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en-GB" dirty="0" smtClean="0"/>
              <a:t>Online (or printed) study guide, with complete information on all courses and other components of the curriculum, such as thesis work or practical placement.</a:t>
            </a:r>
          </a:p>
          <a:p>
            <a:pPr marL="342900" indent="-342900">
              <a:buFont typeface="Arial" panose="020B0604020202020204" pitchFamily="34" charset="0"/>
              <a:buChar char="•"/>
            </a:pPr>
            <a:r>
              <a:rPr lang="en-GB" dirty="0" smtClean="0"/>
              <a:t>All information from the same platform / booklet.</a:t>
            </a:r>
          </a:p>
          <a:p>
            <a:pPr marL="342900" indent="-342900">
              <a:buFont typeface="Arial" panose="020B0604020202020204" pitchFamily="34" charset="0"/>
              <a:buChar char="•"/>
            </a:pPr>
            <a:r>
              <a:rPr lang="en-GB" dirty="0" smtClean="0"/>
              <a:t>A quality assurance process to check that all course descriptions are ok and up to the standard, before published</a:t>
            </a:r>
            <a:endParaRPr lang="en-GB"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16</a:t>
            </a:fld>
            <a:endParaRPr lang="fi-FI"/>
          </a:p>
        </p:txBody>
      </p:sp>
    </p:spTree>
    <p:extLst>
      <p:ext uri="{BB962C8B-B14F-4D97-AF65-F5344CB8AC3E}">
        <p14:creationId xmlns:p14="http://schemas.microsoft.com/office/powerpoint/2010/main" val="1665688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Common challenges: </a:t>
            </a:r>
            <a:endParaRPr lang="en-GB" dirty="0"/>
          </a:p>
        </p:txBody>
      </p:sp>
      <p:sp>
        <p:nvSpPr>
          <p:cNvPr id="3" name="Sisällön paikkamerkki 2"/>
          <p:cNvSpPr>
            <a:spLocks noGrp="1"/>
          </p:cNvSpPr>
          <p:nvPr>
            <p:ph sz="quarter" idx="14"/>
          </p:nvPr>
        </p:nvSpPr>
        <p:spPr>
          <a:xfrm>
            <a:off x="541338" y="1295401"/>
            <a:ext cx="8047037" cy="4641166"/>
          </a:xfrm>
        </p:spPr>
        <p:txBody>
          <a:bodyPr/>
          <a:lstStyle/>
          <a:p>
            <a:pPr marL="342900" indent="-342900">
              <a:buFont typeface="Arial" panose="020B0604020202020204" pitchFamily="34" charset="0"/>
              <a:buChar char="•"/>
            </a:pPr>
            <a:r>
              <a:rPr lang="en-GB" dirty="0" smtClean="0"/>
              <a:t>Not always clear how individual courses relate to the programme level learning outcomes.</a:t>
            </a:r>
          </a:p>
          <a:p>
            <a:pPr marL="342900" indent="-342900">
              <a:buFont typeface="Arial" panose="020B0604020202020204" pitchFamily="34" charset="0"/>
              <a:buChar char="•"/>
            </a:pPr>
            <a:r>
              <a:rPr lang="en-GB" dirty="0" smtClean="0"/>
              <a:t>Learning outcomes definitions &amp; other course descriptions are not always as detailed as they should be.</a:t>
            </a:r>
          </a:p>
          <a:p>
            <a:pPr marL="342900" indent="-342900">
              <a:buFont typeface="Arial" panose="020B0604020202020204" pitchFamily="34" charset="0"/>
              <a:buChar char="•"/>
            </a:pPr>
            <a:r>
              <a:rPr lang="en-GB" dirty="0" smtClean="0"/>
              <a:t>Students have to search for information from multiple sources such as the study guide, intranet, online learning environments</a:t>
            </a:r>
          </a:p>
          <a:p>
            <a:pPr marL="342900" indent="-342900">
              <a:buFont typeface="Arial" panose="020B0604020202020204" pitchFamily="34" charset="0"/>
              <a:buChar char="•"/>
            </a:pPr>
            <a:endParaRPr lang="en-GB" dirty="0"/>
          </a:p>
          <a:p>
            <a:r>
              <a:rPr lang="en-GB" dirty="0" smtClean="0"/>
              <a:t>How to tackle these?</a:t>
            </a:r>
          </a:p>
          <a:p>
            <a:pPr marL="342900" indent="-342900">
              <a:buFont typeface="Arial" panose="020B0604020202020204" pitchFamily="34" charset="0"/>
              <a:buChar char="•"/>
            </a:pPr>
            <a:r>
              <a:rPr lang="en-GB" dirty="0" smtClean="0"/>
              <a:t>Good quality management procedures that ensure good enough information</a:t>
            </a:r>
          </a:p>
          <a:p>
            <a:pPr marL="342900" indent="-342900">
              <a:buFont typeface="Arial" panose="020B0604020202020204" pitchFamily="34" charset="0"/>
              <a:buChar char="•"/>
            </a:pPr>
            <a:r>
              <a:rPr lang="en-GB" dirty="0" smtClean="0"/>
              <a:t>Functional feedback channels from students and external stakeholders that bring up potential issues</a:t>
            </a:r>
          </a:p>
          <a:p>
            <a:endParaRPr lang="en-GB"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17</a:t>
            </a:fld>
            <a:endParaRPr lang="fi-FI"/>
          </a:p>
        </p:txBody>
      </p:sp>
    </p:spTree>
    <p:extLst>
      <p:ext uri="{BB962C8B-B14F-4D97-AF65-F5344CB8AC3E}">
        <p14:creationId xmlns:p14="http://schemas.microsoft.com/office/powerpoint/2010/main" val="877441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Planning of the</a:t>
            </a:r>
            <a:br>
              <a:rPr lang="en-US" dirty="0"/>
            </a:br>
            <a:r>
              <a:rPr lang="en-US" dirty="0" err="1"/>
              <a:t>programme</a:t>
            </a:r>
            <a:r>
              <a:rPr lang="en-US" dirty="0"/>
              <a:t> </a:t>
            </a:r>
            <a:r>
              <a:rPr lang="en-US" dirty="0" smtClean="0"/>
              <a:t>implementation</a:t>
            </a:r>
            <a:endParaRPr lang="fi-FI" dirty="0"/>
          </a:p>
        </p:txBody>
      </p:sp>
    </p:spTree>
    <p:extLst>
      <p:ext uri="{BB962C8B-B14F-4D97-AF65-F5344CB8AC3E}">
        <p14:creationId xmlns:p14="http://schemas.microsoft.com/office/powerpoint/2010/main" val="21451919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a:t>What we </a:t>
            </a:r>
            <a:r>
              <a:rPr lang="en-GB" dirty="0" smtClean="0"/>
              <a:t>evaluate in </a:t>
            </a:r>
            <a:r>
              <a:rPr lang="en-GB" dirty="0"/>
              <a:t>the engineering programme accreditations?</a:t>
            </a:r>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en-US" b="0" dirty="0" smtClean="0"/>
              <a:t>Does the </a:t>
            </a:r>
            <a:r>
              <a:rPr lang="en-US" b="0" dirty="0"/>
              <a:t>teaching and learning process, including the assessment of students, </a:t>
            </a:r>
            <a:r>
              <a:rPr lang="en-US" b="0" dirty="0" smtClean="0"/>
              <a:t>enable students </a:t>
            </a:r>
            <a:r>
              <a:rPr lang="en-US" b="0" dirty="0"/>
              <a:t>to demonstrate that they have achieved the intended course </a:t>
            </a:r>
            <a:r>
              <a:rPr lang="en-US" b="0" dirty="0" smtClean="0"/>
              <a:t>and </a:t>
            </a:r>
            <a:r>
              <a:rPr lang="en-US" b="0" dirty="0" err="1" smtClean="0"/>
              <a:t>programme</a:t>
            </a:r>
            <a:r>
              <a:rPr lang="en-US" b="0" dirty="0" smtClean="0"/>
              <a:t> </a:t>
            </a:r>
            <a:r>
              <a:rPr lang="en-US" b="0" dirty="0"/>
              <a:t>level learning </a:t>
            </a:r>
            <a:r>
              <a:rPr lang="en-US" b="0" dirty="0" smtClean="0"/>
              <a:t>outcomes? </a:t>
            </a:r>
          </a:p>
          <a:p>
            <a:pPr marL="342900" indent="-342900">
              <a:buFont typeface="Arial" panose="020B0604020202020204" pitchFamily="34" charset="0"/>
              <a:buChar char="•"/>
            </a:pPr>
            <a:endParaRPr lang="en-US" b="0" dirty="0" smtClean="0"/>
          </a:p>
          <a:p>
            <a:pPr marL="342900" indent="-342900">
              <a:buFont typeface="Arial" panose="020B0604020202020204" pitchFamily="34" charset="0"/>
              <a:buChar char="•"/>
            </a:pPr>
            <a:r>
              <a:rPr lang="en-US" b="0" dirty="0" smtClean="0"/>
              <a:t>Do the students </a:t>
            </a:r>
            <a:r>
              <a:rPr lang="en-US" b="0" dirty="0"/>
              <a:t>have an active role in </a:t>
            </a:r>
            <a:r>
              <a:rPr lang="en-US" b="0" dirty="0" smtClean="0"/>
              <a:t>co-creating the </a:t>
            </a:r>
            <a:r>
              <a:rPr lang="en-US" b="0" dirty="0"/>
              <a:t>learning </a:t>
            </a:r>
            <a:r>
              <a:rPr lang="en-US" b="0" dirty="0" smtClean="0"/>
              <a:t>process? </a:t>
            </a:r>
          </a:p>
          <a:p>
            <a:pPr marL="342900" indent="-342900">
              <a:buFont typeface="Arial" panose="020B0604020202020204" pitchFamily="34" charset="0"/>
              <a:buChar char="•"/>
            </a:pPr>
            <a:endParaRPr lang="en-US" b="0" dirty="0" smtClean="0"/>
          </a:p>
          <a:p>
            <a:pPr marL="342900" indent="-342900">
              <a:buFont typeface="Arial" panose="020B0604020202020204" pitchFamily="34" charset="0"/>
              <a:buChar char="•"/>
            </a:pPr>
            <a:r>
              <a:rPr lang="en-US" b="0" dirty="0" smtClean="0"/>
              <a:t>Does the </a:t>
            </a:r>
            <a:r>
              <a:rPr lang="en-US" b="0" dirty="0"/>
              <a:t>assessment of students reflects this </a:t>
            </a:r>
            <a:r>
              <a:rPr lang="en-US" b="0" dirty="0" smtClean="0"/>
              <a:t>approach?</a:t>
            </a:r>
            <a:endParaRPr lang="en-GB"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19</a:t>
            </a:fld>
            <a:endParaRPr lang="fi-FI"/>
          </a:p>
        </p:txBody>
      </p:sp>
    </p:spTree>
    <p:extLst>
      <p:ext uri="{BB962C8B-B14F-4D97-AF65-F5344CB8AC3E}">
        <p14:creationId xmlns:p14="http://schemas.microsoft.com/office/powerpoint/2010/main" val="531583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Planning of the</a:t>
            </a:r>
            <a:br>
              <a:rPr lang="en-US" dirty="0"/>
            </a:br>
            <a:r>
              <a:rPr lang="en-US" dirty="0" err="1"/>
              <a:t>programme</a:t>
            </a:r>
            <a:r>
              <a:rPr lang="en-US" dirty="0"/>
              <a:t> outcomes</a:t>
            </a:r>
            <a:endParaRPr lang="fi-FI" dirty="0"/>
          </a:p>
        </p:txBody>
      </p:sp>
    </p:spTree>
    <p:extLst>
      <p:ext uri="{BB962C8B-B14F-4D97-AF65-F5344CB8AC3E}">
        <p14:creationId xmlns:p14="http://schemas.microsoft.com/office/powerpoint/2010/main" val="38310448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Relevant questions for doing the evaluation</a:t>
            </a:r>
            <a:endParaRPr lang="en-GB" dirty="0"/>
          </a:p>
        </p:txBody>
      </p:sp>
      <p:sp>
        <p:nvSpPr>
          <p:cNvPr id="3" name="Sisällön paikkamerkki 2"/>
          <p:cNvSpPr>
            <a:spLocks noGrp="1"/>
          </p:cNvSpPr>
          <p:nvPr>
            <p:ph sz="quarter" idx="14"/>
          </p:nvPr>
        </p:nvSpPr>
        <p:spPr>
          <a:xfrm>
            <a:off x="541338" y="1346201"/>
            <a:ext cx="8047037" cy="4488766"/>
          </a:xfrm>
        </p:spPr>
        <p:txBody>
          <a:bodyPr/>
          <a:lstStyle/>
          <a:p>
            <a:pPr marL="342900" indent="-342900">
              <a:buFont typeface="Arial" panose="020B0604020202020204" pitchFamily="34" charset="0"/>
              <a:buChar char="•"/>
            </a:pPr>
            <a:r>
              <a:rPr lang="en-US" b="0" dirty="0" smtClean="0"/>
              <a:t>Are </a:t>
            </a:r>
            <a:r>
              <a:rPr lang="en-US" b="0" dirty="0"/>
              <a:t>the teaching and learning methods consistent with the learning outcomes of the individual courses, and with the </a:t>
            </a:r>
            <a:r>
              <a:rPr lang="en-US" b="0" dirty="0" err="1"/>
              <a:t>programme</a:t>
            </a:r>
            <a:r>
              <a:rPr lang="en-US" b="0" dirty="0"/>
              <a:t> learning outcomes? </a:t>
            </a:r>
            <a:r>
              <a:rPr lang="en-US" b="0" dirty="0" smtClean="0"/>
              <a:t>How </a:t>
            </a:r>
            <a:r>
              <a:rPr lang="en-US" b="0" dirty="0"/>
              <a:t>do the practical placements contribute to the achievement of the learning outcomes? </a:t>
            </a:r>
            <a:endParaRPr lang="en-US" b="0" dirty="0" smtClean="0"/>
          </a:p>
          <a:p>
            <a:pPr marL="342900" indent="-342900">
              <a:buFont typeface="Arial" panose="020B0604020202020204" pitchFamily="34" charset="0"/>
              <a:buChar char="•"/>
            </a:pPr>
            <a:r>
              <a:rPr lang="en-US" b="0" dirty="0" smtClean="0"/>
              <a:t>Are </a:t>
            </a:r>
            <a:r>
              <a:rPr lang="en-US" b="0" dirty="0"/>
              <a:t>the assessment methods and criteria designed to check the achievement of the intended course learning outcomes in a credible way? Are the assessment methods both rigorous and fair? </a:t>
            </a:r>
            <a:endParaRPr lang="en-US" b="0" dirty="0" smtClean="0"/>
          </a:p>
          <a:p>
            <a:pPr marL="342900" indent="-342900">
              <a:buFont typeface="Arial" panose="020B0604020202020204" pitchFamily="34" charset="0"/>
              <a:buChar char="•"/>
            </a:pPr>
            <a:r>
              <a:rPr lang="en-US" b="0" dirty="0" smtClean="0"/>
              <a:t>Does </a:t>
            </a:r>
            <a:r>
              <a:rPr lang="en-US" b="0" dirty="0"/>
              <a:t>the </a:t>
            </a:r>
            <a:r>
              <a:rPr lang="en-US" b="0" dirty="0" err="1"/>
              <a:t>programme</a:t>
            </a:r>
            <a:r>
              <a:rPr lang="en-US" b="0" dirty="0"/>
              <a:t> use some kind of independent and external scrutiny of the assessment of students? </a:t>
            </a:r>
            <a:endParaRPr lang="en-US" b="0" dirty="0" smtClean="0"/>
          </a:p>
          <a:p>
            <a:pPr marL="342900" indent="-342900">
              <a:buFont typeface="Arial" panose="020B0604020202020204" pitchFamily="34" charset="0"/>
              <a:buChar char="•"/>
            </a:pPr>
            <a:r>
              <a:rPr lang="en-US" b="0" dirty="0" smtClean="0"/>
              <a:t>Does </a:t>
            </a:r>
            <a:r>
              <a:rPr lang="en-US" b="0" dirty="0"/>
              <a:t>the curriculum embed a student-</a:t>
            </a:r>
            <a:r>
              <a:rPr lang="en-US" b="0" dirty="0" err="1"/>
              <a:t>centred</a:t>
            </a:r>
            <a:r>
              <a:rPr lang="en-US" b="0" dirty="0"/>
              <a:t> learning and teaching approach that enables flexible learning paths and encourages students to take an active role in co-creating the learning process? </a:t>
            </a:r>
          </a:p>
          <a:p>
            <a:r>
              <a:rPr lang="en-US" b="0" dirty="0"/>
              <a:t> </a:t>
            </a:r>
            <a:r>
              <a:rPr lang="en-GB" b="0" dirty="0"/>
              <a:t>	</a:t>
            </a:r>
          </a:p>
          <a:p>
            <a:endParaRPr lang="en-GB"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20</a:t>
            </a:fld>
            <a:endParaRPr lang="fi-FI"/>
          </a:p>
        </p:txBody>
      </p:sp>
    </p:spTree>
    <p:extLst>
      <p:ext uri="{BB962C8B-B14F-4D97-AF65-F5344CB8AC3E}">
        <p14:creationId xmlns:p14="http://schemas.microsoft.com/office/powerpoint/2010/main" val="1551916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Relevant evidence </a:t>
            </a:r>
            <a:endParaRPr lang="en-GB"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en-US" b="0" dirty="0"/>
              <a:t>Do the results of the monitoring of student opinion on the learning process provide evidence of the adequacy and effectiveness of the learning </a:t>
            </a:r>
            <a:r>
              <a:rPr lang="en-US" b="0" dirty="0" smtClean="0"/>
              <a:t>process? </a:t>
            </a:r>
          </a:p>
          <a:p>
            <a:pPr marL="342900" indent="-342900">
              <a:buFont typeface="Arial" panose="020B0604020202020204" pitchFamily="34" charset="0"/>
              <a:buChar char="•"/>
            </a:pPr>
            <a:endParaRPr lang="en-US" b="0" dirty="0"/>
          </a:p>
          <a:p>
            <a:pPr marL="342900" indent="-342900">
              <a:buFont typeface="Arial" panose="020B0604020202020204" pitchFamily="34" charset="0"/>
              <a:buChar char="•"/>
            </a:pPr>
            <a:r>
              <a:rPr lang="en-US" b="0" dirty="0" smtClean="0"/>
              <a:t>Do </a:t>
            </a:r>
            <a:r>
              <a:rPr lang="en-US" b="0" dirty="0"/>
              <a:t>the results of the monitoring of the students’ achievement of the learning outcomes provide evidence of the effectiveness of the learning process in the </a:t>
            </a:r>
            <a:r>
              <a:rPr lang="en-US" b="0" dirty="0" smtClean="0"/>
              <a:t>courses</a:t>
            </a:r>
            <a:r>
              <a:rPr lang="en-US" b="0" dirty="0"/>
              <a:t>? </a:t>
            </a:r>
            <a:endParaRPr lang="en-US" b="0" dirty="0" smtClean="0"/>
          </a:p>
          <a:p>
            <a:pPr marL="342900" indent="-342900">
              <a:buFont typeface="Arial" panose="020B0604020202020204" pitchFamily="34" charset="0"/>
              <a:buChar char="•"/>
            </a:pPr>
            <a:endParaRPr lang="en-US" b="0" dirty="0"/>
          </a:p>
          <a:p>
            <a:pPr marL="342900" indent="-342900">
              <a:buFont typeface="Arial" panose="020B0604020202020204" pitchFamily="34" charset="0"/>
              <a:buChar char="•"/>
            </a:pPr>
            <a:r>
              <a:rPr lang="en-US" b="0" dirty="0" smtClean="0"/>
              <a:t>Do </a:t>
            </a:r>
            <a:r>
              <a:rPr lang="en-US" b="0" dirty="0"/>
              <a:t>the results of the monitoring of students’ progression in their studies provide evidence of the effectiveness of the learning process? </a:t>
            </a:r>
          </a:p>
          <a:p>
            <a:endParaRPr lang="en-GB"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21</a:t>
            </a:fld>
            <a:endParaRPr lang="fi-FI"/>
          </a:p>
        </p:txBody>
      </p:sp>
    </p:spTree>
    <p:extLst>
      <p:ext uri="{BB962C8B-B14F-4D97-AF65-F5344CB8AC3E}">
        <p14:creationId xmlns:p14="http://schemas.microsoft.com/office/powerpoint/2010/main" val="1196982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a:t>Good practice regarding </a:t>
            </a:r>
            <a:r>
              <a:rPr lang="en-GB" dirty="0" smtClean="0"/>
              <a:t>planning teaching </a:t>
            </a:r>
            <a:r>
              <a:rPr lang="en-GB" dirty="0"/>
              <a:t>and learning</a:t>
            </a:r>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en-GB" dirty="0" smtClean="0"/>
              <a:t>Programme board, which includes all the teachers and  student representatives, plans the curriculum together.</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Teaching methods are derived from the learning outcomes, using for example Bloom’s taxonomy as a helping tool to decide which would be the best methods for each course. </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Planning not only individual courses, but seeing that the totality of the used methods is varied enough, and that the workload is sensible to the student. (For example so that not all project reports are due at the same week)</a:t>
            </a:r>
            <a:endParaRPr lang="en-GB" dirty="0"/>
          </a:p>
          <a:p>
            <a:pPr marL="342900" indent="-342900">
              <a:buFont typeface="Arial" panose="020B0604020202020204" pitchFamily="34" charset="0"/>
              <a:buChar char="•"/>
            </a:pPr>
            <a:endParaRPr lang="en-GB"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22</a:t>
            </a:fld>
            <a:endParaRPr lang="fi-FI"/>
          </a:p>
        </p:txBody>
      </p:sp>
    </p:spTree>
    <p:extLst>
      <p:ext uri="{BB962C8B-B14F-4D97-AF65-F5344CB8AC3E}">
        <p14:creationId xmlns:p14="http://schemas.microsoft.com/office/powerpoint/2010/main" val="33456372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Good practice: teaching and learning methods</a:t>
            </a:r>
            <a:endParaRPr lang="en-GB" dirty="0"/>
          </a:p>
        </p:txBody>
      </p:sp>
      <p:sp>
        <p:nvSpPr>
          <p:cNvPr id="3" name="Sisällön paikkamerkki 2"/>
          <p:cNvSpPr>
            <a:spLocks noGrp="1"/>
          </p:cNvSpPr>
          <p:nvPr>
            <p:ph sz="quarter" idx="14"/>
          </p:nvPr>
        </p:nvSpPr>
        <p:spPr>
          <a:xfrm>
            <a:off x="541338" y="1355475"/>
            <a:ext cx="8047037" cy="4575425"/>
          </a:xfrm>
        </p:spPr>
        <p:txBody>
          <a:bodyPr/>
          <a:lstStyle/>
          <a:p>
            <a:pPr marL="342900" indent="-342900">
              <a:buFont typeface="Arial" panose="020B0604020202020204" pitchFamily="34" charset="0"/>
              <a:buChar char="•"/>
            </a:pPr>
            <a:r>
              <a:rPr lang="en-GB" dirty="0" smtClean="0"/>
              <a:t>Co-operation with industry, to bring real-life projects and topics to the studies.</a:t>
            </a:r>
          </a:p>
          <a:p>
            <a:pPr marL="342900" indent="-342900">
              <a:buFont typeface="Arial" panose="020B0604020202020204" pitchFamily="34" charset="0"/>
              <a:buChar char="•"/>
            </a:pPr>
            <a:r>
              <a:rPr lang="en-US" dirty="0"/>
              <a:t>Team-work and project work, emulating the real-life work done in the companies. Including also non-technical aspects (environmental, social &amp; economical constraints) in the project.  </a:t>
            </a:r>
          </a:p>
          <a:p>
            <a:pPr marL="342900" indent="-342900">
              <a:buFont typeface="Arial" panose="020B0604020202020204" pitchFamily="34" charset="0"/>
              <a:buChar char="•"/>
            </a:pPr>
            <a:r>
              <a:rPr lang="en-GB" dirty="0" smtClean="0"/>
              <a:t>Joint courses between programmes from different fields, to enhance multidisciplinary competences</a:t>
            </a:r>
          </a:p>
          <a:p>
            <a:pPr marL="342900" indent="-342900">
              <a:buFont typeface="Arial" panose="020B0604020202020204" pitchFamily="34" charset="0"/>
              <a:buChar char="•"/>
            </a:pPr>
            <a:r>
              <a:rPr lang="en-GB" dirty="0"/>
              <a:t>Teaching also in English at some </a:t>
            </a:r>
            <a:r>
              <a:rPr lang="en-GB" dirty="0" smtClean="0"/>
              <a:t>courses</a:t>
            </a:r>
          </a:p>
          <a:p>
            <a:pPr marL="342900" indent="-342900">
              <a:buFont typeface="Arial" panose="020B0604020202020204" pitchFamily="34" charset="0"/>
              <a:buChar char="•"/>
            </a:pPr>
            <a:r>
              <a:rPr lang="en-US" dirty="0" smtClean="0"/>
              <a:t>A </a:t>
            </a:r>
            <a:r>
              <a:rPr lang="en-US" dirty="0"/>
              <a:t>personal learning plan (PLP) which is updated as </a:t>
            </a:r>
            <a:r>
              <a:rPr lang="en-US" dirty="0" smtClean="0"/>
              <a:t>students personal </a:t>
            </a:r>
            <a:r>
              <a:rPr lang="en-US" dirty="0"/>
              <a:t>career plans develop </a:t>
            </a:r>
            <a:endParaRPr lang="en-US" dirty="0" smtClean="0"/>
          </a:p>
          <a:p>
            <a:pPr marL="342900" indent="-342900">
              <a:buFont typeface="Arial" panose="020B0604020202020204" pitchFamily="34" charset="0"/>
              <a:buChar char="•"/>
            </a:pPr>
            <a:r>
              <a:rPr lang="en-US" dirty="0" smtClean="0"/>
              <a:t>Mid-term course feedback which can affect an already ongoing course</a:t>
            </a:r>
          </a:p>
          <a:p>
            <a:pPr marL="342900" indent="-342900">
              <a:buFont typeface="Arial" panose="020B0604020202020204" pitchFamily="34" charset="0"/>
              <a:buChar char="•"/>
            </a:pPr>
            <a:endParaRPr lang="en-GB"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23</a:t>
            </a:fld>
            <a:endParaRPr lang="fi-FI"/>
          </a:p>
        </p:txBody>
      </p:sp>
    </p:spTree>
    <p:extLst>
      <p:ext uri="{BB962C8B-B14F-4D97-AF65-F5344CB8AC3E}">
        <p14:creationId xmlns:p14="http://schemas.microsoft.com/office/powerpoint/2010/main" val="506698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Good practice: assessment</a:t>
            </a:r>
            <a:endParaRPr lang="en-GB" dirty="0"/>
          </a:p>
        </p:txBody>
      </p:sp>
      <p:sp>
        <p:nvSpPr>
          <p:cNvPr id="3" name="Sisällön paikkamerkki 2"/>
          <p:cNvSpPr>
            <a:spLocks noGrp="1"/>
          </p:cNvSpPr>
          <p:nvPr>
            <p:ph sz="quarter" idx="14"/>
          </p:nvPr>
        </p:nvSpPr>
        <p:spPr>
          <a:xfrm>
            <a:off x="541338" y="1282701"/>
            <a:ext cx="8047037" cy="4730066"/>
          </a:xfrm>
        </p:spPr>
        <p:txBody>
          <a:bodyPr/>
          <a:lstStyle/>
          <a:p>
            <a:pPr marL="342900" indent="-342900">
              <a:buFont typeface="Arial" panose="020B0604020202020204" pitchFamily="34" charset="0"/>
              <a:buChar char="•"/>
            </a:pPr>
            <a:r>
              <a:rPr lang="en-GB" dirty="0" smtClean="0"/>
              <a:t>Link the assessment to the learning outcomes: how to best enable students to demonstrate that they know how to do the things they should be able to do.</a:t>
            </a:r>
          </a:p>
          <a:p>
            <a:pPr marL="342900" indent="-342900">
              <a:buFont typeface="Arial" panose="020B0604020202020204" pitchFamily="34" charset="0"/>
              <a:buChar char="•"/>
            </a:pPr>
            <a:r>
              <a:rPr lang="en-GB" dirty="0" smtClean="0"/>
              <a:t>Use of varied methods, chosen based on what should be demonstrated </a:t>
            </a:r>
          </a:p>
          <a:p>
            <a:pPr marL="639763" lvl="1" indent="-342900">
              <a:buFont typeface="Arial" panose="020B0604020202020204" pitchFamily="34" charset="0"/>
              <a:buChar char="•"/>
            </a:pPr>
            <a:r>
              <a:rPr lang="en-GB" dirty="0" smtClean="0"/>
              <a:t>Calculations</a:t>
            </a:r>
          </a:p>
          <a:p>
            <a:pPr marL="639763" lvl="1" indent="-342900">
              <a:buFont typeface="Arial" panose="020B0604020202020204" pitchFamily="34" charset="0"/>
              <a:buChar char="•"/>
            </a:pPr>
            <a:r>
              <a:rPr lang="en-GB" dirty="0" smtClean="0"/>
              <a:t>Written exams</a:t>
            </a:r>
          </a:p>
          <a:p>
            <a:pPr marL="639763" lvl="1" indent="-342900">
              <a:buFont typeface="Arial" panose="020B0604020202020204" pitchFamily="34" charset="0"/>
              <a:buChar char="•"/>
            </a:pPr>
            <a:r>
              <a:rPr lang="en-GB" dirty="0"/>
              <a:t>Project reports</a:t>
            </a:r>
          </a:p>
          <a:p>
            <a:pPr marL="639763" lvl="1" indent="-342900">
              <a:buFont typeface="Arial" panose="020B0604020202020204" pitchFamily="34" charset="0"/>
              <a:buChar char="•"/>
            </a:pPr>
            <a:r>
              <a:rPr lang="en-GB" dirty="0" smtClean="0"/>
              <a:t>Learning diaries, portfolios</a:t>
            </a:r>
          </a:p>
          <a:p>
            <a:pPr marL="639763" lvl="1" indent="-342900">
              <a:buFont typeface="Arial" panose="020B0604020202020204" pitchFamily="34" charset="0"/>
              <a:buChar char="•"/>
            </a:pPr>
            <a:r>
              <a:rPr lang="en-GB" dirty="0" smtClean="0"/>
              <a:t>Presentations</a:t>
            </a:r>
          </a:p>
          <a:p>
            <a:pPr marL="639763" lvl="1" indent="-342900">
              <a:buFont typeface="Arial" panose="020B0604020202020204" pitchFamily="34" charset="0"/>
              <a:buChar char="•"/>
            </a:pPr>
            <a:r>
              <a:rPr lang="en-GB" dirty="0" smtClean="0"/>
              <a:t>Drama, real-life emulations, </a:t>
            </a:r>
            <a:r>
              <a:rPr lang="en-GB" dirty="0" err="1" smtClean="0"/>
              <a:t>etc</a:t>
            </a:r>
            <a:r>
              <a:rPr lang="en-GB" dirty="0" smtClean="0"/>
              <a:t>… possibilities are endless!</a:t>
            </a:r>
          </a:p>
          <a:p>
            <a:pPr marL="342900" indent="-342900">
              <a:buFont typeface="Arial" panose="020B0604020202020204" pitchFamily="34" charset="0"/>
              <a:buChar char="•"/>
            </a:pPr>
            <a:r>
              <a:rPr lang="en-GB" dirty="0" smtClean="0"/>
              <a:t>Give useful feedback to students: not only the grade, but how they have mastered the different learning outcomes</a:t>
            </a:r>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24</a:t>
            </a:fld>
            <a:endParaRPr lang="fi-FI"/>
          </a:p>
        </p:txBody>
      </p:sp>
    </p:spTree>
    <p:extLst>
      <p:ext uri="{BB962C8B-B14F-4D97-AF65-F5344CB8AC3E}">
        <p14:creationId xmlns:p14="http://schemas.microsoft.com/office/powerpoint/2010/main" val="2538812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Good practice: quality management of assessment</a:t>
            </a:r>
            <a:endParaRPr lang="en-GB"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en-GB" dirty="0" smtClean="0"/>
              <a:t>Use of multiple </a:t>
            </a:r>
            <a:r>
              <a:rPr lang="en-GB" dirty="0"/>
              <a:t>actors in assessment, not relying only on one teacher’s evaluation</a:t>
            </a:r>
          </a:p>
          <a:p>
            <a:pPr marL="639763" lvl="1" indent="-342900">
              <a:buFont typeface="Arial" panose="020B0604020202020204" pitchFamily="34" charset="0"/>
              <a:buChar char="•"/>
            </a:pPr>
            <a:r>
              <a:rPr lang="en-GB" dirty="0"/>
              <a:t>self-evaluation, peer evaluation, working-life feedback, double marking by teachers</a:t>
            </a:r>
            <a:r>
              <a:rPr lang="en-GB" dirty="0" smtClean="0"/>
              <a:t>…</a:t>
            </a:r>
          </a:p>
          <a:p>
            <a:pPr marL="639763" lvl="1"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dirty="0" smtClean="0"/>
              <a:t>Making a matrix of how each learning outcome of a course is addressed by the assessment methods.</a:t>
            </a:r>
          </a:p>
          <a:p>
            <a:pPr marL="342900" indent="-342900">
              <a:buFont typeface="Arial" panose="020B0604020202020204" pitchFamily="34" charset="0"/>
              <a:buChar char="•"/>
            </a:pPr>
            <a:r>
              <a:rPr lang="en-GB" dirty="0"/>
              <a:t>Include real chances for discussing the assessment, and also possibility to a fair appeal’s process.</a:t>
            </a:r>
          </a:p>
          <a:p>
            <a:pPr marL="342900" indent="-342900">
              <a:buFont typeface="Arial" panose="020B0604020202020204" pitchFamily="34" charset="0"/>
              <a:buChar char="•"/>
            </a:pPr>
            <a:r>
              <a:rPr lang="en-GB" dirty="0" smtClean="0"/>
              <a:t>Doing statistical analysis of the grades, to see if there are notable changes from the norm, taking action when something odd is seen.</a:t>
            </a:r>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25</a:t>
            </a:fld>
            <a:endParaRPr lang="fi-FI"/>
          </a:p>
        </p:txBody>
      </p:sp>
    </p:spTree>
    <p:extLst>
      <p:ext uri="{BB962C8B-B14F-4D97-AF65-F5344CB8AC3E}">
        <p14:creationId xmlns:p14="http://schemas.microsoft.com/office/powerpoint/2010/main" val="3707841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Common challenges</a:t>
            </a:r>
            <a:endParaRPr lang="en-GB" dirty="0"/>
          </a:p>
        </p:txBody>
      </p:sp>
      <p:sp>
        <p:nvSpPr>
          <p:cNvPr id="3" name="Sisällön paikkamerkki 2"/>
          <p:cNvSpPr>
            <a:spLocks noGrp="1"/>
          </p:cNvSpPr>
          <p:nvPr>
            <p:ph sz="quarter" idx="14"/>
          </p:nvPr>
        </p:nvSpPr>
        <p:spPr>
          <a:xfrm>
            <a:off x="541338" y="1079500"/>
            <a:ext cx="8047037" cy="4857067"/>
          </a:xfrm>
        </p:spPr>
        <p:txBody>
          <a:bodyPr/>
          <a:lstStyle/>
          <a:p>
            <a:pPr marL="342900" indent="-342900">
              <a:buFont typeface="Arial" panose="020B0604020202020204" pitchFamily="34" charset="0"/>
              <a:buChar char="•"/>
            </a:pPr>
            <a:r>
              <a:rPr lang="en-GB" dirty="0" smtClean="0"/>
              <a:t>Relying too much on “traditional ways” of teaching and assessment: lectures + exam.</a:t>
            </a:r>
          </a:p>
          <a:p>
            <a:pPr marL="342900" indent="-342900">
              <a:buFont typeface="Arial" panose="020B0604020202020204" pitchFamily="34" charset="0"/>
              <a:buChar char="•"/>
            </a:pPr>
            <a:r>
              <a:rPr lang="en-GB" dirty="0" smtClean="0"/>
              <a:t>Including only the teacher in the assessment. </a:t>
            </a:r>
          </a:p>
          <a:p>
            <a:pPr marL="342900" indent="-342900">
              <a:buFont typeface="Arial" panose="020B0604020202020204" pitchFamily="34" charset="0"/>
              <a:buChar char="•"/>
            </a:pPr>
            <a:r>
              <a:rPr lang="en-GB" dirty="0" smtClean="0"/>
              <a:t>Not choosing the teaching methods, learning activities and assessment methods based on an analysis of the learning outcomes.</a:t>
            </a:r>
          </a:p>
          <a:p>
            <a:pPr marL="342900" indent="-342900">
              <a:buFont typeface="Arial" panose="020B0604020202020204" pitchFamily="34" charset="0"/>
              <a:buChar char="•"/>
            </a:pPr>
            <a:r>
              <a:rPr lang="en-GB" dirty="0" smtClean="0"/>
              <a:t>Not giving enough feedback to the students regarding how they have reached the learning outcomes. </a:t>
            </a:r>
          </a:p>
          <a:p>
            <a:endParaRPr lang="en-GB" dirty="0" smtClean="0"/>
          </a:p>
          <a:p>
            <a:r>
              <a:rPr lang="en-GB" dirty="0" smtClean="0"/>
              <a:t>Possible solutions:</a:t>
            </a:r>
          </a:p>
          <a:p>
            <a:pPr marL="342900" indent="-342900">
              <a:buFont typeface="Arial" panose="020B0604020202020204" pitchFamily="34" charset="0"/>
              <a:buChar char="•"/>
            </a:pPr>
            <a:r>
              <a:rPr lang="en-GB" dirty="0" smtClean="0"/>
              <a:t>Begin the planning always from the learning outcomes, using tools such as a matrix to see that everything is covered. Using the findings from pedagogics, such as Bloom’s taxonomy, to help in the design.</a:t>
            </a:r>
          </a:p>
          <a:p>
            <a:pPr marL="342900" indent="-342900">
              <a:buFont typeface="Arial" panose="020B0604020202020204" pitchFamily="34" charset="0"/>
              <a:buChar char="•"/>
            </a:pPr>
            <a:endParaRPr lang="en-GB"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26</a:t>
            </a:fld>
            <a:endParaRPr lang="fi-FI"/>
          </a:p>
        </p:txBody>
      </p:sp>
    </p:spTree>
    <p:extLst>
      <p:ext uri="{BB962C8B-B14F-4D97-AF65-F5344CB8AC3E}">
        <p14:creationId xmlns:p14="http://schemas.microsoft.com/office/powerpoint/2010/main" val="2914402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What we evaluate in the accreditations: programme aims</a:t>
            </a:r>
            <a:endParaRPr lang="en-GB" dirty="0"/>
          </a:p>
        </p:txBody>
      </p:sp>
      <p:sp>
        <p:nvSpPr>
          <p:cNvPr id="3" name="Sisällön paikkamerkki 2"/>
          <p:cNvSpPr>
            <a:spLocks noGrp="1"/>
          </p:cNvSpPr>
          <p:nvPr>
            <p:ph sz="quarter" idx="14"/>
          </p:nvPr>
        </p:nvSpPr>
        <p:spPr>
          <a:xfrm>
            <a:off x="541338" y="1576797"/>
            <a:ext cx="8047037" cy="4359769"/>
          </a:xfrm>
        </p:spPr>
        <p:txBody>
          <a:bodyPr/>
          <a:lstStyle/>
          <a:p>
            <a:pPr marL="342900" indent="-342900">
              <a:buFont typeface="Arial" panose="020B0604020202020204" pitchFamily="34" charset="0"/>
              <a:buChar char="•"/>
            </a:pPr>
            <a:r>
              <a:rPr lang="en-GB" b="0" dirty="0" smtClean="0"/>
              <a:t>Are the programme aims, which describe the educational task and purpose of the programme, consistent with the mission of the higher education institution?</a:t>
            </a:r>
          </a:p>
          <a:p>
            <a:pPr marL="639763" lvl="1" indent="-342900">
              <a:buFont typeface="Arial" panose="020B0604020202020204" pitchFamily="34" charset="0"/>
              <a:buChar char="•"/>
            </a:pPr>
            <a:r>
              <a:rPr lang="en-GB" dirty="0"/>
              <a:t>what the programme aims are, how and how well have they been described</a:t>
            </a:r>
            <a:endParaRPr lang="fi-FI" dirty="0"/>
          </a:p>
          <a:p>
            <a:pPr marL="639763" lvl="1" indent="-342900">
              <a:buFont typeface="Arial" panose="020B0604020202020204" pitchFamily="34" charset="0"/>
              <a:buChar char="•"/>
            </a:pPr>
            <a:endParaRPr lang="fi-FI" dirty="0"/>
          </a:p>
          <a:p>
            <a:pPr marL="342900" indent="-342900">
              <a:buFont typeface="Arial" panose="020B0604020202020204" pitchFamily="34" charset="0"/>
              <a:buChar char="•"/>
            </a:pPr>
            <a:r>
              <a:rPr lang="en-GB" b="0" dirty="0" smtClean="0"/>
              <a:t>Do the programme aims reflect identified needs of employers and other stakeholders?</a:t>
            </a:r>
          </a:p>
          <a:p>
            <a:pPr marL="639763" lvl="1" indent="-342900">
              <a:buFont typeface="Arial" panose="020B0604020202020204" pitchFamily="34" charset="0"/>
              <a:buChar char="•"/>
            </a:pPr>
            <a:r>
              <a:rPr lang="en-GB" dirty="0"/>
              <a:t>Were the relevant industry and labour market organisations and other stakeholders consulted? </a:t>
            </a:r>
            <a:endParaRPr lang="en-GB" dirty="0" smtClean="0"/>
          </a:p>
          <a:p>
            <a:pPr marL="639763" lvl="1" indent="-342900">
              <a:buFont typeface="Arial" panose="020B0604020202020204" pitchFamily="34" charset="0"/>
              <a:buChar char="•"/>
            </a:pPr>
            <a:r>
              <a:rPr lang="en-GB" dirty="0"/>
              <a:t>Was the methodology and schedule of consultation adequate in order to identify their educational needs?</a:t>
            </a:r>
            <a:endParaRPr lang="fi-FI" dirty="0"/>
          </a:p>
          <a:p>
            <a:pPr marL="639763" lvl="1" indent="-342900">
              <a:buFont typeface="Arial" panose="020B0604020202020204" pitchFamily="34" charset="0"/>
              <a:buChar char="•"/>
            </a:pPr>
            <a:endParaRPr lang="en-GB" b="0" dirty="0" smtClean="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3</a:t>
            </a:fld>
            <a:endParaRPr lang="fi-FI"/>
          </a:p>
        </p:txBody>
      </p:sp>
    </p:spTree>
    <p:extLst>
      <p:ext uri="{BB962C8B-B14F-4D97-AF65-F5344CB8AC3E}">
        <p14:creationId xmlns:p14="http://schemas.microsoft.com/office/powerpoint/2010/main" val="625242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What we evaluate in the accreditations: programme level learning outcomes</a:t>
            </a:r>
            <a:endParaRPr lang="en-GB" dirty="0"/>
          </a:p>
        </p:txBody>
      </p:sp>
      <p:sp>
        <p:nvSpPr>
          <p:cNvPr id="3" name="Sisällön paikkamerkki 2"/>
          <p:cNvSpPr>
            <a:spLocks noGrp="1"/>
          </p:cNvSpPr>
          <p:nvPr>
            <p:ph sz="quarter" idx="14"/>
          </p:nvPr>
        </p:nvSpPr>
        <p:spPr>
          <a:xfrm>
            <a:off x="541338" y="1576797"/>
            <a:ext cx="8047037" cy="4359769"/>
          </a:xfrm>
        </p:spPr>
        <p:txBody>
          <a:bodyPr/>
          <a:lstStyle/>
          <a:p>
            <a:pPr marL="342900" indent="-342900">
              <a:buFont typeface="Arial" panose="020B0604020202020204" pitchFamily="34" charset="0"/>
              <a:buChar char="•"/>
            </a:pPr>
            <a:r>
              <a:rPr lang="en-GB" b="0" dirty="0" smtClean="0"/>
              <a:t>Do the programme level learning outcomes describe the knowledge, understanding, skills and abilities that the programme enables </a:t>
            </a:r>
            <a:r>
              <a:rPr lang="en-US" b="0" dirty="0" smtClean="0"/>
              <a:t>graduates </a:t>
            </a:r>
            <a:r>
              <a:rPr lang="en-US" b="0" dirty="0"/>
              <a:t>to </a:t>
            </a:r>
            <a:r>
              <a:rPr lang="en-US" b="0" dirty="0" smtClean="0"/>
              <a:t>demonstrate?</a:t>
            </a:r>
          </a:p>
          <a:p>
            <a:pPr marL="639763" lvl="1" indent="-342900">
              <a:buFont typeface="Arial" panose="020B0604020202020204" pitchFamily="34" charset="0"/>
              <a:buChar char="•"/>
            </a:pPr>
            <a:r>
              <a:rPr lang="en-GB" dirty="0"/>
              <a:t>Have the programme learning outcomes been established in terms of what students are expected to know, understand and/or be able to demonstrate after completion of the learning process?</a:t>
            </a:r>
            <a:endParaRPr lang="fi-FI" dirty="0"/>
          </a:p>
          <a:p>
            <a:pPr marL="639763" lvl="1" indent="-342900">
              <a:buFont typeface="Arial" panose="020B0604020202020204" pitchFamily="34" charset="0"/>
              <a:buChar char="•"/>
            </a:pPr>
            <a:endParaRPr lang="fi-FI" dirty="0" smtClean="0"/>
          </a:p>
          <a:p>
            <a:pPr marL="342900" indent="-342900">
              <a:buFont typeface="Arial" panose="020B0604020202020204" pitchFamily="34" charset="0"/>
              <a:buChar char="•"/>
            </a:pPr>
            <a:r>
              <a:rPr lang="en-GB" b="0" dirty="0" smtClean="0"/>
              <a:t>Are the programme level learning outcomes consistent with a) the programme aims b) with national qualifications frameworks c) with FINEEC’s reference learning outcomes for accreditation?</a:t>
            </a:r>
          </a:p>
          <a:p>
            <a:pPr marL="639763" lvl="1" indent="-342900">
              <a:buFont typeface="Arial" panose="020B0604020202020204" pitchFamily="34" charset="0"/>
              <a:buChar char="•"/>
            </a:pPr>
            <a:r>
              <a:rPr lang="en-GB" dirty="0"/>
              <a:t>Analysis of the programme learning outcomes vs. the FINEEC reference programme learning </a:t>
            </a:r>
            <a:r>
              <a:rPr lang="en-GB" dirty="0" smtClean="0"/>
              <a:t>outcomes is done by the programme in the self-evaluation</a:t>
            </a:r>
            <a:endParaRPr lang="fi-FI" dirty="0"/>
          </a:p>
          <a:p>
            <a:pPr marL="639763" lvl="1" indent="-342900">
              <a:buFont typeface="Arial" panose="020B0604020202020204" pitchFamily="34" charset="0"/>
              <a:buChar char="•"/>
            </a:pPr>
            <a:endParaRPr lang="en-GB" b="0" dirty="0" smtClean="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4</a:t>
            </a:fld>
            <a:endParaRPr lang="fi-FI"/>
          </a:p>
        </p:txBody>
      </p:sp>
    </p:spTree>
    <p:extLst>
      <p:ext uri="{BB962C8B-B14F-4D97-AF65-F5344CB8AC3E}">
        <p14:creationId xmlns:p14="http://schemas.microsoft.com/office/powerpoint/2010/main" val="530581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What we evaluate in the accreditations: course level learning outcomes</a:t>
            </a:r>
            <a:endParaRPr lang="en-GB" dirty="0"/>
          </a:p>
        </p:txBody>
      </p:sp>
      <p:sp>
        <p:nvSpPr>
          <p:cNvPr id="3" name="Sisällön paikkamerkki 2"/>
          <p:cNvSpPr>
            <a:spLocks noGrp="1"/>
          </p:cNvSpPr>
          <p:nvPr>
            <p:ph sz="quarter" idx="14"/>
          </p:nvPr>
        </p:nvSpPr>
        <p:spPr>
          <a:xfrm>
            <a:off x="541338" y="1485899"/>
            <a:ext cx="8047037" cy="4450667"/>
          </a:xfrm>
        </p:spPr>
        <p:txBody>
          <a:bodyPr/>
          <a:lstStyle/>
          <a:p>
            <a:pPr marL="342900" indent="-342900">
              <a:buFont typeface="Arial" panose="020B0604020202020204" pitchFamily="34" charset="0"/>
              <a:buChar char="•"/>
            </a:pPr>
            <a:r>
              <a:rPr lang="en-GB" b="0" dirty="0" smtClean="0"/>
              <a:t>Do the</a:t>
            </a:r>
            <a:r>
              <a:rPr lang="fi-FI" b="0" dirty="0" smtClean="0"/>
              <a:t> </a:t>
            </a:r>
            <a:r>
              <a:rPr lang="en-US" b="0" dirty="0"/>
              <a:t>course level learning outcomes, including thesis work and possible </a:t>
            </a:r>
            <a:r>
              <a:rPr lang="en-US" b="0" dirty="0" smtClean="0"/>
              <a:t>practical training</a:t>
            </a:r>
            <a:r>
              <a:rPr lang="en-US" b="0" dirty="0"/>
              <a:t>, aggregate to the </a:t>
            </a:r>
            <a:r>
              <a:rPr lang="en-GB" b="0" dirty="0" smtClean="0"/>
              <a:t>programme’s</a:t>
            </a:r>
            <a:r>
              <a:rPr lang="en-US" b="0" dirty="0" smtClean="0"/>
              <a:t> </a:t>
            </a:r>
            <a:r>
              <a:rPr lang="en-US" b="0" dirty="0"/>
              <a:t>learning </a:t>
            </a:r>
            <a:r>
              <a:rPr lang="en-US" b="0" dirty="0" smtClean="0"/>
              <a:t>outcomes?</a:t>
            </a:r>
          </a:p>
          <a:p>
            <a:pPr marL="639763" lvl="1" indent="-342900">
              <a:buFont typeface="Arial" panose="020B0604020202020204" pitchFamily="34" charset="0"/>
              <a:buChar char="•"/>
            </a:pPr>
            <a:r>
              <a:rPr lang="en-GB" dirty="0" smtClean="0"/>
              <a:t>Analysis </a:t>
            </a:r>
            <a:r>
              <a:rPr lang="en-GB" dirty="0"/>
              <a:t>of </a:t>
            </a:r>
            <a:r>
              <a:rPr lang="en-GB" dirty="0" smtClean="0"/>
              <a:t>how the course learning outcomes aggregate to the programme level learning outcomes is </a:t>
            </a:r>
            <a:r>
              <a:rPr lang="en-GB" dirty="0"/>
              <a:t>done by the programme in the self-evaluation</a:t>
            </a:r>
            <a:endParaRPr lang="fi-FI" dirty="0"/>
          </a:p>
          <a:p>
            <a:endParaRPr lang="en-US" b="0" dirty="0" smtClean="0"/>
          </a:p>
          <a:p>
            <a:pPr marL="342900" indent="-342900">
              <a:buFont typeface="Arial" panose="020B0604020202020204" pitchFamily="34" charset="0"/>
              <a:buChar char="•"/>
            </a:pPr>
            <a:r>
              <a:rPr lang="en-US" b="0" dirty="0" smtClean="0"/>
              <a:t>Does the curriculum give </a:t>
            </a:r>
            <a:r>
              <a:rPr lang="en-US" b="0" dirty="0"/>
              <a:t>comprehensive information on all the individual </a:t>
            </a:r>
            <a:r>
              <a:rPr lang="en-US" b="0" dirty="0" smtClean="0"/>
              <a:t>courses of </a:t>
            </a:r>
            <a:r>
              <a:rPr lang="en-US" b="0" dirty="0"/>
              <a:t>the </a:t>
            </a:r>
            <a:r>
              <a:rPr lang="en-US" b="0" dirty="0" err="1"/>
              <a:t>programme</a:t>
            </a:r>
            <a:r>
              <a:rPr lang="en-US" b="0" dirty="0"/>
              <a:t>, including thesis work and possible practical </a:t>
            </a:r>
            <a:r>
              <a:rPr lang="en-US" b="0" dirty="0" smtClean="0"/>
              <a:t>training</a:t>
            </a:r>
          </a:p>
          <a:p>
            <a:endParaRPr lang="en-US" b="0" dirty="0" smtClean="0"/>
          </a:p>
          <a:p>
            <a:pPr marL="342900" indent="-342900">
              <a:buFont typeface="Arial" panose="020B0604020202020204" pitchFamily="34" charset="0"/>
              <a:buChar char="•"/>
            </a:pPr>
            <a:r>
              <a:rPr lang="en-US" b="0" dirty="0" smtClean="0"/>
              <a:t>Is the curriculum accessible </a:t>
            </a:r>
            <a:r>
              <a:rPr lang="en-US" b="0" dirty="0"/>
              <a:t>to </a:t>
            </a:r>
            <a:r>
              <a:rPr lang="en-US" b="0" dirty="0" smtClean="0"/>
              <a:t>students?</a:t>
            </a:r>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5</a:t>
            </a:fld>
            <a:endParaRPr lang="fi-FI"/>
          </a:p>
        </p:txBody>
      </p:sp>
    </p:spTree>
    <p:extLst>
      <p:ext uri="{BB962C8B-B14F-4D97-AF65-F5344CB8AC3E}">
        <p14:creationId xmlns:p14="http://schemas.microsoft.com/office/powerpoint/2010/main" val="1087104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Good practices: identification of the needs of employers</a:t>
            </a:r>
            <a:endParaRPr lang="en-GB"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en-GB" dirty="0" smtClean="0"/>
              <a:t>Foresight process: identify important employers, arrange interviews with the companies, document the interviews, analyse what common needs the companies have.</a:t>
            </a:r>
          </a:p>
          <a:p>
            <a:pPr marL="342900" indent="-342900">
              <a:buFont typeface="Arial" panose="020B0604020202020204" pitchFamily="34" charset="0"/>
              <a:buChar char="•"/>
            </a:pPr>
            <a:r>
              <a:rPr lang="en-GB" dirty="0" smtClean="0"/>
              <a:t>RDI projects and paid-services: teachers co-operate with companies</a:t>
            </a:r>
          </a:p>
          <a:p>
            <a:pPr marL="342900" indent="-342900">
              <a:buFont typeface="Arial" panose="020B0604020202020204" pitchFamily="34" charset="0"/>
              <a:buChar char="•"/>
            </a:pPr>
            <a:r>
              <a:rPr lang="en-GB" dirty="0" smtClean="0"/>
              <a:t>Feedback collection from companies where students do their practical placements or thesis work</a:t>
            </a:r>
          </a:p>
          <a:p>
            <a:pPr marL="342900" indent="-342900">
              <a:buFont typeface="Arial" panose="020B0604020202020204" pitchFamily="34" charset="0"/>
              <a:buChar char="•"/>
            </a:pPr>
            <a:r>
              <a:rPr lang="en-GB" dirty="0" smtClean="0"/>
              <a:t>Advisory board, where there are members from teachers, students and companies</a:t>
            </a:r>
          </a:p>
          <a:p>
            <a:pPr marL="342900" indent="-342900">
              <a:buFont typeface="Arial" panose="020B0604020202020204" pitchFamily="34" charset="0"/>
              <a:buChar char="•"/>
            </a:pPr>
            <a:r>
              <a:rPr lang="en-GB" dirty="0" smtClean="0"/>
              <a:t>When new programme outcomes are defined, there is a commenting possibility for companies</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endParaRPr lang="en-GB"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6</a:t>
            </a:fld>
            <a:endParaRPr lang="fi-FI"/>
          </a:p>
        </p:txBody>
      </p:sp>
    </p:spTree>
    <p:extLst>
      <p:ext uri="{BB962C8B-B14F-4D97-AF65-F5344CB8AC3E}">
        <p14:creationId xmlns:p14="http://schemas.microsoft.com/office/powerpoint/2010/main" val="1635656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Good practices: definition of programme aims</a:t>
            </a:r>
            <a:endParaRPr lang="en-GB"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en-GB" dirty="0" smtClean="0"/>
              <a:t>Describing programme aims as targeted competence upon graduation</a:t>
            </a:r>
          </a:p>
          <a:p>
            <a:pPr marL="342900" indent="-342900">
              <a:buFont typeface="Arial" panose="020B0604020202020204" pitchFamily="34" charset="0"/>
              <a:buChar char="•"/>
            </a:pPr>
            <a:r>
              <a:rPr lang="en-GB" dirty="0" smtClean="0"/>
              <a:t>Describing an overall learning outcome (or theme) for each semester of the programme</a:t>
            </a:r>
          </a:p>
          <a:p>
            <a:pPr marL="342900" indent="-342900">
              <a:buFont typeface="Arial" panose="020B0604020202020204" pitchFamily="34" charset="0"/>
              <a:buChar char="•"/>
            </a:pPr>
            <a:endParaRPr lang="en-GB" dirty="0"/>
          </a:p>
          <a:p>
            <a:r>
              <a:rPr lang="en-GB" dirty="0" smtClean="0"/>
              <a:t>A couple of examples:</a:t>
            </a:r>
          </a:p>
          <a:p>
            <a:endParaRPr lang="en-GB"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11.3.2016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7</a:t>
            </a:fld>
            <a:endParaRPr lang="fi-FI"/>
          </a:p>
        </p:txBody>
      </p:sp>
    </p:spTree>
    <p:extLst>
      <p:ext uri="{BB962C8B-B14F-4D97-AF65-F5344CB8AC3E}">
        <p14:creationId xmlns:p14="http://schemas.microsoft.com/office/powerpoint/2010/main" val="771231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482600" y="1451194"/>
            <a:ext cx="8420100" cy="4154984"/>
          </a:xfrm>
          <a:prstGeom prst="rect">
            <a:avLst/>
          </a:prstGeom>
        </p:spPr>
        <p:txBody>
          <a:bodyPr wrap="square">
            <a:spAutoFit/>
          </a:bodyPr>
          <a:lstStyle/>
          <a:p>
            <a:r>
              <a:rPr lang="en-US" i="1" dirty="0">
                <a:solidFill>
                  <a:srgbClr val="333333"/>
                </a:solidFill>
                <a:latin typeface="Calibri" panose="020F0502020204030204" pitchFamily="34" charset="0"/>
                <a:ea typeface="Times New Roman" panose="02020603050405020304" pitchFamily="18" charset="0"/>
                <a:cs typeface="Calibri" panose="020F0502020204030204" pitchFamily="34" charset="0"/>
              </a:rPr>
              <a:t>In the JAMK degree </a:t>
            </a:r>
            <a:r>
              <a:rPr lang="en-US" i="1" dirty="0" err="1">
                <a:solidFill>
                  <a:srgbClr val="333333"/>
                </a:solidFill>
                <a:latin typeface="Calibri" panose="020F0502020204030204" pitchFamily="34" charset="0"/>
                <a:ea typeface="Times New Roman" panose="02020603050405020304" pitchFamily="18" charset="0"/>
                <a:cs typeface="Calibri" panose="020F0502020204030204" pitchFamily="34" charset="0"/>
              </a:rPr>
              <a:t>programme</a:t>
            </a:r>
            <a:r>
              <a:rPr lang="en-US" i="1" dirty="0">
                <a:solidFill>
                  <a:srgbClr val="333333"/>
                </a:solidFill>
                <a:latin typeface="Calibri" panose="020F0502020204030204" pitchFamily="34" charset="0"/>
                <a:ea typeface="Times New Roman" panose="02020603050405020304" pitchFamily="18" charset="0"/>
                <a:cs typeface="Calibri" panose="020F0502020204030204" pitchFamily="34" charset="0"/>
              </a:rPr>
              <a:t> in Mechanical Engineering, you will, depending on your </a:t>
            </a:r>
            <a:r>
              <a:rPr lang="en-US" i="1" dirty="0" err="1">
                <a:solidFill>
                  <a:srgbClr val="333333"/>
                </a:solidFill>
                <a:latin typeface="Calibri" panose="020F0502020204030204" pitchFamily="34" charset="0"/>
                <a:ea typeface="Times New Roman" panose="02020603050405020304" pitchFamily="18" charset="0"/>
                <a:cs typeface="Calibri" panose="020F0502020204030204" pitchFamily="34" charset="0"/>
              </a:rPr>
              <a:t>specialisation</a:t>
            </a:r>
            <a:r>
              <a:rPr lang="en-US" i="1" dirty="0">
                <a:solidFill>
                  <a:srgbClr val="333333"/>
                </a:solidFill>
                <a:latin typeface="Calibri" panose="020F0502020204030204" pitchFamily="34" charset="0"/>
                <a:ea typeface="Times New Roman" panose="02020603050405020304" pitchFamily="18" charset="0"/>
                <a:cs typeface="Calibri" panose="020F0502020204030204" pitchFamily="34" charset="0"/>
              </a:rPr>
              <a:t>, learn to control, develop and manage manufacturing of products especially in engineering workshops or, alternatively, learn how to develop and design machines and equipment using CAD and 3D modelling software. You can expand your expertise in production technology through maintenance-related studies or strengthen your product development skills in studies focusing on sheet metal structures and user-centered oriented design, for example</a:t>
            </a:r>
            <a:r>
              <a:rPr lang="en-US" i="1" dirty="0" smtClean="0">
                <a:solidFill>
                  <a:srgbClr val="333333"/>
                </a:solidFill>
                <a:latin typeface="Calibri" panose="020F0502020204030204" pitchFamily="34" charset="0"/>
                <a:ea typeface="Times New Roman" panose="02020603050405020304" pitchFamily="18" charset="0"/>
                <a:cs typeface="Calibri" panose="020F0502020204030204" pitchFamily="34" charset="0"/>
              </a:rPr>
              <a:t>.</a:t>
            </a:r>
          </a:p>
          <a:p>
            <a:endParaRPr lang="en-US" i="1" dirty="0">
              <a:solidFill>
                <a:srgbClr val="333333"/>
              </a:solidFill>
              <a:latin typeface="Calibri" panose="020F0502020204030204" pitchFamily="34" charset="0"/>
              <a:ea typeface="Times New Roman" panose="02020603050405020304" pitchFamily="18" charset="0"/>
              <a:cs typeface="Calibri" panose="020F0502020204030204" pitchFamily="34" charset="0"/>
            </a:endParaRPr>
          </a:p>
          <a:p>
            <a:endParaRPr lang="en-US" i="1" dirty="0" smtClean="0">
              <a:solidFill>
                <a:srgbClr val="333333"/>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71319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p:cNvPicPr>
            <a:picLocks noChangeAspect="1"/>
          </p:cNvPicPr>
          <p:nvPr/>
        </p:nvPicPr>
        <p:blipFill>
          <a:blip r:embed="rId2"/>
          <a:stretch>
            <a:fillRect/>
          </a:stretch>
        </p:blipFill>
        <p:spPr>
          <a:xfrm>
            <a:off x="44655" y="152400"/>
            <a:ext cx="8997746" cy="6616700"/>
          </a:xfrm>
          <a:prstGeom prst="rect">
            <a:avLst/>
          </a:prstGeom>
        </p:spPr>
      </p:pic>
      <p:pic>
        <p:nvPicPr>
          <p:cNvPr id="3" name="Kuva 2"/>
          <p:cNvPicPr>
            <a:picLocks noChangeAspect="1"/>
          </p:cNvPicPr>
          <p:nvPr/>
        </p:nvPicPr>
        <p:blipFill>
          <a:blip r:embed="rId3"/>
          <a:stretch>
            <a:fillRect/>
          </a:stretch>
        </p:blipFill>
        <p:spPr>
          <a:xfrm>
            <a:off x="44655" y="152400"/>
            <a:ext cx="8997746" cy="466725"/>
          </a:xfrm>
          <a:prstGeom prst="rect">
            <a:avLst/>
          </a:prstGeom>
        </p:spPr>
      </p:pic>
    </p:spTree>
    <p:extLst>
      <p:ext uri="{BB962C8B-B14F-4D97-AF65-F5344CB8AC3E}">
        <p14:creationId xmlns:p14="http://schemas.microsoft.com/office/powerpoint/2010/main" val="4189264690"/>
      </p:ext>
    </p:extLst>
  </p:cSld>
  <p:clrMapOvr>
    <a:masterClrMapping/>
  </p:clrMapOvr>
</p:sld>
</file>

<file path=ppt/theme/theme1.xml><?xml version="1.0" encoding="utf-8"?>
<a:theme xmlns:a="http://schemas.openxmlformats.org/drawingml/2006/main" name="KARVI_FI_2015">
  <a:themeElements>
    <a:clrScheme name="KARVI">
      <a:dk1>
        <a:sysClr val="windowText" lastClr="000000"/>
      </a:dk1>
      <a:lt1>
        <a:srgbClr val="FFFFFF"/>
      </a:lt1>
      <a:dk2>
        <a:srgbClr val="0D93D2"/>
      </a:dk2>
      <a:lt2>
        <a:srgbClr val="958B81"/>
      </a:lt2>
      <a:accent1>
        <a:srgbClr val="0D93D2"/>
      </a:accent1>
      <a:accent2>
        <a:srgbClr val="C8DDF1"/>
      </a:accent2>
      <a:accent3>
        <a:srgbClr val="85C598"/>
      </a:accent3>
      <a:accent4>
        <a:srgbClr val="DBEEE1"/>
      </a:accent4>
      <a:accent5>
        <a:srgbClr val="EF9F3C"/>
      </a:accent5>
      <a:accent6>
        <a:srgbClr val="FCE3C8"/>
      </a:accent6>
      <a:hlink>
        <a:srgbClr val="000000"/>
      </a:hlink>
      <a:folHlink>
        <a:srgbClr val="0D93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KARVI_EN_2015_uusi" id="{35D59088-3D87-4603-B137-38772DF69515}" vid="{C993B41F-EC5A-41D1-B661-C444C1245E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KARVI_EN_2015_uusi</Template>
  <TotalTime>226</TotalTime>
  <Words>1680</Words>
  <Application>Microsoft Office PowerPoint</Application>
  <PresentationFormat>Näytössä katseltava diaesitys (4:3)</PresentationFormat>
  <Paragraphs>189</Paragraphs>
  <Slides>26</Slides>
  <Notes>0</Notes>
  <HiddenSlides>0</HiddenSlides>
  <MMClips>0</MMClips>
  <ScaleCrop>false</ScaleCrop>
  <HeadingPairs>
    <vt:vector size="6" baseType="variant">
      <vt:variant>
        <vt:lpstr>Käytetyt fontit</vt:lpstr>
      </vt:variant>
      <vt:variant>
        <vt:i4>8</vt:i4>
      </vt:variant>
      <vt:variant>
        <vt:lpstr>Teema</vt:lpstr>
      </vt:variant>
      <vt:variant>
        <vt:i4>1</vt:i4>
      </vt:variant>
      <vt:variant>
        <vt:lpstr>Dian otsikot</vt:lpstr>
      </vt:variant>
      <vt:variant>
        <vt:i4>26</vt:i4>
      </vt:variant>
    </vt:vector>
  </HeadingPairs>
  <TitlesOfParts>
    <vt:vector size="35" baseType="lpstr">
      <vt:lpstr>MS PGothic</vt:lpstr>
      <vt:lpstr>MS PGothic</vt:lpstr>
      <vt:lpstr>Arial</vt:lpstr>
      <vt:lpstr>Calibri</vt:lpstr>
      <vt:lpstr>Georgia</vt:lpstr>
      <vt:lpstr>Times New Roman</vt:lpstr>
      <vt:lpstr>Wingdings</vt:lpstr>
      <vt:lpstr>ヒラギノ角ゴ Pro W3</vt:lpstr>
      <vt:lpstr>KARVI_FI_2015</vt:lpstr>
      <vt:lpstr>Learning outcomes based engineering curricula Good practices identified in FINEEC’s engineering programme accreditations.</vt:lpstr>
      <vt:lpstr>Planning of the programme outcomes</vt:lpstr>
      <vt:lpstr>What we evaluate in the accreditations: programme aims</vt:lpstr>
      <vt:lpstr>What we evaluate in the accreditations: programme level learning outcomes</vt:lpstr>
      <vt:lpstr>What we evaluate in the accreditations: course level learning outcomes</vt:lpstr>
      <vt:lpstr>Good practices: identification of the needs of employers</vt:lpstr>
      <vt:lpstr>Good practices: definition of programme aims</vt:lpstr>
      <vt:lpstr>PowerPoint-esitys</vt:lpstr>
      <vt:lpstr>PowerPoint-esitys</vt:lpstr>
      <vt:lpstr>Good practices: definition of programme level learning outcomes</vt:lpstr>
      <vt:lpstr>PowerPoint-esitys</vt:lpstr>
      <vt:lpstr>Good practice: course descriptions</vt:lpstr>
      <vt:lpstr>Good practice: course descriptions</vt:lpstr>
      <vt:lpstr>Good practice: how courses aggregate to the programme level learning outcomes</vt:lpstr>
      <vt:lpstr>PowerPoint-esitys</vt:lpstr>
      <vt:lpstr>Good practice: accessibility to students</vt:lpstr>
      <vt:lpstr>Common challenges: </vt:lpstr>
      <vt:lpstr>Planning of the programme implementation</vt:lpstr>
      <vt:lpstr>What we evaluate in the engineering programme accreditations?</vt:lpstr>
      <vt:lpstr>Relevant questions for doing the evaluation</vt:lpstr>
      <vt:lpstr>Relevant evidence </vt:lpstr>
      <vt:lpstr>Good practice regarding planning teaching and learning</vt:lpstr>
      <vt:lpstr>Good practice: teaching and learning methods</vt:lpstr>
      <vt:lpstr>Good practice: assessment</vt:lpstr>
      <vt:lpstr>Good practice: quality management of assessment</vt:lpstr>
      <vt:lpstr>Common challenges</vt:lpstr>
    </vt:vector>
  </TitlesOfParts>
  <Company>TEM</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outcomes based engineering curricula</dc:title>
  <dc:creator>apatou</dc:creator>
  <cp:lastModifiedBy>apatou</cp:lastModifiedBy>
  <cp:revision>18</cp:revision>
  <cp:lastPrinted>2012-10-17T07:14:15Z</cp:lastPrinted>
  <dcterms:created xsi:type="dcterms:W3CDTF">2016-03-11T08:22:38Z</dcterms:created>
  <dcterms:modified xsi:type="dcterms:W3CDTF">2016-03-11T13:58:03Z</dcterms:modified>
</cp:coreProperties>
</file>