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23"/>
  </p:notesMasterIdLst>
  <p:handoutMasterIdLst>
    <p:handoutMasterId r:id="rId24"/>
  </p:handoutMasterIdLst>
  <p:sldIdLst>
    <p:sldId id="260" r:id="rId6"/>
    <p:sldId id="302" r:id="rId7"/>
    <p:sldId id="304" r:id="rId8"/>
    <p:sldId id="299" r:id="rId9"/>
    <p:sldId id="300" r:id="rId10"/>
    <p:sldId id="298" r:id="rId11"/>
    <p:sldId id="306" r:id="rId12"/>
    <p:sldId id="285" r:id="rId13"/>
    <p:sldId id="292" r:id="rId14"/>
    <p:sldId id="293" r:id="rId15"/>
    <p:sldId id="294" r:id="rId16"/>
    <p:sldId id="295" r:id="rId17"/>
    <p:sldId id="286" r:id="rId18"/>
    <p:sldId id="290" r:id="rId19"/>
    <p:sldId id="287" r:id="rId20"/>
    <p:sldId id="291" r:id="rId21"/>
    <p:sldId id="289" r:id="rId22"/>
  </p:sldIdLst>
  <p:sldSz cx="9144000" cy="6858000" type="screen4x3"/>
  <p:notesSz cx="6808788" cy="99409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C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4671" autoAdjust="0"/>
  </p:normalViewPr>
  <p:slideViewPr>
    <p:cSldViewPr>
      <p:cViewPr varScale="1">
        <p:scale>
          <a:sx n="125" d="100"/>
          <a:sy n="125" d="100"/>
        </p:scale>
        <p:origin x="114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6738" y="3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r">
              <a:defRPr sz="1200"/>
            </a:lvl1pPr>
          </a:lstStyle>
          <a:p>
            <a:fld id="{7EBF6F90-81C1-4BD2-9EF0-E2841BE83923}" type="datetimeFigureOut">
              <a:rPr lang="fi-FI" smtClean="0"/>
              <a:t>11.12.2015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42157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6738" y="9442157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r">
              <a:defRPr sz="1200"/>
            </a:lvl1pPr>
          </a:lstStyle>
          <a:p>
            <a:fld id="{F6D89656-DD1A-4CB0-8588-2F19E6F1B3D7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0635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6738" y="3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r">
              <a:defRPr sz="1200"/>
            </a:lvl1pPr>
          </a:lstStyle>
          <a:p>
            <a:fld id="{47D6E770-DBEE-4057-AAA8-74363FE0F83D}" type="datetimeFigureOut">
              <a:rPr lang="fi-FI" smtClean="0"/>
              <a:t>11.12.2015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54" tIns="46127" rIns="92254" bIns="46127" rtlCol="0" anchor="ctr"/>
          <a:lstStyle/>
          <a:p>
            <a:endParaRPr lang="fi-FI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0880" y="4721941"/>
            <a:ext cx="5447030" cy="4473416"/>
          </a:xfrm>
          <a:prstGeom prst="rect">
            <a:avLst/>
          </a:prstGeom>
        </p:spPr>
        <p:txBody>
          <a:bodyPr vert="horz" lIns="92254" tIns="46127" rIns="92254" bIns="46127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42157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6738" y="9442157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r">
              <a:defRPr sz="1200"/>
            </a:lvl1pPr>
          </a:lstStyle>
          <a:p>
            <a:fld id="{CB29B034-0593-492F-9222-617272031296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3354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9B034-0593-492F-9222-617272031296}" type="slidenum">
              <a:rPr lang="fi-FI" smtClean="0"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9923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9B034-0593-492F-9222-617272031296}" type="slidenum">
              <a:rPr lang="fi-FI" smtClean="0"/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5818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692696"/>
            <a:ext cx="4063077" cy="1647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93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835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805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379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824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  <a:gd name="connsiteX0" fmla="*/ 9987 w 10000"/>
              <a:gd name="connsiteY0" fmla="*/ 10000 h 10000"/>
              <a:gd name="connsiteX1" fmla="*/ 0 w 10000"/>
              <a:gd name="connsiteY1" fmla="*/ 10 h 10000"/>
              <a:gd name="connsiteX2" fmla="*/ 9987 w 10000"/>
              <a:gd name="connsiteY2" fmla="*/ 0 h 10000"/>
              <a:gd name="connsiteX3" fmla="*/ 10000 w 10000"/>
              <a:gd name="connsiteY3" fmla="*/ 9054 h 10000"/>
              <a:gd name="connsiteX4" fmla="*/ 9987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9987" y="10000"/>
                </a:moveTo>
                <a:lnTo>
                  <a:pt x="0" y="10"/>
                </a:lnTo>
                <a:lnTo>
                  <a:pt x="9987" y="0"/>
                </a:lnTo>
                <a:cubicBezTo>
                  <a:pt x="10015" y="3177"/>
                  <a:pt x="9972" y="5898"/>
                  <a:pt x="10000" y="9054"/>
                </a:cubicBezTo>
                <a:cubicBezTo>
                  <a:pt x="9990" y="9345"/>
                  <a:pt x="9998" y="9585"/>
                  <a:pt x="9987" y="100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2859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2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163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12"/>
              <a:gd name="connsiteY0" fmla="*/ 10000 h 10000"/>
              <a:gd name="connsiteX1" fmla="*/ 0 w 10012"/>
              <a:gd name="connsiteY1" fmla="*/ 10 h 10000"/>
              <a:gd name="connsiteX2" fmla="*/ 9975 w 10012"/>
              <a:gd name="connsiteY2" fmla="*/ 0 h 10000"/>
              <a:gd name="connsiteX3" fmla="*/ 9988 w 10012"/>
              <a:gd name="connsiteY3" fmla="*/ 9054 h 10000"/>
              <a:gd name="connsiteX4" fmla="*/ 9975 w 10012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88" h="10000">
                <a:moveTo>
                  <a:pt x="9975" y="10000"/>
                </a:moveTo>
                <a:lnTo>
                  <a:pt x="0" y="10"/>
                </a:lnTo>
                <a:lnTo>
                  <a:pt x="9975" y="0"/>
                </a:lnTo>
                <a:cubicBezTo>
                  <a:pt x="10003" y="3177"/>
                  <a:pt x="9960" y="5898"/>
                  <a:pt x="9988" y="9054"/>
                </a:cubicBezTo>
                <a:cubicBezTo>
                  <a:pt x="9978" y="9407"/>
                  <a:pt x="9986" y="9667"/>
                  <a:pt x="9975" y="100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3584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30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5984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4879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8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2085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5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903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814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srgbClr val="FFFFFF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6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590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012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222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9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584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808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1925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7788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>
                <a:solidFill>
                  <a:prstClr val="black">
                    <a:tint val="75000"/>
                  </a:prstClr>
                </a:solidFill>
              </a:rPr>
              <a:t>26.5.2014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6910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34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51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Georgia" panose="02040502050405020303" pitchFamily="18" charset="0"/>
              </a:defRPr>
            </a:lvl1pPr>
            <a:lvl2pPr>
              <a:defRPr sz="2400">
                <a:latin typeface="Georgia" panose="02040502050405020303" pitchFamily="18" charset="0"/>
              </a:defRPr>
            </a:lvl2pPr>
            <a:lvl3pPr>
              <a:defRPr sz="2000">
                <a:latin typeface="Georgia" panose="02040502050405020303" pitchFamily="18" charset="0"/>
              </a:defRPr>
            </a:lvl3pPr>
            <a:lvl4pPr>
              <a:defRPr sz="1800">
                <a:latin typeface="Georgia" panose="02040502050405020303" pitchFamily="18" charset="0"/>
              </a:defRPr>
            </a:lvl4pPr>
            <a:lvl5pPr>
              <a:defRPr sz="1800">
                <a:latin typeface="Georgia" panose="02040502050405020303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Georgia" panose="02040502050405020303" pitchFamily="18" charset="0"/>
              </a:defRPr>
            </a:lvl1pPr>
            <a:lvl2pPr>
              <a:defRPr sz="2400">
                <a:latin typeface="Georgia" panose="02040502050405020303" pitchFamily="18" charset="0"/>
              </a:defRPr>
            </a:lvl2pPr>
            <a:lvl3pPr>
              <a:defRPr sz="2000">
                <a:latin typeface="Georgia" panose="02040502050405020303" pitchFamily="18" charset="0"/>
              </a:defRPr>
            </a:lvl3pPr>
            <a:lvl4pPr>
              <a:defRPr sz="1800">
                <a:latin typeface="Georgia" panose="02040502050405020303" pitchFamily="18" charset="0"/>
              </a:defRPr>
            </a:lvl4pPr>
            <a:lvl5pPr>
              <a:defRPr sz="1800">
                <a:latin typeface="Georgia" panose="02040502050405020303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018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Georgia" panose="02040502050405020303" pitchFamily="18" charset="0"/>
              </a:defRPr>
            </a:lvl1pPr>
            <a:lvl2pPr>
              <a:defRPr sz="2000">
                <a:latin typeface="Georgia" panose="02040502050405020303" pitchFamily="18" charset="0"/>
              </a:defRPr>
            </a:lvl2pPr>
            <a:lvl3pPr>
              <a:defRPr sz="1800">
                <a:latin typeface="Georgia" panose="02040502050405020303" pitchFamily="18" charset="0"/>
              </a:defRPr>
            </a:lvl3pPr>
            <a:lvl4pPr>
              <a:defRPr sz="1600">
                <a:latin typeface="Georgia" panose="02040502050405020303" pitchFamily="18" charset="0"/>
              </a:defRPr>
            </a:lvl4pPr>
            <a:lvl5pPr>
              <a:defRPr sz="1600">
                <a:latin typeface="Georgia" panose="02040502050405020303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Georgia" panose="02040502050405020303" pitchFamily="18" charset="0"/>
              </a:defRPr>
            </a:lvl1pPr>
            <a:lvl2pPr>
              <a:defRPr sz="2000">
                <a:latin typeface="Georgia" panose="02040502050405020303" pitchFamily="18" charset="0"/>
              </a:defRPr>
            </a:lvl2pPr>
            <a:lvl3pPr>
              <a:defRPr sz="1800">
                <a:latin typeface="Georgia" panose="02040502050405020303" pitchFamily="18" charset="0"/>
              </a:defRPr>
            </a:lvl3pPr>
            <a:lvl4pPr>
              <a:defRPr sz="1600">
                <a:latin typeface="Georgia" panose="02040502050405020303" pitchFamily="18" charset="0"/>
              </a:defRPr>
            </a:lvl4pPr>
            <a:lvl5pPr>
              <a:defRPr sz="1600">
                <a:latin typeface="Georgia" panose="02040502050405020303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51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53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652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Georgia" panose="02040502050405020303" pitchFamily="18" charset="0"/>
              </a:defRPr>
            </a:lvl1pPr>
            <a:lvl2pPr>
              <a:defRPr sz="2800">
                <a:latin typeface="Georgia" panose="02040502050405020303" pitchFamily="18" charset="0"/>
              </a:defRPr>
            </a:lvl2pPr>
            <a:lvl3pPr>
              <a:defRPr sz="2400">
                <a:latin typeface="Georgia" panose="02040502050405020303" pitchFamily="18" charset="0"/>
              </a:defRPr>
            </a:lvl3pPr>
            <a:lvl4pPr>
              <a:defRPr sz="2000">
                <a:latin typeface="Georgia" panose="02040502050405020303" pitchFamily="18" charset="0"/>
              </a:defRPr>
            </a:lvl4pPr>
            <a:lvl5pPr>
              <a:defRPr sz="2000">
                <a:latin typeface="Georgia" panose="02040502050405020303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Georgia" panose="02040502050405020303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555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Georgia" panose="02040502050405020303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688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92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9CE0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Esityksen nimi</a:t>
            </a:r>
            <a:endParaRPr lang="fi-FI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51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27100" y="3137984"/>
            <a:ext cx="7772400" cy="934192"/>
          </a:xfrm>
        </p:spPr>
        <p:txBody>
          <a:bodyPr>
            <a:noAutofit/>
          </a:bodyPr>
          <a:lstStyle/>
          <a:p>
            <a:r>
              <a:rPr lang="fi-FI" sz="3600" b="1" dirty="0" smtClean="0"/>
              <a:t/>
            </a:r>
            <a:br>
              <a:rPr lang="fi-FI" sz="3600" b="1" dirty="0" smtClean="0"/>
            </a:br>
            <a:r>
              <a:rPr lang="fi-FI" sz="3600" b="1" dirty="0" err="1" smtClean="0"/>
              <a:t>Introduction</a:t>
            </a:r>
            <a:r>
              <a:rPr lang="fi-FI" sz="3600" b="1" dirty="0" smtClean="0"/>
              <a:t> </a:t>
            </a:r>
            <a:r>
              <a:rPr lang="fi-FI" sz="3600" b="1" dirty="0"/>
              <a:t>to the workshop </a:t>
            </a:r>
            <a:r>
              <a:rPr lang="fi-FI" sz="3600" b="1" dirty="0" smtClean="0"/>
              <a:t> </a:t>
            </a:r>
            <a:r>
              <a:rPr lang="fi-FI" sz="3600" b="1" dirty="0"/>
              <a:t/>
            </a:r>
            <a:br>
              <a:rPr lang="fi-FI" sz="3600" b="1" dirty="0"/>
            </a:br>
            <a:r>
              <a:rPr lang="en-GB" sz="2800" b="1" dirty="0" smtClean="0"/>
              <a:t>Applying </a:t>
            </a:r>
            <a:r>
              <a:rPr lang="en-GB" sz="2800" b="1" dirty="0"/>
              <a:t>the ESG in the Azerbaijani higher education system and disseminating good practice</a:t>
            </a:r>
            <a:r>
              <a:rPr lang="en-GB" sz="2800" dirty="0"/>
              <a:t>s</a:t>
            </a:r>
            <a:r>
              <a:rPr lang="fi-FI" sz="2800" dirty="0"/>
              <a:t/>
            </a:r>
            <a:br>
              <a:rPr lang="fi-FI" sz="2800" dirty="0"/>
            </a:br>
            <a:endParaRPr lang="fi-FI" sz="3600" dirty="0"/>
          </a:p>
        </p:txBody>
      </p:sp>
      <p:sp>
        <p:nvSpPr>
          <p:cNvPr id="5" name="Alaotsikko 2"/>
          <p:cNvSpPr txBox="1">
            <a:spLocks/>
          </p:cNvSpPr>
          <p:nvPr/>
        </p:nvSpPr>
        <p:spPr>
          <a:xfrm>
            <a:off x="1524000" y="4038600"/>
            <a:ext cx="6400800" cy="1054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2400" dirty="0"/>
          </a:p>
        </p:txBody>
      </p:sp>
      <p:sp>
        <p:nvSpPr>
          <p:cNvPr id="4" name="Alaotsikko 3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536576"/>
          </a:xfrm>
        </p:spPr>
        <p:txBody>
          <a:bodyPr>
            <a:normAutofit/>
          </a:bodyPr>
          <a:lstStyle/>
          <a:p>
            <a:r>
              <a:rPr lang="fi-FI" sz="2400" dirty="0" smtClean="0"/>
              <a:t>Kirsi Hiltunen</a:t>
            </a:r>
          </a:p>
          <a:p>
            <a:r>
              <a:rPr lang="fi-FI" sz="2400" dirty="0" smtClean="0"/>
              <a:t>16 </a:t>
            </a:r>
            <a:r>
              <a:rPr lang="fi-FI" sz="2400" dirty="0" err="1" smtClean="0"/>
              <a:t>December</a:t>
            </a:r>
            <a:r>
              <a:rPr lang="fi-FI" sz="2400" dirty="0" smtClean="0"/>
              <a:t> 2015</a:t>
            </a:r>
          </a:p>
          <a:p>
            <a:r>
              <a:rPr lang="fi-FI" sz="2400" dirty="0" smtClean="0"/>
              <a:t>Baku, </a:t>
            </a:r>
            <a:r>
              <a:rPr lang="fi-FI" sz="2400" dirty="0" err="1" smtClean="0"/>
              <a:t>Azerbaijan</a:t>
            </a:r>
            <a:endParaRPr lang="fi-FI" sz="2400" dirty="0" smtClean="0"/>
          </a:p>
        </p:txBody>
      </p:sp>
      <p:pic>
        <p:nvPicPr>
          <p:cNvPr id="1026" name="Picture 2" descr="http://karvi.fi/app/uploads/2014/10/Twinning-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72333"/>
            <a:ext cx="1219200" cy="1182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karvi.fi/app/uploads/2014/10/EU-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8684" y="1702518"/>
            <a:ext cx="1236228" cy="822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92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 smtClean="0"/>
              <a:t>ESG Standard 1.2 </a:t>
            </a:r>
            <a:endParaRPr lang="fi-FI" sz="36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100" dirty="0" smtClean="0"/>
              <a:t>Design and approval of programmes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200" dirty="0" smtClean="0"/>
              <a:t>Institutions </a:t>
            </a:r>
            <a:r>
              <a:rPr lang="en-GB" sz="2200" b="1" dirty="0"/>
              <a:t>should have processes </a:t>
            </a:r>
            <a:r>
              <a:rPr lang="en-GB" sz="2200" dirty="0"/>
              <a:t>for the design and approval of their programmes. </a:t>
            </a:r>
            <a:endParaRPr lang="en-GB" sz="2200" dirty="0" smtClean="0"/>
          </a:p>
          <a:p>
            <a:r>
              <a:rPr lang="en-GB" sz="2200" dirty="0" smtClean="0"/>
              <a:t>The </a:t>
            </a:r>
            <a:r>
              <a:rPr lang="en-GB" sz="2200" dirty="0"/>
              <a:t>programmes should be designed so that </a:t>
            </a:r>
            <a:r>
              <a:rPr lang="en-GB" sz="2200" b="1" dirty="0"/>
              <a:t>they meet the objectives set for them</a:t>
            </a:r>
            <a:r>
              <a:rPr lang="en-GB" sz="2200" dirty="0"/>
              <a:t>, including the intended learning outcomes. </a:t>
            </a:r>
            <a:endParaRPr lang="en-GB" sz="2200" dirty="0" smtClean="0"/>
          </a:p>
          <a:p>
            <a:r>
              <a:rPr lang="en-GB" sz="2200" b="1" dirty="0" smtClean="0"/>
              <a:t>The </a:t>
            </a:r>
            <a:r>
              <a:rPr lang="en-GB" sz="2200" b="1" dirty="0"/>
              <a:t>qualification </a:t>
            </a:r>
            <a:r>
              <a:rPr lang="en-GB" sz="2200" dirty="0"/>
              <a:t>resulting from a programme </a:t>
            </a:r>
            <a:r>
              <a:rPr lang="en-GB" sz="2200" b="1" dirty="0"/>
              <a:t>should be clearly specified and communicated</a:t>
            </a:r>
            <a:r>
              <a:rPr lang="en-GB" sz="2200" dirty="0"/>
              <a:t>, and refer to the correct level of the national qualifications framework for higher education and, consequently, to the Framework for Qualifications of the European Higher Education Area.</a:t>
            </a:r>
            <a:endParaRPr lang="fi-FI" sz="2200" dirty="0"/>
          </a:p>
          <a:p>
            <a:pPr marL="0" indent="0">
              <a:buNone/>
            </a:pPr>
            <a:r>
              <a:rPr lang="en-GB" sz="2400" dirty="0"/>
              <a:t> </a:t>
            </a:r>
            <a:endParaRPr lang="fi-FI" sz="24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10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8043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 smtClean="0"/>
              <a:t>ESG Standard 1.7</a:t>
            </a:r>
            <a:endParaRPr lang="fi-FI" sz="36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sz="3700" dirty="0"/>
              <a:t>Information management</a:t>
            </a:r>
          </a:p>
          <a:p>
            <a:pPr marL="0" indent="0">
              <a:buNone/>
            </a:pPr>
            <a:endParaRPr lang="en-GB" sz="2400" dirty="0"/>
          </a:p>
          <a:p>
            <a:pPr>
              <a:lnSpc>
                <a:spcPct val="120000"/>
              </a:lnSpc>
            </a:pPr>
            <a:r>
              <a:rPr lang="en-US" sz="2900" dirty="0"/>
              <a:t>Institutions should ensure that they </a:t>
            </a:r>
            <a:r>
              <a:rPr lang="en-US" sz="2900" b="1" dirty="0"/>
              <a:t>collect, </a:t>
            </a:r>
            <a:r>
              <a:rPr lang="en-US" sz="2900" b="1" dirty="0" err="1"/>
              <a:t>analyse</a:t>
            </a:r>
            <a:r>
              <a:rPr lang="en-US" sz="2900" b="1" dirty="0"/>
              <a:t> and use relevant information for the effective management </a:t>
            </a:r>
            <a:r>
              <a:rPr lang="en-US" sz="2900" dirty="0"/>
              <a:t>of their </a:t>
            </a:r>
            <a:r>
              <a:rPr lang="en-US" sz="2900" dirty="0" err="1"/>
              <a:t>programmes</a:t>
            </a:r>
            <a:r>
              <a:rPr lang="en-US" sz="2900" dirty="0"/>
              <a:t> and other activities.</a:t>
            </a:r>
            <a:endParaRPr lang="fi-FI" sz="2900" dirty="0"/>
          </a:p>
          <a:p>
            <a:pPr marL="0" indent="0">
              <a:buNone/>
            </a:pPr>
            <a:endParaRPr lang="fi-FI" sz="2400" dirty="0"/>
          </a:p>
          <a:p>
            <a:pPr marL="0" indent="0">
              <a:buNone/>
            </a:pPr>
            <a:r>
              <a:rPr lang="en-GB" sz="2900" dirty="0"/>
              <a:t>Guidelines:</a:t>
            </a:r>
            <a:endParaRPr lang="fi-FI" sz="2900" dirty="0"/>
          </a:p>
          <a:p>
            <a:pPr>
              <a:lnSpc>
                <a:spcPct val="120000"/>
              </a:lnSpc>
            </a:pPr>
            <a:r>
              <a:rPr lang="en-US" sz="2900" dirty="0"/>
              <a:t>Reliable data is crucial for informed decision-making and for knowing what is working well and what needs attention. Effective processes to collect and </a:t>
            </a:r>
            <a:r>
              <a:rPr lang="en-US" sz="2900" dirty="0" err="1"/>
              <a:t>analyse</a:t>
            </a:r>
            <a:r>
              <a:rPr lang="en-US" sz="2900" dirty="0"/>
              <a:t> information about study </a:t>
            </a:r>
            <a:r>
              <a:rPr lang="en-US" sz="2900" dirty="0" err="1"/>
              <a:t>programmes</a:t>
            </a:r>
            <a:r>
              <a:rPr lang="en-US" sz="2900" dirty="0"/>
              <a:t> and other activities </a:t>
            </a:r>
            <a:r>
              <a:rPr lang="en-US" sz="2900" b="1" dirty="0"/>
              <a:t>feed into the internal quality assurance system.</a:t>
            </a:r>
            <a:r>
              <a:rPr lang="en-US" sz="2900" dirty="0"/>
              <a:t> </a:t>
            </a:r>
            <a:endParaRPr lang="fi-FI" sz="2900" dirty="0"/>
          </a:p>
          <a:p>
            <a:pPr>
              <a:lnSpc>
                <a:spcPct val="120000"/>
              </a:lnSpc>
            </a:pPr>
            <a:r>
              <a:rPr lang="en-US" sz="2900" dirty="0"/>
              <a:t>The information gathered depends, to some extent, on the type and mission of the institution. It is important that </a:t>
            </a:r>
            <a:r>
              <a:rPr lang="en-US" sz="2900" b="1" dirty="0"/>
              <a:t>students and staff are involved </a:t>
            </a:r>
            <a:r>
              <a:rPr lang="en-US" sz="2900" dirty="0"/>
              <a:t>in providing and </a:t>
            </a:r>
            <a:r>
              <a:rPr lang="en-US" sz="2900" dirty="0" err="1"/>
              <a:t>analysing</a:t>
            </a:r>
            <a:r>
              <a:rPr lang="en-US" sz="2900" dirty="0"/>
              <a:t> information and planning follow-up activities.</a:t>
            </a:r>
            <a:endParaRPr lang="fi-FI" sz="2900" dirty="0"/>
          </a:p>
          <a:p>
            <a:pPr marL="0" indent="0">
              <a:buNone/>
            </a:pPr>
            <a:r>
              <a:rPr lang="en-GB" sz="2200" dirty="0"/>
              <a:t> </a:t>
            </a:r>
            <a:endParaRPr lang="fi-FI" sz="22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11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388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fi-FI" sz="3600" b="1" dirty="0" smtClean="0"/>
              <a:t>ESG Standard 1.9</a:t>
            </a:r>
            <a:endParaRPr lang="fi-FI" sz="36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/>
              <a:t>On-going monitoring and periodic review of programmes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000" dirty="0" smtClean="0"/>
              <a:t>Institutions </a:t>
            </a:r>
            <a:r>
              <a:rPr lang="en-GB" sz="2000" dirty="0"/>
              <a:t>should monitor and periodically review their programmes </a:t>
            </a:r>
            <a:r>
              <a:rPr lang="en-GB" sz="2000" b="1" dirty="0"/>
              <a:t>to ensure that they achieve the objectives set for them and respond to the needs of students and society</a:t>
            </a:r>
            <a:r>
              <a:rPr lang="en-GB" sz="2000" dirty="0"/>
              <a:t>. </a:t>
            </a:r>
            <a:endParaRPr lang="en-GB" sz="2000" dirty="0" smtClean="0"/>
          </a:p>
          <a:p>
            <a:r>
              <a:rPr lang="en-GB" sz="2000" dirty="0" smtClean="0"/>
              <a:t>These </a:t>
            </a:r>
            <a:r>
              <a:rPr lang="en-GB" sz="2000" dirty="0"/>
              <a:t>reviews should lead to </a:t>
            </a:r>
            <a:r>
              <a:rPr lang="en-GB" sz="2000" b="1" dirty="0"/>
              <a:t>continuous improvement </a:t>
            </a:r>
            <a:r>
              <a:rPr lang="en-GB" sz="2000" dirty="0"/>
              <a:t>of the programme. </a:t>
            </a:r>
            <a:endParaRPr lang="en-GB" sz="2000" dirty="0" smtClean="0"/>
          </a:p>
          <a:p>
            <a:pPr marL="0" indent="0">
              <a:buNone/>
            </a:pPr>
            <a:endParaRPr lang="en-GB" sz="2400" dirty="0" smtClean="0"/>
          </a:p>
          <a:p>
            <a:endParaRPr lang="fi-FI" sz="24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12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4283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 smtClean="0"/>
              <a:t>Phase I: </a:t>
            </a:r>
            <a:r>
              <a:rPr lang="fi-FI" sz="3600" b="1" dirty="0" err="1" smtClean="0"/>
              <a:t>Self-evaluation</a:t>
            </a:r>
            <a:r>
              <a:rPr lang="fi-FI" sz="3600" b="1" dirty="0" smtClean="0"/>
              <a:t> (30 min)</a:t>
            </a:r>
            <a:endParaRPr lang="fi-FI" sz="36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 smtClean="0"/>
              <a:t>(</a:t>
            </a:r>
            <a:r>
              <a:rPr lang="en-GB" sz="1800" dirty="0" err="1" smtClean="0"/>
              <a:t>i</a:t>
            </a:r>
            <a:r>
              <a:rPr lang="en-GB" sz="1800" dirty="0" smtClean="0"/>
              <a:t>) First </a:t>
            </a:r>
            <a:r>
              <a:rPr lang="en-GB" sz="1800" dirty="0"/>
              <a:t>assess how </a:t>
            </a:r>
            <a:r>
              <a:rPr lang="en-GB" sz="1800" dirty="0" smtClean="0"/>
              <a:t>your </a:t>
            </a:r>
            <a:r>
              <a:rPr lang="en-GB" sz="1800" dirty="0"/>
              <a:t>study </a:t>
            </a:r>
            <a:r>
              <a:rPr lang="en-GB" sz="1800" dirty="0" smtClean="0"/>
              <a:t>programme/institution fulfils </a:t>
            </a:r>
            <a:r>
              <a:rPr lang="en-GB" sz="1800" dirty="0"/>
              <a:t>specific aims laid out in the ESG by ticking in the columns </a:t>
            </a:r>
            <a:r>
              <a:rPr lang="en-GB" sz="1800" dirty="0" smtClean="0"/>
              <a:t>(instructions sheet)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13</a:t>
            </a:fld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653832"/>
            <a:ext cx="8041951" cy="418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88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14</a:t>
            </a:fld>
            <a:endParaRPr lang="fi-FI" dirty="0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268760"/>
            <a:ext cx="7459201" cy="4937760"/>
          </a:xfrm>
          <a:prstGeom prst="rect">
            <a:avLst/>
          </a:prstGeom>
        </p:spPr>
      </p:pic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1152128"/>
          </a:xfrm>
        </p:spPr>
        <p:txBody>
          <a:bodyPr>
            <a:norm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ea typeface="+mn-ea"/>
                <a:cs typeface="+mn-cs"/>
              </a:rPr>
              <a:t>(ii) </a:t>
            </a:r>
            <a:r>
              <a:rPr lang="fi-FI" sz="1800" dirty="0" err="1">
                <a:solidFill>
                  <a:schemeClr val="tx1"/>
                </a:solidFill>
                <a:ea typeface="+mn-ea"/>
                <a:cs typeface="+mn-cs"/>
              </a:rPr>
              <a:t>Summarise</a:t>
            </a:r>
            <a:r>
              <a:rPr lang="fi-FI" sz="18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fi-FI" sz="1800" dirty="0" err="1">
                <a:solidFill>
                  <a:schemeClr val="tx1"/>
                </a:solidFill>
                <a:ea typeface="+mn-ea"/>
                <a:cs typeface="+mn-cs"/>
              </a:rPr>
              <a:t>the</a:t>
            </a:r>
            <a:r>
              <a:rPr lang="fi-FI" sz="18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fi-FI" sz="1800" dirty="0" err="1">
                <a:solidFill>
                  <a:schemeClr val="tx1"/>
                </a:solidFill>
                <a:ea typeface="+mn-ea"/>
                <a:cs typeface="+mn-cs"/>
              </a:rPr>
              <a:t>key</a:t>
            </a:r>
            <a:r>
              <a:rPr lang="fi-FI" sz="18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fi-FI" sz="1800" dirty="0" err="1">
                <a:solidFill>
                  <a:schemeClr val="tx1"/>
                </a:solidFill>
                <a:ea typeface="+mn-ea"/>
                <a:cs typeface="+mn-cs"/>
              </a:rPr>
              <a:t>strengths</a:t>
            </a:r>
            <a:r>
              <a:rPr lang="fi-FI" sz="1800" dirty="0">
                <a:solidFill>
                  <a:schemeClr val="tx1"/>
                </a:solidFill>
                <a:ea typeface="+mn-ea"/>
                <a:cs typeface="+mn-cs"/>
              </a:rPr>
              <a:t> and </a:t>
            </a:r>
            <a:r>
              <a:rPr lang="fi-FI" sz="1800" dirty="0" err="1">
                <a:solidFill>
                  <a:schemeClr val="tx1"/>
                </a:solidFill>
                <a:ea typeface="+mn-ea"/>
                <a:cs typeface="+mn-cs"/>
              </a:rPr>
              <a:t>challenges</a:t>
            </a:r>
            <a:endParaRPr lang="fi-FI" sz="1800" dirty="0">
              <a:solidFill>
                <a:schemeClr val="tx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81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3600" b="1" dirty="0" smtClean="0"/>
              <a:t>Phase II: Discussion with peers in </a:t>
            </a:r>
            <a:r>
              <a:rPr lang="fi-FI" sz="3600" b="1" dirty="0" err="1" smtClean="0"/>
              <a:t>the</a:t>
            </a:r>
            <a:r>
              <a:rPr lang="fi-FI" sz="3600" b="1" dirty="0" smtClean="0"/>
              <a:t> </a:t>
            </a:r>
            <a:r>
              <a:rPr lang="fi-FI" sz="3600" b="1" dirty="0" err="1" smtClean="0"/>
              <a:t>group</a:t>
            </a:r>
            <a:r>
              <a:rPr lang="fi-FI" sz="3600" b="1" dirty="0" smtClean="0"/>
              <a:t> (30 min)</a:t>
            </a:r>
            <a:endParaRPr lang="fi-FI" sz="36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First </a:t>
            </a:r>
            <a:r>
              <a:rPr lang="en-GB" sz="2400" dirty="0"/>
              <a:t>discuss with </a:t>
            </a:r>
            <a:r>
              <a:rPr lang="en-GB" sz="2400" dirty="0" smtClean="0"/>
              <a:t>peers </a:t>
            </a:r>
            <a:r>
              <a:rPr lang="en-GB" sz="2400" dirty="0"/>
              <a:t>in the group about the areas in need of </a:t>
            </a:r>
            <a:r>
              <a:rPr lang="en-GB" sz="2400" dirty="0" smtClean="0"/>
              <a:t>development </a:t>
            </a:r>
            <a:r>
              <a:rPr lang="en-GB" sz="2400" dirty="0"/>
              <a:t>and </a:t>
            </a:r>
            <a:r>
              <a:rPr lang="en-GB" sz="2400" dirty="0" smtClean="0"/>
              <a:t>try to find out solutions to challenges together</a:t>
            </a:r>
          </a:p>
          <a:p>
            <a:endParaRPr lang="fi-FI" sz="2400" dirty="0"/>
          </a:p>
          <a:p>
            <a:r>
              <a:rPr lang="en-GB" sz="2400" dirty="0" smtClean="0"/>
              <a:t>Identify good </a:t>
            </a:r>
            <a:r>
              <a:rPr lang="en-GB" sz="2400" dirty="0"/>
              <a:t>practices, i.e. exemplary and innovative procedures that could be disseminated also in other programmes and higher education </a:t>
            </a:r>
            <a:r>
              <a:rPr lang="en-GB" sz="2400" dirty="0" smtClean="0"/>
              <a:t>institutions</a:t>
            </a:r>
            <a:endParaRPr lang="fi-FI" sz="2400" dirty="0"/>
          </a:p>
          <a:p>
            <a:pPr lvl="1"/>
            <a:endParaRPr lang="fi-FI" dirty="0"/>
          </a:p>
          <a:p>
            <a:pPr lvl="1"/>
            <a:endParaRPr lang="fi-FI" dirty="0" smtClean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15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217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16</a:t>
            </a:fld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836712"/>
            <a:ext cx="7459201" cy="457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38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3600" b="1" dirty="0" smtClean="0"/>
              <a:t>Phase III: </a:t>
            </a:r>
            <a:r>
              <a:rPr lang="fi-FI" sz="3600" b="1" dirty="0" err="1" smtClean="0"/>
              <a:t>Conclusions</a:t>
            </a:r>
            <a:r>
              <a:rPr lang="fi-FI" sz="3600" b="1" dirty="0" smtClean="0"/>
              <a:t> </a:t>
            </a:r>
            <a:r>
              <a:rPr lang="fi-FI" sz="3600" b="1" dirty="0" err="1" smtClean="0"/>
              <a:t>from</a:t>
            </a:r>
            <a:r>
              <a:rPr lang="fi-FI" sz="3600" b="1" dirty="0" smtClean="0"/>
              <a:t> </a:t>
            </a:r>
            <a:r>
              <a:rPr lang="fi-FI" sz="3600" b="1" dirty="0" err="1" smtClean="0"/>
              <a:t>the</a:t>
            </a:r>
            <a:r>
              <a:rPr lang="fi-FI" sz="3600" b="1" dirty="0" smtClean="0"/>
              <a:t/>
            </a:r>
            <a:br>
              <a:rPr lang="fi-FI" sz="3600" b="1" dirty="0" smtClean="0"/>
            </a:br>
            <a:r>
              <a:rPr lang="fi-FI" sz="3600" b="1" dirty="0" err="1" smtClean="0"/>
              <a:t>group</a:t>
            </a:r>
            <a:r>
              <a:rPr lang="fi-FI" sz="3600" b="1" dirty="0" smtClean="0"/>
              <a:t> </a:t>
            </a:r>
            <a:r>
              <a:rPr lang="fi-FI" sz="3600" b="1" dirty="0" err="1" smtClean="0"/>
              <a:t>work</a:t>
            </a:r>
            <a:endParaRPr lang="fi-FI" sz="36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4840" y="1830387"/>
            <a:ext cx="8229600" cy="45259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In the last phase of the workshop, each </a:t>
            </a:r>
            <a:r>
              <a:rPr lang="en-GB" sz="2800" dirty="0"/>
              <a:t>group </a:t>
            </a:r>
            <a:r>
              <a:rPr lang="en-GB" sz="2800" dirty="0" smtClean="0"/>
              <a:t>presents core findings from the discussion in the group 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Each group selects a chair (who presents the results from the group work) once you’ve formed groups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17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221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27100" y="3137984"/>
            <a:ext cx="7772400" cy="934192"/>
          </a:xfrm>
        </p:spPr>
        <p:txBody>
          <a:bodyPr>
            <a:noAutofit/>
          </a:bodyPr>
          <a:lstStyle/>
          <a:p>
            <a:r>
              <a:rPr lang="fi-FI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fi-FI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fi-FI" sz="3600" b="1" dirty="0" smtClean="0"/>
              <a:t>Some remarks on self-evaluation</a:t>
            </a:r>
            <a:endParaRPr lang="fi-FI" sz="3600" b="1" dirty="0"/>
          </a:p>
        </p:txBody>
      </p:sp>
      <p:sp>
        <p:nvSpPr>
          <p:cNvPr id="5" name="Alaotsikko 2"/>
          <p:cNvSpPr txBox="1">
            <a:spLocks/>
          </p:cNvSpPr>
          <p:nvPr/>
        </p:nvSpPr>
        <p:spPr>
          <a:xfrm>
            <a:off x="1524000" y="4038600"/>
            <a:ext cx="6400800" cy="1054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2400" dirty="0"/>
          </a:p>
        </p:txBody>
      </p:sp>
      <p:pic>
        <p:nvPicPr>
          <p:cNvPr id="1026" name="Picture 2" descr="http://karvi.fi/app/uploads/2014/10/Twinning-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72333"/>
            <a:ext cx="1219200" cy="1182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karvi.fi/app/uploads/2014/10/EU-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8684" y="1702518"/>
            <a:ext cx="1236228" cy="822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97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5400" dirty="0" smtClean="0"/>
              <a:t/>
            </a:r>
            <a:br>
              <a:rPr lang="fi-FI" sz="5400" dirty="0" smtClean="0"/>
            </a:br>
            <a:r>
              <a:rPr lang="fi-FI" sz="5400" dirty="0" err="1" smtClean="0"/>
              <a:t>Some</a:t>
            </a:r>
            <a:r>
              <a:rPr lang="fi-FI" sz="5400" dirty="0" smtClean="0"/>
              <a:t> </a:t>
            </a:r>
            <a:r>
              <a:rPr lang="fi-FI" sz="5400" dirty="0" err="1" smtClean="0"/>
              <a:t>remarks</a:t>
            </a:r>
            <a:r>
              <a:rPr lang="fi-FI" sz="5400" dirty="0" smtClean="0"/>
              <a:t> on </a:t>
            </a:r>
            <a:r>
              <a:rPr lang="fi-FI" sz="5400" dirty="0" err="1" smtClean="0"/>
              <a:t>self-evaluation</a:t>
            </a:r>
            <a:endParaRPr lang="fi-FI" sz="5400" dirty="0"/>
          </a:p>
        </p:txBody>
      </p:sp>
    </p:spTree>
    <p:extLst>
      <p:ext uri="{BB962C8B-B14F-4D97-AF65-F5344CB8AC3E}">
        <p14:creationId xmlns:p14="http://schemas.microsoft.com/office/powerpoint/2010/main" val="318239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/>
              <a:t>S</a:t>
            </a:r>
            <a:r>
              <a:rPr lang="fi-FI" sz="3600" b="1" dirty="0" smtClean="0"/>
              <a:t>elf-evaluation</a:t>
            </a:r>
            <a:endParaRPr lang="fi-FI" sz="36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en-GB" sz="2800" dirty="0" smtClean="0">
                <a:solidFill>
                  <a:prstClr val="black"/>
                </a:solidFill>
              </a:rPr>
              <a:t>Reflective self-evaluation </a:t>
            </a:r>
            <a:r>
              <a:rPr lang="en-GB" sz="2800" dirty="0">
                <a:solidFill>
                  <a:prstClr val="black"/>
                </a:solidFill>
              </a:rPr>
              <a:t>is a prerequisite for the enhancement of </a:t>
            </a:r>
            <a:r>
              <a:rPr lang="en-GB" sz="2800" dirty="0" smtClean="0">
                <a:solidFill>
                  <a:prstClr val="black"/>
                </a:solidFill>
              </a:rPr>
              <a:t>operations.</a:t>
            </a:r>
            <a:endParaRPr lang="fi-FI" sz="2800" dirty="0">
              <a:solidFill>
                <a:prstClr val="black"/>
              </a:solidFill>
            </a:endParaRPr>
          </a:p>
          <a:p>
            <a:pPr marL="0" lvl="1" indent="0">
              <a:buNone/>
            </a:pPr>
            <a:endParaRPr lang="en-GB" sz="1800" dirty="0" smtClean="0"/>
          </a:p>
          <a:p>
            <a:pPr marL="0" lvl="1" indent="0">
              <a:buNone/>
            </a:pPr>
            <a:r>
              <a:rPr lang="en-GB" sz="1800" i="1" dirty="0" smtClean="0"/>
              <a:t>Audit </a:t>
            </a:r>
            <a:r>
              <a:rPr lang="en-GB" sz="1800" i="1" dirty="0"/>
              <a:t>manual for the quality systems of higher education institutions 2015-2018</a:t>
            </a:r>
            <a:r>
              <a:rPr lang="en-GB" sz="1800" dirty="0"/>
              <a:t>, Finnish Education Evaluation Centre Publications 2015:2</a:t>
            </a:r>
            <a:r>
              <a:rPr lang="en-GB" sz="1800" dirty="0" smtClean="0"/>
              <a:t>):</a:t>
            </a:r>
            <a:endParaRPr lang="en-GB" sz="1800" dirty="0"/>
          </a:p>
          <a:p>
            <a:pPr marL="0" indent="0">
              <a:buNone/>
            </a:pPr>
            <a:endParaRPr lang="en-GB" sz="2200" dirty="0" smtClean="0"/>
          </a:p>
          <a:p>
            <a:r>
              <a:rPr lang="en-GB" sz="2200" dirty="0" smtClean="0"/>
              <a:t>Self-evaluation </a:t>
            </a:r>
            <a:r>
              <a:rPr lang="en-GB" sz="2200" dirty="0"/>
              <a:t>primarily functions as a tool that the institution can use to develop its </a:t>
            </a:r>
            <a:r>
              <a:rPr lang="en-GB" sz="2200" dirty="0" smtClean="0"/>
              <a:t>operations.</a:t>
            </a:r>
          </a:p>
          <a:p>
            <a:endParaRPr lang="en-GB" sz="2200" dirty="0"/>
          </a:p>
          <a:p>
            <a:r>
              <a:rPr lang="en-GB" sz="2200" dirty="0"/>
              <a:t>Identifying the institution’s own strengths, and especially the ability to determine areas in need of development, are proof that the institution has a functioning quality system and an established quality culture</a:t>
            </a:r>
            <a:r>
              <a:rPr lang="en-GB" sz="2200" dirty="0" smtClean="0"/>
              <a:t>.</a:t>
            </a:r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pPr marL="400050" lvl="1" indent="0">
              <a:buNone/>
            </a:pPr>
            <a:endParaRPr lang="en-GB" sz="18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4644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 smtClean="0"/>
              <a:t>Different forms of self-evaluation</a:t>
            </a:r>
            <a:endParaRPr lang="fi-FI" sz="36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Continuous self-evaluation:</a:t>
            </a:r>
          </a:p>
          <a:p>
            <a:pPr lvl="1"/>
            <a:r>
              <a:rPr lang="en-GB" sz="2000" dirty="0" smtClean="0"/>
              <a:t>Student feedback</a:t>
            </a:r>
          </a:p>
          <a:p>
            <a:pPr lvl="1"/>
            <a:r>
              <a:rPr lang="en-GB" sz="2000" dirty="0" smtClean="0"/>
              <a:t>Teaching Development Teams </a:t>
            </a:r>
          </a:p>
          <a:p>
            <a:pPr lvl="1"/>
            <a:r>
              <a:rPr lang="en-GB" sz="2000" dirty="0" smtClean="0"/>
              <a:t>Curriculum work</a:t>
            </a:r>
          </a:p>
          <a:p>
            <a:pPr lvl="1"/>
            <a:r>
              <a:rPr lang="en-GB" sz="2000" dirty="0" smtClean="0"/>
              <a:t>Follow-up of performance indicators</a:t>
            </a:r>
          </a:p>
          <a:p>
            <a:pPr lvl="1"/>
            <a:r>
              <a:rPr lang="en-GB" sz="2000" dirty="0" smtClean="0"/>
              <a:t>Feedback discussion seminars etc.</a:t>
            </a:r>
          </a:p>
          <a:p>
            <a:endParaRPr lang="en-GB" sz="2200" dirty="0"/>
          </a:p>
          <a:p>
            <a:r>
              <a:rPr lang="en-GB" sz="2400" dirty="0" smtClean="0"/>
              <a:t>Occasional self-evaluation:</a:t>
            </a:r>
          </a:p>
          <a:p>
            <a:pPr lvl="1"/>
            <a:r>
              <a:rPr lang="en-GB" sz="2000" dirty="0" smtClean="0"/>
              <a:t>Internal evaluation projects</a:t>
            </a:r>
          </a:p>
          <a:p>
            <a:pPr lvl="1"/>
            <a:r>
              <a:rPr lang="en-GB" sz="2000" dirty="0" smtClean="0"/>
              <a:t>Self-evaluation produced for external evaluations such as accreditation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400050" lvl="1" indent="0">
              <a:buNone/>
            </a:pPr>
            <a:endParaRPr lang="en-GB" sz="18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0101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fi-FI" sz="3600" b="1" dirty="0"/>
              <a:t>B</a:t>
            </a:r>
            <a:r>
              <a:rPr lang="fi-FI" sz="3600" b="1" dirty="0" smtClean="0"/>
              <a:t>enefits of self-evaluation</a:t>
            </a:r>
            <a:endParaRPr lang="fi-FI" sz="36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200" dirty="0" smtClean="0"/>
              <a:t>According to higher education institutions and programmes:</a:t>
            </a:r>
          </a:p>
          <a:p>
            <a:pPr marL="0" indent="0">
              <a:buNone/>
            </a:pPr>
            <a:endParaRPr lang="fi-FI" sz="2000" dirty="0" smtClean="0"/>
          </a:p>
          <a:p>
            <a:r>
              <a:rPr lang="fi-FI" sz="2000" dirty="0" smtClean="0"/>
              <a:t>Development work has been supported and systematised</a:t>
            </a:r>
          </a:p>
          <a:p>
            <a:r>
              <a:rPr lang="fi-FI" sz="2000" dirty="0" smtClean="0"/>
              <a:t>Results have been improved</a:t>
            </a:r>
          </a:p>
          <a:p>
            <a:r>
              <a:rPr lang="fi-FI" sz="2000" dirty="0" smtClean="0"/>
              <a:t>Identity and image of the institution/programme have been built and strenghtened</a:t>
            </a:r>
          </a:p>
          <a:p>
            <a:r>
              <a:rPr lang="fi-FI" sz="2000" dirty="0" smtClean="0"/>
              <a:t>Atmosphere and cooperation have been improved</a:t>
            </a:r>
          </a:p>
          <a:p>
            <a:r>
              <a:rPr lang="fi-FI" sz="2000" dirty="0" smtClean="0"/>
              <a:t>Areas in need of development have been identified -&gt; directing future development activities</a:t>
            </a:r>
          </a:p>
          <a:p>
            <a:r>
              <a:rPr lang="fi-FI" sz="2000" dirty="0" smtClean="0"/>
              <a:t>Good practices have been identified and disseminated</a:t>
            </a:r>
          </a:p>
          <a:p>
            <a:r>
              <a:rPr lang="fi-FI" sz="2000" dirty="0" smtClean="0"/>
              <a:t>Quality culture has been enhanced</a:t>
            </a:r>
          </a:p>
          <a:p>
            <a:pPr marL="0" indent="0">
              <a:buNone/>
            </a:pPr>
            <a:endParaRPr lang="fi-FI" sz="2200" dirty="0" smtClean="0"/>
          </a:p>
          <a:p>
            <a:endParaRPr lang="fi-FI" sz="2200" dirty="0" smtClean="0"/>
          </a:p>
          <a:p>
            <a:endParaRPr lang="fi-FI" sz="22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9269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5400" dirty="0" smtClean="0"/>
              <a:t/>
            </a:r>
            <a:br>
              <a:rPr lang="fi-FI" sz="5400" dirty="0" smtClean="0"/>
            </a:br>
            <a:r>
              <a:rPr lang="fi-FI" sz="5400" dirty="0" smtClean="0"/>
              <a:t>Workshop</a:t>
            </a:r>
            <a:endParaRPr lang="fi-FI" sz="5400" dirty="0"/>
          </a:p>
        </p:txBody>
      </p:sp>
    </p:spTree>
    <p:extLst>
      <p:ext uri="{BB962C8B-B14F-4D97-AF65-F5344CB8AC3E}">
        <p14:creationId xmlns:p14="http://schemas.microsoft.com/office/powerpoint/2010/main" val="271154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 smtClean="0"/>
              <a:t>Aims of the workshop</a:t>
            </a:r>
            <a:endParaRPr lang="fi-FI" sz="36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GB" sz="2400" dirty="0"/>
              <a:t>To examine </a:t>
            </a:r>
            <a:r>
              <a:rPr lang="en-GB" sz="2400" dirty="0" smtClean="0"/>
              <a:t>(</a:t>
            </a:r>
            <a:r>
              <a:rPr lang="en-GB" sz="2400" dirty="0" err="1" smtClean="0"/>
              <a:t>i</a:t>
            </a:r>
            <a:r>
              <a:rPr lang="en-GB" sz="2400" dirty="0" smtClean="0"/>
              <a:t>) the </a:t>
            </a:r>
            <a:r>
              <a:rPr lang="en-GB" sz="2400" dirty="0"/>
              <a:t>design and approval of programmes, </a:t>
            </a:r>
            <a:r>
              <a:rPr lang="en-GB" sz="2400" dirty="0" smtClean="0"/>
              <a:t>(ii) information management, </a:t>
            </a:r>
            <a:r>
              <a:rPr lang="en-GB" sz="2400" dirty="0"/>
              <a:t>and </a:t>
            </a:r>
            <a:r>
              <a:rPr lang="en-GB" sz="2400" dirty="0" smtClean="0"/>
              <a:t>(iii) review </a:t>
            </a:r>
            <a:r>
              <a:rPr lang="en-GB" sz="2400" dirty="0"/>
              <a:t>of programmes of the participants’ universities in relation to the European quality assurance principles (ESG) </a:t>
            </a:r>
            <a:endParaRPr lang="fi-FI" sz="2400" dirty="0" smtClean="0"/>
          </a:p>
          <a:p>
            <a:pPr marL="514350" indent="-514350">
              <a:buFont typeface="+mj-lt"/>
              <a:buAutoNum type="arabicParenR"/>
            </a:pPr>
            <a:endParaRPr lang="fi-FI" sz="2400" dirty="0"/>
          </a:p>
          <a:p>
            <a:pPr marL="514350" indent="-514350">
              <a:buFont typeface="+mj-lt"/>
              <a:buAutoNum type="arabicParenR"/>
            </a:pPr>
            <a:r>
              <a:rPr lang="fi-FI" sz="2400" dirty="0" smtClean="0"/>
              <a:t>To disseminate </a:t>
            </a:r>
            <a:r>
              <a:rPr lang="fi-FI" sz="2400" dirty="0" err="1" smtClean="0"/>
              <a:t>good</a:t>
            </a:r>
            <a:r>
              <a:rPr lang="fi-FI" sz="2400" dirty="0" smtClean="0"/>
              <a:t> </a:t>
            </a:r>
            <a:r>
              <a:rPr lang="fi-FI" sz="2400" dirty="0" err="1" smtClean="0"/>
              <a:t>practices</a:t>
            </a:r>
            <a:r>
              <a:rPr lang="fi-FI" sz="2400" dirty="0" smtClean="0"/>
              <a:t> </a:t>
            </a:r>
            <a:r>
              <a:rPr lang="fi-FI" sz="2400" dirty="0" err="1" smtClean="0"/>
              <a:t>among</a:t>
            </a:r>
            <a:r>
              <a:rPr lang="fi-FI" sz="2400" dirty="0" smtClean="0"/>
              <a:t> </a:t>
            </a:r>
            <a:r>
              <a:rPr lang="fi-FI" sz="2400" dirty="0" err="1" smtClean="0"/>
              <a:t>programmes</a:t>
            </a:r>
            <a:r>
              <a:rPr lang="fi-FI" sz="2400" dirty="0" smtClean="0"/>
              <a:t> </a:t>
            </a:r>
            <a:r>
              <a:rPr lang="fi-FI" sz="2400" dirty="0" smtClean="0"/>
              <a:t>and </a:t>
            </a:r>
            <a:r>
              <a:rPr lang="fi-FI" sz="2400" dirty="0" err="1" smtClean="0"/>
              <a:t>institutions</a:t>
            </a:r>
            <a:endParaRPr lang="fi-FI" sz="24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257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 smtClean="0"/>
              <a:t>Three main themes</a:t>
            </a:r>
            <a:endParaRPr lang="fi-FI" sz="36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Design </a:t>
            </a:r>
            <a:r>
              <a:rPr lang="en-GB" sz="2400" dirty="0"/>
              <a:t>and approval of </a:t>
            </a:r>
            <a:r>
              <a:rPr lang="en-GB" sz="2400" dirty="0" smtClean="0"/>
              <a:t>programmes: 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ESG Standard 1.2 </a:t>
            </a:r>
          </a:p>
          <a:p>
            <a:endParaRPr lang="fi-FI" sz="2400" dirty="0"/>
          </a:p>
          <a:p>
            <a:r>
              <a:rPr lang="en-GB" sz="2400" dirty="0" smtClean="0"/>
              <a:t>Information management: 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ESG Standard 1.7 </a:t>
            </a:r>
          </a:p>
          <a:p>
            <a:endParaRPr lang="fi-FI" sz="2400" dirty="0"/>
          </a:p>
          <a:p>
            <a:r>
              <a:rPr lang="en-GB" sz="2400" dirty="0" smtClean="0"/>
              <a:t>On-going </a:t>
            </a:r>
            <a:r>
              <a:rPr lang="en-GB" sz="2400" dirty="0"/>
              <a:t>monitoring and periodic review of </a:t>
            </a:r>
            <a:r>
              <a:rPr lang="en-GB" sz="2400" dirty="0" smtClean="0"/>
              <a:t>programmes: 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ESG Standard 1.9</a:t>
            </a:r>
            <a:endParaRPr lang="fi-FI" sz="24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2256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aramon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RVI_FI_2015">
  <a:themeElements>
    <a:clrScheme name="KARVI">
      <a:dk1>
        <a:sysClr val="windowText" lastClr="000000"/>
      </a:dk1>
      <a:lt1>
        <a:srgbClr val="FFFFFF"/>
      </a:lt1>
      <a:dk2>
        <a:srgbClr val="0D93D2"/>
      </a:dk2>
      <a:lt2>
        <a:srgbClr val="958B81"/>
      </a:lt2>
      <a:accent1>
        <a:srgbClr val="0D93D2"/>
      </a:accent1>
      <a:accent2>
        <a:srgbClr val="C8DDF1"/>
      </a:accent2>
      <a:accent3>
        <a:srgbClr val="85C598"/>
      </a:accent3>
      <a:accent4>
        <a:srgbClr val="DBEEE1"/>
      </a:accent4>
      <a:accent5>
        <a:srgbClr val="EF9F3C"/>
      </a:accent5>
      <a:accent6>
        <a:srgbClr val="FCE3C8"/>
      </a:accent6>
      <a:hlink>
        <a:srgbClr val="000000"/>
      </a:hlink>
      <a:folHlink>
        <a:srgbClr val="0D93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KARVI_EN_2015" id="{00FF1D77-B549-4D3F-B4FB-3ADF130C26BF}" vid="{0B8872EE-BB6D-4CF7-B8F3-A28A94D24F80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180B881E8611488C31BB17039AC366" ma:contentTypeVersion="" ma:contentTypeDescription="Create a new document." ma:contentTypeScope="" ma:versionID="057a5b976316e97228b2798c02078bd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2384c6cc0088fcedbaf6edaf557def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07A7BF-92F6-4AC0-9621-30B82CEE0D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C351547-0E9C-404B-8CBF-F38CC5EBA5D7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79ED9BF-7248-46A2-A802-812C4A40DC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2096</TotalTime>
  <Words>653</Words>
  <Application>Microsoft Office PowerPoint</Application>
  <PresentationFormat>Näytössä katseltava diaesitys (4:3)</PresentationFormat>
  <Paragraphs>98</Paragraphs>
  <Slides>17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17</vt:i4>
      </vt:variant>
    </vt:vector>
  </HeadingPairs>
  <TitlesOfParts>
    <vt:vector size="27" baseType="lpstr">
      <vt:lpstr>ＭＳ Ｐゴシック</vt:lpstr>
      <vt:lpstr>ＭＳ Ｐゴシック</vt:lpstr>
      <vt:lpstr>Arial</vt:lpstr>
      <vt:lpstr>Calibri</vt:lpstr>
      <vt:lpstr>Garamond</vt:lpstr>
      <vt:lpstr>Georgia</vt:lpstr>
      <vt:lpstr>Wingdings</vt:lpstr>
      <vt:lpstr>ヒラギノ角ゴ Pro W3</vt:lpstr>
      <vt:lpstr>Office-teema</vt:lpstr>
      <vt:lpstr>KARVI_FI_2015</vt:lpstr>
      <vt:lpstr> Introduction to the workshop   Applying the ESG in the Azerbaijani higher education system and disseminating good practices </vt:lpstr>
      <vt:lpstr> Some remarks on self-evaluation</vt:lpstr>
      <vt:lpstr> Some remarks on self-evaluation</vt:lpstr>
      <vt:lpstr>Self-evaluation</vt:lpstr>
      <vt:lpstr>Different forms of self-evaluation</vt:lpstr>
      <vt:lpstr>Benefits of self-evaluation</vt:lpstr>
      <vt:lpstr> Workshop</vt:lpstr>
      <vt:lpstr>Aims of the workshop</vt:lpstr>
      <vt:lpstr>Three main themes</vt:lpstr>
      <vt:lpstr>ESG Standard 1.2 </vt:lpstr>
      <vt:lpstr>ESG Standard 1.7</vt:lpstr>
      <vt:lpstr>ESG Standard 1.9</vt:lpstr>
      <vt:lpstr>Phase I: Self-evaluation (30 min)</vt:lpstr>
      <vt:lpstr>(ii) Summarise the key strengths and challenges</vt:lpstr>
      <vt:lpstr>Phase II: Discussion with peers in the group (30 min)</vt:lpstr>
      <vt:lpstr>PowerPoint-esitys</vt:lpstr>
      <vt:lpstr>Phase III: Conclusions from the group work</vt:lpstr>
    </vt:vector>
  </TitlesOfParts>
  <Company>Opetushallitus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Holopainen Johanna</dc:creator>
  <cp:lastModifiedBy>Hiltunen Kirsi</cp:lastModifiedBy>
  <cp:revision>196</cp:revision>
  <cp:lastPrinted>2015-02-11T07:49:24Z</cp:lastPrinted>
  <dcterms:created xsi:type="dcterms:W3CDTF">2014-05-14T05:32:59Z</dcterms:created>
  <dcterms:modified xsi:type="dcterms:W3CDTF">2015-12-11T08:58:17Z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0x01010087180B881E8611488C31BB17039AC366</vt:lpwstr>
  </property>
</Properties>
</file>