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8" r:id="rId2"/>
    <p:sldId id="307" r:id="rId3"/>
    <p:sldId id="304" r:id="rId4"/>
    <p:sldId id="309" r:id="rId5"/>
    <p:sldId id="294" r:id="rId6"/>
    <p:sldId id="295" r:id="rId7"/>
    <p:sldId id="293" r:id="rId8"/>
    <p:sldId id="303" r:id="rId9"/>
    <p:sldId id="310" r:id="rId10"/>
    <p:sldId id="288" r:id="rId11"/>
  </p:sldIdLst>
  <p:sldSz cx="9144000" cy="6858000" type="screen4x3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3066" autoAdjust="0"/>
  </p:normalViewPr>
  <p:slideViewPr>
    <p:cSldViewPr>
      <p:cViewPr>
        <p:scale>
          <a:sx n="75" d="100"/>
          <a:sy n="75" d="100"/>
        </p:scale>
        <p:origin x="-121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7EBF6F90-81C1-4BD2-9EF0-E2841BE83923}" type="datetimeFigureOut">
              <a:rPr lang="fi-FI" smtClean="0"/>
              <a:pPr/>
              <a:t>17.2.2016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F6D89656-DD1A-4CB0-8588-2F19E6F1B3D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63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47D6E770-DBEE-4057-AAA8-74363FE0F83D}" type="datetimeFigureOut">
              <a:rPr lang="fi-FI" smtClean="0"/>
              <a:pPr/>
              <a:t>17.2.2016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CB29B034-0593-492F-9222-61727203129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35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063077" cy="1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3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01F4-86FD-4910-9F5A-C4CF14468D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9CE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>
              <a:solidFill>
                <a:schemeClr val="tx2">
                  <a:satMod val="13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Ali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təhsil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sisteminin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Avropa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Ali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Təhsil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Məkanının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tələblərinə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daha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uyğunlaşdırılması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məqsədilə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Azərbaycan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Respublikasının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Təhsil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Nazirliyinə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dəstək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göstərilməsi</a:t>
            </a:r>
            <a:endParaRPr lang="en-US" sz="2800" dirty="0" smtClean="0">
              <a:solidFill>
                <a:schemeClr val="tx2">
                  <a:satMod val="13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(AZ-ad-EHEA) </a:t>
            </a:r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3">
                    <a:lumMod val="50000"/>
                  </a:schemeClr>
                </a:solidFill>
              </a:rPr>
              <a:t>Reijo Aholainen,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Re</a:t>
            </a:r>
            <a:r>
              <a:rPr lang="az-Latn-AZ" sz="2800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ident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T</a:t>
            </a:r>
            <a:r>
              <a:rPr lang="az-Latn-AZ" sz="2800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innin</a:t>
            </a:r>
            <a:r>
              <a:rPr lang="az-Latn-AZ" sz="2800" dirty="0" smtClean="0">
                <a:solidFill>
                  <a:schemeClr val="accent3">
                    <a:lumMod val="50000"/>
                  </a:schemeClr>
                </a:solidFill>
              </a:rPr>
              <a:t>q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z-Latn-AZ" sz="2800" dirty="0" smtClean="0">
                <a:solidFill>
                  <a:schemeClr val="accent3">
                    <a:lumMod val="50000"/>
                  </a:schemeClr>
                </a:solidFill>
              </a:rPr>
              <a:t>Müşaviri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az-Latn-AZ" altLang="en-US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Layihə Avropa İttifaqı </a:t>
            </a:r>
            <a:r>
              <a:rPr lang="az-Latn-AZ" altLang="en-US" sz="15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tərəfindən  maliyyələşdirilir</a:t>
            </a:r>
            <a:endParaRPr lang="ru-RU" altLang="en-US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5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68" y="512763"/>
            <a:ext cx="1362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schreibung: File: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40" y="512140"/>
            <a:ext cx="14319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4" y="512140"/>
            <a:ext cx="13684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84" y="529603"/>
            <a:ext cx="15113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42" y="402610"/>
            <a:ext cx="1013331" cy="10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19" descr="C:\Users\expert02\Desktop\FINEEC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2" y="5301208"/>
            <a:ext cx="1534144" cy="14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0" descr="C:\Users\expert02\Desktop\Logos\Ministry of Education\Ministry of Education_eng - 0002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5" y="5265039"/>
            <a:ext cx="1677986" cy="14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 descr="C:\Users\expert02\Desktop\Logos\EKKA_hor_logo_PMS_Coated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411206"/>
            <a:ext cx="2232993" cy="131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4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67544" y="54868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Arial" charset="0"/>
              </a:rPr>
              <a:t>Güc birlikdədir</a:t>
            </a:r>
            <a:r>
              <a:rPr lang="en-GB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Arial" charset="0"/>
              </a:rPr>
              <a:t>!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6" y="1431230"/>
            <a:ext cx="6985000" cy="363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506343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G</a:t>
            </a:r>
            <a:r>
              <a:rPr lang="az-Latn-A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ələcək uğurlar naminə! 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7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z-Latn-A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Məqsəd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2763" cy="4525963"/>
          </a:xfrm>
        </p:spPr>
        <p:txBody>
          <a:bodyPr>
            <a:normAutofit fontScale="85000" lnSpcReduction="20000"/>
          </a:bodyPr>
          <a:lstStyle/>
          <a:p>
            <a:r>
              <a:rPr lang="az-Latn-AZ" sz="3600" dirty="0" smtClean="0"/>
              <a:t>Təhsil Nazirliyi və digər institutların institusional potensialının artırılması</a:t>
            </a:r>
            <a:endParaRPr lang="en-GB" sz="3600" dirty="0" smtClean="0"/>
          </a:p>
          <a:p>
            <a:pPr lvl="1"/>
            <a:r>
              <a:rPr lang="az-Latn-AZ" sz="3200" dirty="0" smtClean="0"/>
              <a:t>AATM ilə əlaqədar Azərbaycan ali təhsil siyasətinin hazırlanması</a:t>
            </a:r>
            <a:endParaRPr lang="en-GB" sz="3200" dirty="0" smtClean="0"/>
          </a:p>
          <a:p>
            <a:pPr lvl="1"/>
            <a:r>
              <a:rPr lang="az-Latn-AZ" sz="3200" dirty="0" smtClean="0"/>
              <a:t>Azərbaycanda AATM məqsədlərinin və təlimatlarının icra olunması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7550" y="1248319"/>
            <a:ext cx="6059827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1424"/>
            <a:ext cx="8229600" cy="1143000"/>
          </a:xfrm>
        </p:spPr>
        <p:txBody>
          <a:bodyPr/>
          <a:lstStyle/>
          <a:p>
            <a:pPr algn="r"/>
            <a:r>
              <a:rPr lang="az-Latn-A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Layihənin məqsədi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672" y="1268760"/>
            <a:ext cx="4614800" cy="3456384"/>
          </a:xfrm>
        </p:spPr>
        <p:txBody>
          <a:bodyPr>
            <a:normAutofit fontScale="92500" lnSpcReduction="10000"/>
          </a:bodyPr>
          <a:lstStyle/>
          <a:p>
            <a:r>
              <a:rPr lang="az-Latn-AZ" sz="3600" dirty="0" smtClean="0"/>
              <a:t>Azərbaycan ali təhsil sisteminin inkişaf etdirilməsi</a:t>
            </a:r>
            <a:endParaRPr lang="en-GB" sz="3600" dirty="0" smtClean="0"/>
          </a:p>
          <a:p>
            <a:pPr lvl="1"/>
            <a:r>
              <a:rPr lang="az-Latn-AZ" sz="3200" dirty="0" smtClean="0"/>
              <a:t>Avropa Ali Təhsil Məkanına (AATM) inteqrasiyanın artırılması</a:t>
            </a:r>
            <a:endParaRPr lang="en-GB" sz="3200" dirty="0" smtClean="0"/>
          </a:p>
          <a:p>
            <a:endParaRPr lang="en-GB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11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7" y="5231764"/>
            <a:ext cx="1362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Beschreibung: File: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79" y="5149771"/>
            <a:ext cx="14319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39" y="5172219"/>
            <a:ext cx="13684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6" y="5228139"/>
            <a:ext cx="15113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72" y="5172219"/>
            <a:ext cx="9477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971600" y="4508481"/>
            <a:ext cx="7516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L" pitchFamily="18" charset="0"/>
              </a:rPr>
              <a:t>This project is funded by the European Union</a:t>
            </a:r>
            <a:endParaRPr lang="ru-RU" altLang="en-US" sz="1800" dirty="0">
              <a:solidFill>
                <a:srgbClr val="000000"/>
              </a:solidFill>
              <a:latin typeface="Times New L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24985"/>
            <a:ext cx="3735471" cy="50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7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4000" dirty="0" smtClean="0"/>
              <a:t>İcbari nəticələr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6" name="Pyöristetty suorakulmio 6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175679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z-Latn-AZ" dirty="0" smtClean="0">
                <a:solidFill>
                  <a:schemeClr val="bg1"/>
                </a:solidFill>
              </a:rPr>
              <a:t>Hüquqi-normativ çərçivə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4646014" y="1647986"/>
            <a:ext cx="4102449" cy="17400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200" dirty="0" smtClean="0"/>
              <a:t>TN-nin şəxsi heyətinin potensialının artırılması</a:t>
            </a:r>
            <a:endParaRPr lang="en-US" sz="3200" dirty="0"/>
          </a:p>
        </p:txBody>
      </p:sp>
      <p:sp>
        <p:nvSpPr>
          <p:cNvPr id="8" name="Pyöristetty suorakulmio 6"/>
          <p:cNvSpPr/>
          <p:nvPr/>
        </p:nvSpPr>
        <p:spPr>
          <a:xfrm>
            <a:off x="457200" y="3587341"/>
            <a:ext cx="3898776" cy="18578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AzKÇ-nin ali təhsilə aid hissələri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yöristetty suorakulmio 6"/>
          <p:cNvSpPr/>
          <p:nvPr/>
        </p:nvSpPr>
        <p:spPr>
          <a:xfrm>
            <a:off x="4646015" y="3618391"/>
            <a:ext cx="4102449" cy="18268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200" dirty="0" smtClean="0">
                <a:latin typeface="Georgia" panose="02040502050405020303" pitchFamily="18" charset="0"/>
              </a:rPr>
              <a:t>Azərbaycan AT-də KT üzrə Standartlar və Təlimatlar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9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858218"/>
          </a:xfrm>
        </p:spPr>
        <p:txBody>
          <a:bodyPr>
            <a:noAutofit/>
          </a:bodyPr>
          <a:lstStyle/>
          <a:p>
            <a:pPr algn="l"/>
            <a:r>
              <a:rPr lang="az-Latn-AZ" sz="3200" dirty="0" smtClean="0"/>
              <a:t>İcbari nəticə </a:t>
            </a:r>
            <a:r>
              <a:rPr lang="fi-FI" sz="3200" dirty="0" smtClean="0"/>
              <a:t>4:</a:t>
            </a:r>
            <a:br>
              <a:rPr lang="fi-FI" sz="3200" dirty="0" smtClean="0"/>
            </a:br>
            <a:r>
              <a:rPr lang="az-Latn-AZ" sz="3200" dirty="0" smtClean="0"/>
              <a:t>AT-də Keyfiyət Təminatı üzrə Standartlar</a:t>
            </a:r>
            <a:endParaRPr lang="en-GB" sz="32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2132856"/>
            <a:ext cx="3970784" cy="3993307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 </a:t>
            </a:r>
            <a:r>
              <a:rPr lang="en-GB" sz="2800" dirty="0" err="1" smtClean="0"/>
              <a:t>Keyfiyyət</a:t>
            </a:r>
            <a:r>
              <a:rPr lang="en-GB" sz="2800" dirty="0" smtClean="0"/>
              <a:t> </a:t>
            </a:r>
            <a:r>
              <a:rPr lang="en-GB" sz="2800" dirty="0" err="1" smtClean="0"/>
              <a:t>Təminatı</a:t>
            </a:r>
            <a:r>
              <a:rPr lang="en-GB" sz="2800" dirty="0" smtClean="0"/>
              <a:t> </a:t>
            </a:r>
            <a:r>
              <a:rPr lang="en-GB" sz="2800" dirty="0" err="1" smtClean="0"/>
              <a:t>üzrə</a:t>
            </a:r>
            <a:r>
              <a:rPr lang="en-GB" sz="2800" dirty="0" smtClean="0"/>
              <a:t> </a:t>
            </a:r>
            <a:r>
              <a:rPr lang="en-GB" sz="2800" dirty="0" err="1" smtClean="0"/>
              <a:t>Azərbaycan</a:t>
            </a:r>
            <a:r>
              <a:rPr lang="en-GB" sz="2800" dirty="0" smtClean="0"/>
              <a:t> Ali </a:t>
            </a:r>
            <a:r>
              <a:rPr lang="en-GB" sz="2800" dirty="0" err="1" smtClean="0"/>
              <a:t>Təhsil</a:t>
            </a:r>
            <a:r>
              <a:rPr lang="en-GB" sz="2800" dirty="0" smtClean="0"/>
              <a:t> </a:t>
            </a:r>
            <a:r>
              <a:rPr lang="en-GB" sz="2800" dirty="0" err="1" smtClean="0"/>
              <a:t>Standartları</a:t>
            </a:r>
            <a:r>
              <a:rPr lang="en-GB" sz="2800" dirty="0" smtClean="0"/>
              <a:t> </a:t>
            </a:r>
            <a:r>
              <a:rPr lang="en-GB" sz="2800" dirty="0" err="1" smtClean="0"/>
              <a:t>və</a:t>
            </a:r>
            <a:r>
              <a:rPr lang="en-GB" sz="2800" dirty="0" smtClean="0"/>
              <a:t> </a:t>
            </a:r>
            <a:r>
              <a:rPr lang="en-GB" sz="2800" dirty="0" err="1" smtClean="0"/>
              <a:t>Təlimatlarının</a:t>
            </a:r>
            <a:r>
              <a:rPr lang="en-GB" sz="2800" dirty="0" smtClean="0"/>
              <a:t> </a:t>
            </a:r>
            <a:r>
              <a:rPr lang="en-GB" sz="2800" dirty="0" err="1" smtClean="0"/>
              <a:t>Avropa</a:t>
            </a:r>
            <a:r>
              <a:rPr lang="en-GB" sz="2800" dirty="0" smtClean="0"/>
              <a:t> </a:t>
            </a:r>
            <a:r>
              <a:rPr lang="en-GB" sz="2800" dirty="0" err="1" smtClean="0"/>
              <a:t>Standartları</a:t>
            </a:r>
            <a:r>
              <a:rPr lang="en-GB" sz="2800" dirty="0" smtClean="0"/>
              <a:t> </a:t>
            </a:r>
            <a:r>
              <a:rPr lang="en-GB" sz="2800" dirty="0" err="1" smtClean="0"/>
              <a:t>və</a:t>
            </a:r>
            <a:r>
              <a:rPr lang="en-GB" sz="2800" dirty="0" smtClean="0"/>
              <a:t> </a:t>
            </a:r>
            <a:r>
              <a:rPr lang="en-GB" sz="2800" dirty="0" err="1" smtClean="0"/>
              <a:t>Təlimatlarına</a:t>
            </a:r>
            <a:r>
              <a:rPr lang="en-GB" sz="2800" dirty="0" smtClean="0"/>
              <a:t> </a:t>
            </a:r>
            <a:r>
              <a:rPr lang="en-GB" sz="2800" dirty="0" err="1" smtClean="0"/>
              <a:t>uyğun</a:t>
            </a:r>
            <a:r>
              <a:rPr lang="en-GB" sz="2800" dirty="0" smtClean="0"/>
              <a:t> </a:t>
            </a:r>
            <a:r>
              <a:rPr lang="en-GB" sz="2800" dirty="0" err="1" smtClean="0"/>
              <a:t>hazırlanması</a:t>
            </a:r>
            <a:endParaRPr lang="az-Latn-AZ" sz="2800" dirty="0" smtClean="0"/>
          </a:p>
          <a:p>
            <a:r>
              <a:rPr lang="az-Latn-AZ" sz="2800" dirty="0" smtClean="0"/>
              <a:t>Üç ali təhsil müəssisəsində pilot qiymətləndirmə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3905" y="13716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570186"/>
          </a:xfrm>
        </p:spPr>
        <p:txBody>
          <a:bodyPr>
            <a:normAutofit fontScale="90000"/>
          </a:bodyPr>
          <a:lstStyle/>
          <a:p>
            <a:r>
              <a:rPr lang="az-Latn-AZ" sz="3100" dirty="0" smtClean="0"/>
              <a:t>İcbari nəticə </a:t>
            </a:r>
            <a:r>
              <a:rPr lang="en-GB" sz="3100" dirty="0" smtClean="0"/>
              <a:t>3:</a:t>
            </a:r>
            <a:br>
              <a:rPr lang="en-GB" sz="3100" dirty="0" smtClean="0"/>
            </a:br>
            <a:r>
              <a:rPr lang="az-Latn-AZ" sz="4000" dirty="0" smtClean="0"/>
              <a:t>Azərbaycan KÇ-nin hazırlanması</a:t>
            </a:r>
            <a:endParaRPr lang="en-GB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211960" y="2060848"/>
            <a:ext cx="4474840" cy="406531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AzKÇ-nin</a:t>
            </a:r>
            <a:r>
              <a:rPr lang="en-US" sz="2800" dirty="0" smtClean="0"/>
              <a:t> </a:t>
            </a:r>
            <a:r>
              <a:rPr lang="en-US" sz="2800" dirty="0" err="1" smtClean="0"/>
              <a:t>ali</a:t>
            </a:r>
            <a:r>
              <a:rPr lang="en-US" sz="2800" dirty="0" smtClean="0"/>
              <a:t> </a:t>
            </a:r>
            <a:r>
              <a:rPr lang="en-US" sz="2800" dirty="0" err="1" smtClean="0"/>
              <a:t>təhsil</a:t>
            </a:r>
            <a:r>
              <a:rPr lang="az-Latn-AZ" sz="2800" dirty="0" smtClean="0"/>
              <a:t> üzrə</a:t>
            </a:r>
            <a:r>
              <a:rPr lang="en-US" sz="2800" dirty="0" smtClean="0"/>
              <a:t> b</a:t>
            </a:r>
            <a:r>
              <a:rPr lang="az-Latn-AZ" sz="2800" dirty="0" smtClean="0"/>
              <a:t>ölmələrinin ali təhsil müəssələri i</a:t>
            </a:r>
            <a:r>
              <a:rPr lang="en-US" sz="2800" dirty="0" err="1" smtClean="0"/>
              <a:t>lə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az-Latn-AZ" sz="2800" dirty="0" smtClean="0"/>
              <a:t>g</a:t>
            </a:r>
            <a:r>
              <a:rPr lang="en-US" sz="2800" dirty="0" smtClean="0"/>
              <a:t>ə AATM KÇ-ə </a:t>
            </a:r>
            <a:r>
              <a:rPr lang="en-US" sz="2800" dirty="0" err="1" smtClean="0"/>
              <a:t>uyğun</a:t>
            </a:r>
            <a:r>
              <a:rPr lang="en-US" sz="2800" dirty="0" smtClean="0"/>
              <a:t> </a:t>
            </a:r>
            <a:r>
              <a:rPr lang="az-Latn-AZ" sz="2800" dirty="0" smtClean="0"/>
              <a:t>hazırlanması</a:t>
            </a:r>
            <a:endParaRPr lang="en-GB" sz="2800" dirty="0" smtClean="0"/>
          </a:p>
          <a:p>
            <a:r>
              <a:rPr lang="az-Latn-AZ" sz="2800" dirty="0" smtClean="0"/>
              <a:t>Ali təhsil üzrə AzKÇ-nin tam həyata keçirilməsi üzrə yol xəritəsi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146250"/>
          </a:xfrm>
        </p:spPr>
        <p:txBody>
          <a:bodyPr>
            <a:normAutofit fontScale="90000"/>
          </a:bodyPr>
          <a:lstStyle/>
          <a:p>
            <a:pPr algn="l"/>
            <a:r>
              <a:rPr lang="az-Latn-AZ" sz="3100" dirty="0" smtClean="0"/>
              <a:t>İcbari nəticə</a:t>
            </a:r>
            <a:r>
              <a:rPr lang="en-GB" sz="3100" dirty="0" smtClean="0"/>
              <a:t> 2:</a:t>
            </a:r>
            <a:br>
              <a:rPr lang="en-GB" sz="3100" dirty="0" smtClean="0"/>
            </a:br>
            <a:r>
              <a:rPr lang="az-Latn-AZ" sz="4000" dirty="0" smtClean="0"/>
              <a:t>Koordinasiya və Şəbəkələşmə potensialı</a:t>
            </a:r>
            <a:endParaRPr lang="en-GB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2996952"/>
            <a:ext cx="4402832" cy="3129211"/>
          </a:xfrm>
        </p:spPr>
        <p:txBody>
          <a:bodyPr>
            <a:normAutofit lnSpcReduction="10000"/>
          </a:bodyPr>
          <a:lstStyle/>
          <a:p>
            <a:r>
              <a:rPr lang="az-Latn-AZ" sz="2800" dirty="0" smtClean="0"/>
              <a:t>Nazirlik və müvafiq tərəf müqabillərinin koordinasiyası və şəbəkələşmə potensialının artırılması</a:t>
            </a:r>
            <a:endParaRPr lang="en-US" sz="2800" dirty="0" smtClean="0"/>
          </a:p>
          <a:p>
            <a:r>
              <a:rPr lang="az-Latn-AZ" sz="2800" dirty="0" smtClean="0"/>
              <a:t>İnstitusional strukturun təkmilləşdirilməsi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1258" y="1290307"/>
            <a:ext cx="6451527" cy="38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4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az-Latn-AZ" sz="2800" dirty="0" smtClean="0"/>
              <a:t>İcbarı nəticə</a:t>
            </a:r>
            <a:r>
              <a:rPr lang="fi-FI" sz="2800" dirty="0" smtClean="0"/>
              <a:t> 1:</a:t>
            </a:r>
            <a:br>
              <a:rPr lang="fi-FI" sz="2800" dirty="0" smtClean="0"/>
            </a:br>
            <a:r>
              <a:rPr lang="az-Latn-AZ" sz="4000" dirty="0" smtClean="0"/>
              <a:t>Hüquqi-normativ çərçivə</a:t>
            </a:r>
            <a:endParaRPr lang="fi-FI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779912" y="1600200"/>
            <a:ext cx="5078368" cy="4525963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Azərbaycanda ali təhsil üzrə müvafiq qanunvericiliyin nəzərdən keçirilməsi</a:t>
            </a:r>
            <a:endParaRPr lang="en-US" sz="2800" dirty="0" smtClean="0"/>
          </a:p>
          <a:p>
            <a:r>
              <a:rPr lang="en-US" sz="2800" dirty="0" err="1" smtClean="0"/>
              <a:t>Azərbaycan</a:t>
            </a:r>
            <a:r>
              <a:rPr lang="en-US" sz="2800" dirty="0" smtClean="0"/>
              <a:t> </a:t>
            </a:r>
            <a:r>
              <a:rPr lang="en-US" sz="2800" dirty="0" err="1" smtClean="0"/>
              <a:t>AzKÇ-nin</a:t>
            </a:r>
            <a:r>
              <a:rPr lang="en-US" sz="2800" dirty="0" smtClean="0"/>
              <a:t> </a:t>
            </a:r>
            <a:r>
              <a:rPr lang="en-US" sz="2800" dirty="0" err="1" smtClean="0"/>
              <a:t>keyfiyyətə</a:t>
            </a:r>
            <a:r>
              <a:rPr lang="en-US" sz="2800" dirty="0" smtClean="0"/>
              <a:t> </a:t>
            </a:r>
            <a:r>
              <a:rPr lang="en-US" sz="2800" dirty="0" err="1" smtClean="0"/>
              <a:t>təminat</a:t>
            </a:r>
            <a:r>
              <a:rPr lang="en-US" sz="2800" dirty="0" smtClean="0"/>
              <a:t> </a:t>
            </a:r>
            <a:r>
              <a:rPr lang="en-US" sz="2800" dirty="0" err="1" smtClean="0"/>
              <a:t>və</a:t>
            </a:r>
            <a:r>
              <a:rPr lang="en-US" sz="2800" dirty="0" smtClean="0"/>
              <a:t> </a:t>
            </a:r>
            <a:r>
              <a:rPr lang="en-US" sz="2800" dirty="0" err="1" smtClean="0"/>
              <a:t>ali</a:t>
            </a:r>
            <a:r>
              <a:rPr lang="en-US" sz="2800" dirty="0" smtClean="0"/>
              <a:t> </a:t>
            </a:r>
            <a:r>
              <a:rPr lang="en-US" sz="2800" dirty="0" err="1" smtClean="0"/>
              <a:t>təhsil</a:t>
            </a:r>
            <a:r>
              <a:rPr lang="en-US" sz="2800" dirty="0" smtClean="0"/>
              <a:t> </a:t>
            </a:r>
            <a:r>
              <a:rPr lang="en-US" sz="2800" dirty="0" err="1" smtClean="0"/>
              <a:t>bölmələrinə</a:t>
            </a:r>
            <a:r>
              <a:rPr lang="en-US" sz="2800" dirty="0" smtClean="0"/>
              <a:t> </a:t>
            </a:r>
            <a:r>
              <a:rPr lang="en-US" sz="2800" dirty="0" err="1" smtClean="0"/>
              <a:t>dair</a:t>
            </a:r>
            <a:r>
              <a:rPr lang="en-US" sz="2800" dirty="0" smtClean="0"/>
              <a:t> </a:t>
            </a:r>
            <a:r>
              <a:rPr lang="en-US" sz="2800" dirty="0" err="1" smtClean="0"/>
              <a:t>qanunvericiliyinin</a:t>
            </a:r>
            <a:r>
              <a:rPr lang="en-US" sz="2800" dirty="0" smtClean="0"/>
              <a:t> </a:t>
            </a:r>
            <a:r>
              <a:rPr lang="en-US" sz="2800" dirty="0" err="1" smtClean="0"/>
              <a:t>muvafiq</a:t>
            </a:r>
            <a:r>
              <a:rPr lang="en-US" sz="2800" dirty="0" smtClean="0"/>
              <a:t> </a:t>
            </a:r>
            <a:r>
              <a:rPr lang="en-US" sz="2800" dirty="0" err="1" smtClean="0"/>
              <a:t>qaydada</a:t>
            </a:r>
            <a:r>
              <a:rPr lang="en-US" sz="2800" dirty="0" smtClean="0"/>
              <a:t> </a:t>
            </a:r>
            <a:r>
              <a:rPr lang="en-US" sz="2800" dirty="0" err="1" smtClean="0"/>
              <a:t>uyğunlaşdırılması</a:t>
            </a:r>
            <a:r>
              <a:rPr lang="en-US" sz="2800" dirty="0" smtClean="0"/>
              <a:t> </a:t>
            </a:r>
            <a:r>
              <a:rPr lang="en-US" sz="2800" dirty="0" err="1" smtClean="0"/>
              <a:t>məqsədilə</a:t>
            </a:r>
            <a:r>
              <a:rPr lang="en-US" sz="2800" dirty="0" smtClean="0"/>
              <a:t> </a:t>
            </a:r>
            <a:r>
              <a:rPr lang="en-US" sz="2800" dirty="0" err="1" smtClean="0"/>
              <a:t>konkret</a:t>
            </a:r>
            <a:r>
              <a:rPr lang="en-US" sz="2800" dirty="0" smtClean="0"/>
              <a:t> </a:t>
            </a:r>
            <a:r>
              <a:rPr lang="en-US" sz="2800" dirty="0" err="1" smtClean="0"/>
              <a:t>tövsiyələr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4456" cy="64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18" y="188640"/>
            <a:ext cx="8686800" cy="1425976"/>
          </a:xfrm>
        </p:spPr>
        <p:txBody>
          <a:bodyPr>
            <a:normAutofit fontScale="90000"/>
          </a:bodyPr>
          <a:lstStyle/>
          <a:p>
            <a:r>
              <a:rPr lang="az-Latn-AZ" sz="3200" b="1" dirty="0" smtClean="0"/>
              <a:t>AATM </a:t>
            </a:r>
            <a:r>
              <a:rPr lang="fi-FI" sz="3200" b="1" dirty="0" smtClean="0"/>
              <a:t>T</a:t>
            </a:r>
            <a:r>
              <a:rPr lang="az-Latn-AZ" sz="3200" b="1" dirty="0" smtClean="0"/>
              <a:t>v</a:t>
            </a:r>
            <a:r>
              <a:rPr lang="fi-FI" sz="3200" b="1" dirty="0" smtClean="0"/>
              <a:t>innin</a:t>
            </a:r>
            <a:r>
              <a:rPr lang="az-Latn-AZ" sz="3200" b="1" dirty="0" smtClean="0"/>
              <a:t>q Layihəsinin Resursları</a:t>
            </a:r>
            <a:r>
              <a:rPr lang="fi-FI" sz="3200" b="1" dirty="0" smtClean="0"/>
              <a:t>: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az-Latn-AZ" sz="3200" b="1" dirty="0" smtClean="0"/>
              <a:t>Aİ Maliyyəsi</a:t>
            </a:r>
            <a:r>
              <a:rPr lang="fi-FI" sz="3200" b="1" dirty="0" smtClean="0"/>
              <a:t> </a:t>
            </a:r>
            <a:r>
              <a:rPr lang="fi-FI" sz="3200" b="1" dirty="0"/>
              <a:t>1.3 M€ - 470 </a:t>
            </a:r>
            <a:r>
              <a:rPr lang="az-Latn-AZ" sz="3200" b="1" dirty="0" smtClean="0"/>
              <a:t>günü əhatə edən</a:t>
            </a:r>
            <a:r>
              <a:rPr lang="fi-FI" sz="3200" b="1" dirty="0" smtClean="0"/>
              <a:t> </a:t>
            </a:r>
            <a:r>
              <a:rPr lang="az-Latn-AZ" sz="3200" b="1" dirty="0" smtClean="0"/>
              <a:t>QME </a:t>
            </a:r>
            <a:r>
              <a:rPr lang="fi-FI" sz="3200" b="1" dirty="0" smtClean="0"/>
              <a:t>s</a:t>
            </a:r>
            <a:r>
              <a:rPr lang="az-Latn-AZ" sz="3200" b="1" dirty="0" smtClean="0"/>
              <a:t>əfərləri</a:t>
            </a:r>
            <a:r>
              <a:rPr lang="fi-FI" sz="3200" b="1" dirty="0" smtClean="0"/>
              <a:t> </a:t>
            </a:r>
            <a:endParaRPr lang="en-GB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12" y="1639265"/>
            <a:ext cx="4722743" cy="2534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7" y="3499002"/>
            <a:ext cx="4356800" cy="27872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3" y="3802198"/>
            <a:ext cx="4416021" cy="2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1" y="1611677"/>
            <a:ext cx="1785801" cy="188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46" y="1639265"/>
            <a:ext cx="4048768" cy="2138283"/>
          </a:xfrm>
          <a:prstGeom prst="rect">
            <a:avLst/>
          </a:prstGeom>
        </p:spPr>
      </p:pic>
      <p:pic>
        <p:nvPicPr>
          <p:cNvPr id="12" name="Kuva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00" y="3290613"/>
            <a:ext cx="695325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70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209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Office-teema</vt:lpstr>
      <vt:lpstr>Презентация PowerPoint</vt:lpstr>
      <vt:lpstr>Məqsəd</vt:lpstr>
      <vt:lpstr>Layihənin məqsədi</vt:lpstr>
      <vt:lpstr>İcbari nəticələr</vt:lpstr>
      <vt:lpstr>İcbari nəticə 4: AT-də Keyfiyət Təminatı üzrə Standartlar</vt:lpstr>
      <vt:lpstr>İcbari nəticə 3: Azərbaycan KÇ-nin hazırlanması</vt:lpstr>
      <vt:lpstr>İcbari nəticə 2: Koordinasiya və Şəbəkələşmə potensialı</vt:lpstr>
      <vt:lpstr>İcbarı nəticə 1: Hüquqi-normativ çərçivə</vt:lpstr>
      <vt:lpstr>AATM Tvinninq Layihəsinin Resursları: Aİ Maliyyəsi 1.3 M€ - 470 günü əhatə edən QME səfərləri </vt:lpstr>
      <vt:lpstr>Презентация PowerPoint</vt:lpstr>
    </vt:vector>
  </TitlesOfParts>
  <Company>Opetushallitus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Holopainen Johanna</dc:creator>
  <cp:lastModifiedBy>Mammadova</cp:lastModifiedBy>
  <cp:revision>180</cp:revision>
  <cp:lastPrinted>2014-06-02T10:56:04Z</cp:lastPrinted>
  <dcterms:created xsi:type="dcterms:W3CDTF">2014-05-14T05:32:59Z</dcterms:created>
  <dcterms:modified xsi:type="dcterms:W3CDTF">2016-02-17T09:11:47Z</dcterms:modified>
</cp:coreProperties>
</file>