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5"/>
  </p:notesMasterIdLst>
  <p:handoutMasterIdLst>
    <p:handoutMasterId r:id="rId26"/>
  </p:handoutMasterIdLst>
  <p:sldIdLst>
    <p:sldId id="260" r:id="rId5"/>
    <p:sldId id="313" r:id="rId6"/>
    <p:sldId id="312" r:id="rId7"/>
    <p:sldId id="329" r:id="rId8"/>
    <p:sldId id="327" r:id="rId9"/>
    <p:sldId id="328" r:id="rId10"/>
    <p:sldId id="301" r:id="rId11"/>
    <p:sldId id="314" r:id="rId12"/>
    <p:sldId id="317" r:id="rId13"/>
    <p:sldId id="316" r:id="rId14"/>
    <p:sldId id="315" r:id="rId15"/>
    <p:sldId id="318" r:id="rId16"/>
    <p:sldId id="263" r:id="rId17"/>
    <p:sldId id="319" r:id="rId18"/>
    <p:sldId id="323" r:id="rId19"/>
    <p:sldId id="320" r:id="rId20"/>
    <p:sldId id="321" r:id="rId21"/>
    <p:sldId id="324" r:id="rId22"/>
    <p:sldId id="325" r:id="rId23"/>
    <p:sldId id="322" r:id="rId24"/>
  </p:sldIdLst>
  <p:sldSz cx="9144000" cy="6858000" type="screen4x3"/>
  <p:notesSz cx="6808788" cy="9940925"/>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9C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Ei tyyliä, ei ruudukko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62" autoAdjust="0"/>
    <p:restoredTop sz="94671" autoAdjust="0"/>
  </p:normalViewPr>
  <p:slideViewPr>
    <p:cSldViewPr>
      <p:cViewPr>
        <p:scale>
          <a:sx n="77" d="100"/>
          <a:sy n="77" d="100"/>
        </p:scale>
        <p:origin x="-1134" y="-42"/>
      </p:cViewPr>
      <p:guideLst>
        <p:guide orient="horz" pos="2160"/>
        <p:guide pos="2880"/>
      </p:guideLst>
    </p:cSldViewPr>
  </p:slideViewPr>
  <p:outlineViewPr>
    <p:cViewPr>
      <p:scale>
        <a:sx n="33" d="100"/>
        <a:sy n="33" d="100"/>
      </p:scale>
      <p:origin x="0" y="13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3"/>
            <a:ext cx="2950475" cy="497047"/>
          </a:xfrm>
          <a:prstGeom prst="rect">
            <a:avLst/>
          </a:prstGeom>
        </p:spPr>
        <p:txBody>
          <a:bodyPr vert="horz" lIns="92254" tIns="46127" rIns="92254" bIns="46127" rtlCol="0"/>
          <a:lstStyle>
            <a:lvl1pPr algn="l">
              <a:defRPr sz="1200"/>
            </a:lvl1pPr>
          </a:lstStyle>
          <a:p>
            <a:endParaRPr lang="fi-FI" dirty="0"/>
          </a:p>
        </p:txBody>
      </p:sp>
      <p:sp>
        <p:nvSpPr>
          <p:cNvPr id="3" name="Päivämäärän paikkamerkki 2"/>
          <p:cNvSpPr>
            <a:spLocks noGrp="1"/>
          </p:cNvSpPr>
          <p:nvPr>
            <p:ph type="dt" sz="quarter" idx="1"/>
          </p:nvPr>
        </p:nvSpPr>
        <p:spPr>
          <a:xfrm>
            <a:off x="3856738" y="3"/>
            <a:ext cx="2950475" cy="497047"/>
          </a:xfrm>
          <a:prstGeom prst="rect">
            <a:avLst/>
          </a:prstGeom>
        </p:spPr>
        <p:txBody>
          <a:bodyPr vert="horz" lIns="92254" tIns="46127" rIns="92254" bIns="46127" rtlCol="0"/>
          <a:lstStyle>
            <a:lvl1pPr algn="r">
              <a:defRPr sz="1200"/>
            </a:lvl1pPr>
          </a:lstStyle>
          <a:p>
            <a:fld id="{7EBF6F90-81C1-4BD2-9EF0-E2841BE83923}" type="datetimeFigureOut">
              <a:rPr lang="fi-FI" smtClean="0"/>
              <a:t>22.1.2016</a:t>
            </a:fld>
            <a:endParaRPr lang="fi-FI" dirty="0"/>
          </a:p>
        </p:txBody>
      </p:sp>
      <p:sp>
        <p:nvSpPr>
          <p:cNvPr id="4" name="Alatunnisteen paikkamerkki 3"/>
          <p:cNvSpPr>
            <a:spLocks noGrp="1"/>
          </p:cNvSpPr>
          <p:nvPr>
            <p:ph type="ftr" sz="quarter" idx="2"/>
          </p:nvPr>
        </p:nvSpPr>
        <p:spPr>
          <a:xfrm>
            <a:off x="0" y="9442157"/>
            <a:ext cx="2950475" cy="497047"/>
          </a:xfrm>
          <a:prstGeom prst="rect">
            <a:avLst/>
          </a:prstGeom>
        </p:spPr>
        <p:txBody>
          <a:bodyPr vert="horz" lIns="92254" tIns="46127" rIns="92254" bIns="46127" rtlCol="0" anchor="b"/>
          <a:lstStyle>
            <a:lvl1pPr algn="l">
              <a:defRPr sz="1200"/>
            </a:lvl1pPr>
          </a:lstStyle>
          <a:p>
            <a:endParaRPr lang="fi-FI" dirty="0"/>
          </a:p>
        </p:txBody>
      </p:sp>
      <p:sp>
        <p:nvSpPr>
          <p:cNvPr id="5" name="Dian numeron paikkamerkki 4"/>
          <p:cNvSpPr>
            <a:spLocks noGrp="1"/>
          </p:cNvSpPr>
          <p:nvPr>
            <p:ph type="sldNum" sz="quarter" idx="3"/>
          </p:nvPr>
        </p:nvSpPr>
        <p:spPr>
          <a:xfrm>
            <a:off x="3856738" y="9442157"/>
            <a:ext cx="2950475" cy="497047"/>
          </a:xfrm>
          <a:prstGeom prst="rect">
            <a:avLst/>
          </a:prstGeom>
        </p:spPr>
        <p:txBody>
          <a:bodyPr vert="horz" lIns="92254" tIns="46127" rIns="92254" bIns="46127" rtlCol="0" anchor="b"/>
          <a:lstStyle>
            <a:lvl1pPr algn="r">
              <a:defRPr sz="1200"/>
            </a:lvl1pPr>
          </a:lstStyle>
          <a:p>
            <a:fld id="{F6D89656-DD1A-4CB0-8588-2F19E6F1B3D7}" type="slidenum">
              <a:rPr lang="fi-FI" smtClean="0"/>
              <a:t>‹#›</a:t>
            </a:fld>
            <a:endParaRPr lang="fi-FI" dirty="0"/>
          </a:p>
        </p:txBody>
      </p:sp>
    </p:spTree>
    <p:extLst>
      <p:ext uri="{BB962C8B-B14F-4D97-AF65-F5344CB8AC3E}">
        <p14:creationId xmlns:p14="http://schemas.microsoft.com/office/powerpoint/2010/main" val="19406351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3"/>
            <a:ext cx="2950475" cy="497047"/>
          </a:xfrm>
          <a:prstGeom prst="rect">
            <a:avLst/>
          </a:prstGeom>
        </p:spPr>
        <p:txBody>
          <a:bodyPr vert="horz" lIns="92254" tIns="46127" rIns="92254" bIns="46127" rtlCol="0"/>
          <a:lstStyle>
            <a:lvl1pPr algn="l">
              <a:defRPr sz="1200"/>
            </a:lvl1pPr>
          </a:lstStyle>
          <a:p>
            <a:endParaRPr lang="fi-FI" dirty="0"/>
          </a:p>
        </p:txBody>
      </p:sp>
      <p:sp>
        <p:nvSpPr>
          <p:cNvPr id="3" name="Päivämäärän paikkamerkki 2"/>
          <p:cNvSpPr>
            <a:spLocks noGrp="1"/>
          </p:cNvSpPr>
          <p:nvPr>
            <p:ph type="dt" idx="1"/>
          </p:nvPr>
        </p:nvSpPr>
        <p:spPr>
          <a:xfrm>
            <a:off x="3856738" y="3"/>
            <a:ext cx="2950475" cy="497047"/>
          </a:xfrm>
          <a:prstGeom prst="rect">
            <a:avLst/>
          </a:prstGeom>
        </p:spPr>
        <p:txBody>
          <a:bodyPr vert="horz" lIns="92254" tIns="46127" rIns="92254" bIns="46127" rtlCol="0"/>
          <a:lstStyle>
            <a:lvl1pPr algn="r">
              <a:defRPr sz="1200"/>
            </a:lvl1pPr>
          </a:lstStyle>
          <a:p>
            <a:fld id="{47D6E770-DBEE-4057-AAA8-74363FE0F83D}" type="datetimeFigureOut">
              <a:rPr lang="fi-FI" smtClean="0"/>
              <a:t>22.1.2016</a:t>
            </a:fld>
            <a:endParaRPr lang="fi-FI" dirty="0"/>
          </a:p>
        </p:txBody>
      </p:sp>
      <p:sp>
        <p:nvSpPr>
          <p:cNvPr id="4" name="Dian kuvan paikkamerkki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92254" tIns="46127" rIns="92254" bIns="46127" rtlCol="0" anchor="ctr"/>
          <a:lstStyle/>
          <a:p>
            <a:endParaRPr lang="fi-FI" dirty="0"/>
          </a:p>
        </p:txBody>
      </p:sp>
      <p:sp>
        <p:nvSpPr>
          <p:cNvPr id="5" name="Huomautusten paikkamerkki 4"/>
          <p:cNvSpPr>
            <a:spLocks noGrp="1"/>
          </p:cNvSpPr>
          <p:nvPr>
            <p:ph type="body" sz="quarter" idx="3"/>
          </p:nvPr>
        </p:nvSpPr>
        <p:spPr>
          <a:xfrm>
            <a:off x="680880" y="4721941"/>
            <a:ext cx="5447030" cy="4473416"/>
          </a:xfrm>
          <a:prstGeom prst="rect">
            <a:avLst/>
          </a:prstGeom>
        </p:spPr>
        <p:txBody>
          <a:bodyPr vert="horz" lIns="92254" tIns="46127" rIns="92254" bIns="46127" rtlCol="0"/>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9442157"/>
            <a:ext cx="2950475" cy="497047"/>
          </a:xfrm>
          <a:prstGeom prst="rect">
            <a:avLst/>
          </a:prstGeom>
        </p:spPr>
        <p:txBody>
          <a:bodyPr vert="horz" lIns="92254" tIns="46127" rIns="92254" bIns="46127" rtlCol="0" anchor="b"/>
          <a:lstStyle>
            <a:lvl1pPr algn="l">
              <a:defRPr sz="1200"/>
            </a:lvl1pPr>
          </a:lstStyle>
          <a:p>
            <a:endParaRPr lang="fi-FI" dirty="0"/>
          </a:p>
        </p:txBody>
      </p:sp>
      <p:sp>
        <p:nvSpPr>
          <p:cNvPr id="7" name="Dian numeron paikkamerkki 6"/>
          <p:cNvSpPr>
            <a:spLocks noGrp="1"/>
          </p:cNvSpPr>
          <p:nvPr>
            <p:ph type="sldNum" sz="quarter" idx="5"/>
          </p:nvPr>
        </p:nvSpPr>
        <p:spPr>
          <a:xfrm>
            <a:off x="3856738" y="9442157"/>
            <a:ext cx="2950475" cy="497047"/>
          </a:xfrm>
          <a:prstGeom prst="rect">
            <a:avLst/>
          </a:prstGeom>
        </p:spPr>
        <p:txBody>
          <a:bodyPr vert="horz" lIns="92254" tIns="46127" rIns="92254" bIns="46127" rtlCol="0" anchor="b"/>
          <a:lstStyle>
            <a:lvl1pPr algn="r">
              <a:defRPr sz="1200"/>
            </a:lvl1pPr>
          </a:lstStyle>
          <a:p>
            <a:fld id="{CB29B034-0593-492F-9222-617272031296}" type="slidenum">
              <a:rPr lang="fi-FI" smtClean="0"/>
              <a:t>‹#›</a:t>
            </a:fld>
            <a:endParaRPr lang="fi-FI" dirty="0"/>
          </a:p>
        </p:txBody>
      </p:sp>
    </p:spTree>
    <p:extLst>
      <p:ext uri="{BB962C8B-B14F-4D97-AF65-F5344CB8AC3E}">
        <p14:creationId xmlns:p14="http://schemas.microsoft.com/office/powerpoint/2010/main" val="2353354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CB29B034-0593-492F-9222-617272031296}" type="slidenum">
              <a:rPr lang="fi-FI" smtClean="0"/>
              <a:t>1</a:t>
            </a:fld>
            <a:endParaRPr lang="fi-FI" dirty="0"/>
          </a:p>
        </p:txBody>
      </p:sp>
    </p:spTree>
    <p:extLst>
      <p:ext uri="{BB962C8B-B14F-4D97-AF65-F5344CB8AC3E}">
        <p14:creationId xmlns:p14="http://schemas.microsoft.com/office/powerpoint/2010/main" val="979923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CB29B034-0593-492F-9222-617272031296}" type="slidenum">
              <a:rPr lang="fi-FI" smtClean="0"/>
              <a:t>7</a:t>
            </a:fld>
            <a:endParaRPr lang="fi-FI" dirty="0"/>
          </a:p>
        </p:txBody>
      </p:sp>
    </p:spTree>
    <p:extLst>
      <p:ext uri="{BB962C8B-B14F-4D97-AF65-F5344CB8AC3E}">
        <p14:creationId xmlns:p14="http://schemas.microsoft.com/office/powerpoint/2010/main" val="1551230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CB29B034-0593-492F-9222-617272031296}" type="slidenum">
              <a:rPr lang="fi-FI" smtClean="0"/>
              <a:t>15</a:t>
            </a:fld>
            <a:endParaRPr lang="fi-FI" dirty="0"/>
          </a:p>
        </p:txBody>
      </p:sp>
    </p:spTree>
    <p:extLst>
      <p:ext uri="{BB962C8B-B14F-4D97-AF65-F5344CB8AC3E}">
        <p14:creationId xmlns:p14="http://schemas.microsoft.com/office/powerpoint/2010/main" val="14780086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lvl1pPr>
              <a:defRPr>
                <a:solidFill>
                  <a:srgbClr val="1F9CE0"/>
                </a:solidFill>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Georgia" panose="02040502050405020303"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smtClean="0"/>
              <a:t>Muokkaa alaotsikon perustyyliä </a:t>
            </a:r>
            <a:r>
              <a:rPr lang="fi-FI" dirty="0" err="1" smtClean="0"/>
              <a:t>napsautt</a:t>
            </a:r>
            <a:r>
              <a:rPr lang="fi-FI" dirty="0" smtClean="0"/>
              <a:t>.</a:t>
            </a:r>
            <a:endParaRPr lang="fi-FI" dirty="0"/>
          </a:p>
        </p:txBody>
      </p:sp>
      <p:sp>
        <p:nvSpPr>
          <p:cNvPr id="4" name="Päivämäärän paikkamerkki 3"/>
          <p:cNvSpPr>
            <a:spLocks noGrp="1"/>
          </p:cNvSpPr>
          <p:nvPr>
            <p:ph type="dt" sz="half" idx="10"/>
          </p:nvPr>
        </p:nvSpPr>
        <p:spPr/>
        <p:txBody>
          <a:bodyPr/>
          <a:lstStyle/>
          <a:p>
            <a:r>
              <a:rPr lang="fi-FI" dirty="0" smtClean="0"/>
              <a:t>26.5.2014</a:t>
            </a:r>
            <a:endParaRPr lang="fi-FI" dirty="0"/>
          </a:p>
        </p:txBody>
      </p:sp>
      <p:sp>
        <p:nvSpPr>
          <p:cNvPr id="6" name="Dian numeron paikkamerkki 5"/>
          <p:cNvSpPr>
            <a:spLocks noGrp="1"/>
          </p:cNvSpPr>
          <p:nvPr>
            <p:ph type="sldNum" sz="quarter" idx="12"/>
          </p:nvPr>
        </p:nvSpPr>
        <p:spPr/>
        <p:txBody>
          <a:bodyPr/>
          <a:lstStyle/>
          <a:p>
            <a:fld id="{139301F4-86FD-4910-9F5A-C4CF14468D5D}" type="slidenum">
              <a:rPr lang="fi-FI" smtClean="0"/>
              <a:t>‹#›</a:t>
            </a:fld>
            <a:endParaRPr lang="fi-FI" dirty="0"/>
          </a:p>
        </p:txBody>
      </p:sp>
      <p:pic>
        <p:nvPicPr>
          <p:cNvPr id="5" name="Kuva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39752" y="692696"/>
            <a:ext cx="4063077" cy="1647038"/>
          </a:xfrm>
          <a:prstGeom prst="rect">
            <a:avLst/>
          </a:prstGeom>
        </p:spPr>
      </p:pic>
    </p:spTree>
    <p:extLst>
      <p:ext uri="{BB962C8B-B14F-4D97-AF65-F5344CB8AC3E}">
        <p14:creationId xmlns:p14="http://schemas.microsoft.com/office/powerpoint/2010/main" val="3952933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Pystysuoran tekstin paikkamerkki 2"/>
          <p:cNvSpPr>
            <a:spLocks noGrp="1"/>
          </p:cNvSpPr>
          <p:nvPr>
            <p:ph type="body" orient="vert" idx="1"/>
          </p:nvPr>
        </p:nvSpPr>
        <p:spPr/>
        <p:txBody>
          <a:bodyPr vert="eaVert"/>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10"/>
          </p:nvPr>
        </p:nvSpPr>
        <p:spPr/>
        <p:txBody>
          <a:bodyPr/>
          <a:lstStyle/>
          <a:p>
            <a:r>
              <a:rPr lang="fi-FI" dirty="0" smtClean="0"/>
              <a:t>26.5.2014</a:t>
            </a:r>
            <a:endParaRPr lang="fi-FI" dirty="0"/>
          </a:p>
        </p:txBody>
      </p:sp>
      <p:sp>
        <p:nvSpPr>
          <p:cNvPr id="6" name="Dian numeron paikkamerkki 5"/>
          <p:cNvSpPr>
            <a:spLocks noGrp="1"/>
          </p:cNvSpPr>
          <p:nvPr>
            <p:ph type="sldNum" sz="quarter" idx="12"/>
          </p:nvPr>
        </p:nvSpPr>
        <p:spPr/>
        <p:txBody>
          <a:bodyPr/>
          <a:lstStyle/>
          <a:p>
            <a:fld id="{139301F4-86FD-4910-9F5A-C4CF14468D5D}" type="slidenum">
              <a:rPr lang="fi-FI" smtClean="0"/>
              <a:t>‹#›</a:t>
            </a:fld>
            <a:endParaRPr lang="fi-FI" dirty="0"/>
          </a:p>
        </p:txBody>
      </p:sp>
      <p:pic>
        <p:nvPicPr>
          <p:cNvPr id="8" name="Kuva 7"/>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2474835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lvl1pPr>
              <a:defRPr>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Pystysuoran tekstin paikkamerkki 2"/>
          <p:cNvSpPr>
            <a:spLocks noGrp="1"/>
          </p:cNvSpPr>
          <p:nvPr>
            <p:ph type="body" orient="vert" idx="1"/>
          </p:nvPr>
        </p:nvSpPr>
        <p:spPr>
          <a:xfrm>
            <a:off x="457200" y="274638"/>
            <a:ext cx="6019800" cy="5851525"/>
          </a:xfrm>
        </p:spPr>
        <p:txBody>
          <a:bodyPr vert="eaVert"/>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10"/>
          </p:nvPr>
        </p:nvSpPr>
        <p:spPr/>
        <p:txBody>
          <a:bodyPr/>
          <a:lstStyle/>
          <a:p>
            <a:r>
              <a:rPr lang="fi-FI" dirty="0" smtClean="0"/>
              <a:t>26.5.2014</a:t>
            </a:r>
            <a:endParaRPr lang="fi-FI" dirty="0"/>
          </a:p>
        </p:txBody>
      </p:sp>
      <p:sp>
        <p:nvSpPr>
          <p:cNvPr id="6" name="Dian numeron paikkamerkki 5"/>
          <p:cNvSpPr>
            <a:spLocks noGrp="1"/>
          </p:cNvSpPr>
          <p:nvPr>
            <p:ph type="sldNum" sz="quarter" idx="12"/>
          </p:nvPr>
        </p:nvSpPr>
        <p:spPr/>
        <p:txBody>
          <a:bodyPr/>
          <a:lstStyle/>
          <a:p>
            <a:fld id="{139301F4-86FD-4910-9F5A-C4CF14468D5D}" type="slidenum">
              <a:rPr lang="fi-FI" smtClean="0"/>
              <a:t>‹#›</a:t>
            </a:fld>
            <a:endParaRPr lang="fi-FI" dirty="0"/>
          </a:p>
        </p:txBody>
      </p:sp>
      <p:pic>
        <p:nvPicPr>
          <p:cNvPr id="8" name="Kuva 7"/>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1530805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solidFill>
                  <a:srgbClr val="1F9CE0"/>
                </a:solidFill>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Sisällön paikkamerkki 2"/>
          <p:cNvSpPr>
            <a:spLocks noGrp="1"/>
          </p:cNvSpPr>
          <p:nvPr>
            <p:ph idx="1"/>
          </p:nvPr>
        </p:nvSpPr>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10"/>
          </p:nvPr>
        </p:nvSpPr>
        <p:spPr/>
        <p:txBody>
          <a:bodyPr/>
          <a:lstStyle/>
          <a:p>
            <a:r>
              <a:rPr lang="fi-FI" dirty="0" smtClean="0"/>
              <a:t>26.5.2014</a:t>
            </a:r>
            <a:endParaRPr lang="fi-FI" dirty="0"/>
          </a:p>
        </p:txBody>
      </p:sp>
      <p:sp>
        <p:nvSpPr>
          <p:cNvPr id="6" name="Dian numeron paikkamerkki 5"/>
          <p:cNvSpPr>
            <a:spLocks noGrp="1"/>
          </p:cNvSpPr>
          <p:nvPr>
            <p:ph type="sldNum" sz="quarter" idx="12"/>
          </p:nvPr>
        </p:nvSpPr>
        <p:spPr/>
        <p:txBody>
          <a:bodyPr/>
          <a:lstStyle/>
          <a:p>
            <a:fld id="{139301F4-86FD-4910-9F5A-C4CF14468D5D}" type="slidenum">
              <a:rPr lang="fi-FI" smtClean="0"/>
              <a:t>‹#›</a:t>
            </a:fld>
            <a:endParaRPr lang="fi-FI" dirty="0"/>
          </a:p>
        </p:txBody>
      </p:sp>
      <p:pic>
        <p:nvPicPr>
          <p:cNvPr id="8" name="Kuva 7"/>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3794814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solidFill>
                  <a:srgbClr val="1F9CE0"/>
                </a:solidFill>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r>
              <a:rPr lang="fi-FI" dirty="0" smtClean="0"/>
              <a:t>26.5.2014</a:t>
            </a:r>
            <a:endParaRPr lang="fi-FI" dirty="0"/>
          </a:p>
        </p:txBody>
      </p:sp>
      <p:sp>
        <p:nvSpPr>
          <p:cNvPr id="6" name="Dian numeron paikkamerkki 5"/>
          <p:cNvSpPr>
            <a:spLocks noGrp="1"/>
          </p:cNvSpPr>
          <p:nvPr>
            <p:ph type="sldNum" sz="quarter" idx="12"/>
          </p:nvPr>
        </p:nvSpPr>
        <p:spPr/>
        <p:txBody>
          <a:bodyPr/>
          <a:lstStyle/>
          <a:p>
            <a:fld id="{139301F4-86FD-4910-9F5A-C4CF14468D5D}" type="slidenum">
              <a:rPr lang="fi-FI" smtClean="0"/>
              <a:t>‹#›</a:t>
            </a:fld>
            <a:endParaRPr lang="fi-FI" dirty="0"/>
          </a:p>
        </p:txBody>
      </p:sp>
      <p:pic>
        <p:nvPicPr>
          <p:cNvPr id="9" name="Kuva 8"/>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189151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solidFill>
                  <a:srgbClr val="1F9CE0"/>
                </a:solidFill>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Sisällön paikkamerkki 2"/>
          <p:cNvSpPr>
            <a:spLocks noGrp="1"/>
          </p:cNvSpPr>
          <p:nvPr>
            <p:ph sz="half" idx="1"/>
          </p:nvPr>
        </p:nvSpPr>
        <p:spPr>
          <a:xfrm>
            <a:off x="457200" y="1600200"/>
            <a:ext cx="4038600" cy="4525963"/>
          </a:xfrm>
        </p:spPr>
        <p:txBody>
          <a:bodyPr/>
          <a:lstStyle>
            <a:lvl1pPr>
              <a:defRPr sz="2800">
                <a:latin typeface="Georgia" panose="02040502050405020303" pitchFamily="18" charset="0"/>
              </a:defRPr>
            </a:lvl1pPr>
            <a:lvl2pPr>
              <a:defRPr sz="2400">
                <a:latin typeface="Georgia" panose="02040502050405020303" pitchFamily="18" charset="0"/>
              </a:defRPr>
            </a:lvl2pPr>
            <a:lvl3pPr>
              <a:defRPr sz="2000">
                <a:latin typeface="Georgia" panose="02040502050405020303" pitchFamily="18" charset="0"/>
              </a:defRPr>
            </a:lvl3pPr>
            <a:lvl4pPr>
              <a:defRPr sz="1800">
                <a:latin typeface="Georgia" panose="02040502050405020303" pitchFamily="18" charset="0"/>
              </a:defRPr>
            </a:lvl4pPr>
            <a:lvl5pPr>
              <a:defRPr sz="1800">
                <a:latin typeface="Georgia" panose="02040502050405020303" pitchFamily="18" charset="0"/>
              </a:defRPr>
            </a:lvl5pPr>
            <a:lvl6pPr>
              <a:defRPr sz="1800"/>
            </a:lvl6pPr>
            <a:lvl7pPr>
              <a:defRPr sz="1800"/>
            </a:lvl7pPr>
            <a:lvl8pPr>
              <a:defRPr sz="1800"/>
            </a:lvl8pPr>
            <a:lvl9pPr>
              <a:defRPr sz="1800"/>
            </a:lvl9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Sisällön paikkamerkki 3"/>
          <p:cNvSpPr>
            <a:spLocks noGrp="1"/>
          </p:cNvSpPr>
          <p:nvPr>
            <p:ph sz="half" idx="2"/>
          </p:nvPr>
        </p:nvSpPr>
        <p:spPr>
          <a:xfrm>
            <a:off x="4648200" y="1600200"/>
            <a:ext cx="4038600" cy="4525963"/>
          </a:xfrm>
        </p:spPr>
        <p:txBody>
          <a:bodyPr/>
          <a:lstStyle>
            <a:lvl1pPr>
              <a:defRPr sz="2800">
                <a:latin typeface="Georgia" panose="02040502050405020303" pitchFamily="18" charset="0"/>
              </a:defRPr>
            </a:lvl1pPr>
            <a:lvl2pPr>
              <a:defRPr sz="2400">
                <a:latin typeface="Georgia" panose="02040502050405020303" pitchFamily="18" charset="0"/>
              </a:defRPr>
            </a:lvl2pPr>
            <a:lvl3pPr>
              <a:defRPr sz="2000">
                <a:latin typeface="Georgia" panose="02040502050405020303" pitchFamily="18" charset="0"/>
              </a:defRPr>
            </a:lvl3pPr>
            <a:lvl4pPr>
              <a:defRPr sz="1800">
                <a:latin typeface="Georgia" panose="02040502050405020303" pitchFamily="18" charset="0"/>
              </a:defRPr>
            </a:lvl4pPr>
            <a:lvl5pPr>
              <a:defRPr sz="1800">
                <a:latin typeface="Georgia" panose="02040502050405020303" pitchFamily="18" charset="0"/>
              </a:defRPr>
            </a:lvl5pPr>
            <a:lvl6pPr>
              <a:defRPr sz="1800"/>
            </a:lvl6pPr>
            <a:lvl7pPr>
              <a:defRPr sz="1800"/>
            </a:lvl7pPr>
            <a:lvl8pPr>
              <a:defRPr sz="1800"/>
            </a:lvl8pPr>
            <a:lvl9pPr>
              <a:defRPr sz="1800"/>
            </a:lvl9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5" name="Päivämäärän paikkamerkki 4"/>
          <p:cNvSpPr>
            <a:spLocks noGrp="1"/>
          </p:cNvSpPr>
          <p:nvPr>
            <p:ph type="dt" sz="half" idx="10"/>
          </p:nvPr>
        </p:nvSpPr>
        <p:spPr/>
        <p:txBody>
          <a:bodyPr/>
          <a:lstStyle/>
          <a:p>
            <a:r>
              <a:rPr lang="fi-FI" dirty="0" smtClean="0"/>
              <a:t>26.5.2014</a:t>
            </a:r>
            <a:endParaRPr lang="fi-FI" dirty="0"/>
          </a:p>
        </p:txBody>
      </p:sp>
      <p:sp>
        <p:nvSpPr>
          <p:cNvPr id="7" name="Dian numeron paikkamerkki 6"/>
          <p:cNvSpPr>
            <a:spLocks noGrp="1"/>
          </p:cNvSpPr>
          <p:nvPr>
            <p:ph type="sldNum" sz="quarter" idx="12"/>
          </p:nvPr>
        </p:nvSpPr>
        <p:spPr/>
        <p:txBody>
          <a:bodyPr/>
          <a:lstStyle/>
          <a:p>
            <a:fld id="{139301F4-86FD-4910-9F5A-C4CF14468D5D}" type="slidenum">
              <a:rPr lang="fi-FI" smtClean="0"/>
              <a:t>‹#›</a:t>
            </a:fld>
            <a:endParaRPr lang="fi-FI" dirty="0"/>
          </a:p>
        </p:txBody>
      </p:sp>
      <p:pic>
        <p:nvPicPr>
          <p:cNvPr id="9" name="Kuva 8"/>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2521018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solidFill>
                  <a:srgbClr val="1F9CE0"/>
                </a:solidFill>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atin typeface="Georgia" panose="02040502050405020303" pitchFamily="18" charset="0"/>
              </a:defRPr>
            </a:lvl1pPr>
            <a:lvl2pPr>
              <a:defRPr sz="2000">
                <a:latin typeface="Georgia" panose="02040502050405020303" pitchFamily="18" charset="0"/>
              </a:defRPr>
            </a:lvl2pPr>
            <a:lvl3pPr>
              <a:defRPr sz="1800">
                <a:latin typeface="Georgia" panose="02040502050405020303" pitchFamily="18" charset="0"/>
              </a:defRPr>
            </a:lvl3pPr>
            <a:lvl4pPr>
              <a:defRPr sz="1600">
                <a:latin typeface="Georgia" panose="02040502050405020303" pitchFamily="18" charset="0"/>
              </a:defRPr>
            </a:lvl4pPr>
            <a:lvl5pPr>
              <a:defRPr sz="1600">
                <a:latin typeface="Georgia" panose="02040502050405020303" pitchFamily="18" charset="0"/>
              </a:defRPr>
            </a:lvl5pPr>
            <a:lvl6pPr>
              <a:defRPr sz="1600"/>
            </a:lvl6pPr>
            <a:lvl7pPr>
              <a:defRPr sz="1600"/>
            </a:lvl7pPr>
            <a:lvl8pPr>
              <a:defRPr sz="1600"/>
            </a:lvl8pPr>
            <a:lvl9pPr>
              <a:defRPr sz="1600"/>
            </a:lvl9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dirty="0"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atin typeface="Georgia" panose="02040502050405020303" pitchFamily="18" charset="0"/>
              </a:defRPr>
            </a:lvl1pPr>
            <a:lvl2pPr>
              <a:defRPr sz="2000">
                <a:latin typeface="Georgia" panose="02040502050405020303" pitchFamily="18" charset="0"/>
              </a:defRPr>
            </a:lvl2pPr>
            <a:lvl3pPr>
              <a:defRPr sz="1800">
                <a:latin typeface="Georgia" panose="02040502050405020303" pitchFamily="18" charset="0"/>
              </a:defRPr>
            </a:lvl3pPr>
            <a:lvl4pPr>
              <a:defRPr sz="1600">
                <a:latin typeface="Georgia" panose="02040502050405020303" pitchFamily="18" charset="0"/>
              </a:defRPr>
            </a:lvl4pPr>
            <a:lvl5pPr>
              <a:defRPr sz="1600">
                <a:latin typeface="Georgia" panose="02040502050405020303" pitchFamily="18" charset="0"/>
              </a:defRPr>
            </a:lvl5pPr>
            <a:lvl6pPr>
              <a:defRPr sz="1600"/>
            </a:lvl6pPr>
            <a:lvl7pPr>
              <a:defRPr sz="1600"/>
            </a:lvl7pPr>
            <a:lvl8pPr>
              <a:defRPr sz="1600"/>
            </a:lvl8pPr>
            <a:lvl9pPr>
              <a:defRPr sz="1600"/>
            </a:lvl9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7" name="Päivämäärän paikkamerkki 6"/>
          <p:cNvSpPr>
            <a:spLocks noGrp="1"/>
          </p:cNvSpPr>
          <p:nvPr>
            <p:ph type="dt" sz="half" idx="10"/>
          </p:nvPr>
        </p:nvSpPr>
        <p:spPr/>
        <p:txBody>
          <a:bodyPr/>
          <a:lstStyle/>
          <a:p>
            <a:r>
              <a:rPr lang="fi-FI" dirty="0" smtClean="0"/>
              <a:t>26.5.2014</a:t>
            </a:r>
            <a:endParaRPr lang="fi-FI" dirty="0"/>
          </a:p>
        </p:txBody>
      </p:sp>
      <p:sp>
        <p:nvSpPr>
          <p:cNvPr id="9" name="Dian numeron paikkamerkki 8"/>
          <p:cNvSpPr>
            <a:spLocks noGrp="1"/>
          </p:cNvSpPr>
          <p:nvPr>
            <p:ph type="sldNum" sz="quarter" idx="12"/>
          </p:nvPr>
        </p:nvSpPr>
        <p:spPr/>
        <p:txBody>
          <a:bodyPr/>
          <a:lstStyle/>
          <a:p>
            <a:fld id="{139301F4-86FD-4910-9F5A-C4CF14468D5D}" type="slidenum">
              <a:rPr lang="fi-FI" smtClean="0"/>
              <a:t>‹#›</a:t>
            </a:fld>
            <a:endParaRPr lang="fi-FI" dirty="0"/>
          </a:p>
        </p:txBody>
      </p:sp>
      <p:pic>
        <p:nvPicPr>
          <p:cNvPr id="11" name="Kuva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2366519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solidFill>
                  <a:srgbClr val="1F9CE0"/>
                </a:solidFill>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Päivämäärän paikkamerkki 2"/>
          <p:cNvSpPr>
            <a:spLocks noGrp="1"/>
          </p:cNvSpPr>
          <p:nvPr>
            <p:ph type="dt" sz="half" idx="10"/>
          </p:nvPr>
        </p:nvSpPr>
        <p:spPr/>
        <p:txBody>
          <a:bodyPr/>
          <a:lstStyle/>
          <a:p>
            <a:r>
              <a:rPr lang="fi-FI" dirty="0" smtClean="0"/>
              <a:t>26.5.2014</a:t>
            </a:r>
            <a:endParaRPr lang="fi-FI" dirty="0"/>
          </a:p>
        </p:txBody>
      </p:sp>
      <p:sp>
        <p:nvSpPr>
          <p:cNvPr id="5" name="Dian numeron paikkamerkki 4"/>
          <p:cNvSpPr>
            <a:spLocks noGrp="1"/>
          </p:cNvSpPr>
          <p:nvPr>
            <p:ph type="sldNum" sz="quarter" idx="12"/>
          </p:nvPr>
        </p:nvSpPr>
        <p:spPr/>
        <p:txBody>
          <a:bodyPr/>
          <a:lstStyle/>
          <a:p>
            <a:fld id="{139301F4-86FD-4910-9F5A-C4CF14468D5D}" type="slidenum">
              <a:rPr lang="fi-FI" smtClean="0"/>
              <a:t>‹#›</a:t>
            </a:fld>
            <a:endParaRPr lang="fi-FI" dirty="0"/>
          </a:p>
        </p:txBody>
      </p:sp>
      <p:pic>
        <p:nvPicPr>
          <p:cNvPr id="7" name="Kuva 6"/>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4192532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r>
              <a:rPr lang="fi-FI" dirty="0" smtClean="0"/>
              <a:t>26.5.2014</a:t>
            </a:r>
            <a:endParaRPr lang="fi-FI" dirty="0"/>
          </a:p>
        </p:txBody>
      </p:sp>
      <p:sp>
        <p:nvSpPr>
          <p:cNvPr id="4" name="Dian numeron paikkamerkki 3"/>
          <p:cNvSpPr>
            <a:spLocks noGrp="1"/>
          </p:cNvSpPr>
          <p:nvPr>
            <p:ph type="sldNum" sz="quarter" idx="12"/>
          </p:nvPr>
        </p:nvSpPr>
        <p:spPr/>
        <p:txBody>
          <a:bodyPr/>
          <a:lstStyle/>
          <a:p>
            <a:fld id="{139301F4-86FD-4910-9F5A-C4CF14468D5D}" type="slidenum">
              <a:rPr lang="fi-FI" smtClean="0"/>
              <a:t>‹#›</a:t>
            </a:fld>
            <a:endParaRPr lang="fi-FI" dirty="0"/>
          </a:p>
        </p:txBody>
      </p:sp>
      <p:pic>
        <p:nvPicPr>
          <p:cNvPr id="6" name="Kuva 5"/>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591652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Sisällön paikkamerkki 2"/>
          <p:cNvSpPr>
            <a:spLocks noGrp="1"/>
          </p:cNvSpPr>
          <p:nvPr>
            <p:ph idx="1"/>
          </p:nvPr>
        </p:nvSpPr>
        <p:spPr>
          <a:xfrm>
            <a:off x="3575050" y="273050"/>
            <a:ext cx="5111750" cy="5853113"/>
          </a:xfrm>
        </p:spPr>
        <p:txBody>
          <a:bodyPr/>
          <a:lstStyle>
            <a:lvl1pPr>
              <a:defRPr sz="3200">
                <a:latin typeface="Georgia" panose="02040502050405020303" pitchFamily="18" charset="0"/>
              </a:defRPr>
            </a:lvl1pPr>
            <a:lvl2pPr>
              <a:defRPr sz="2800">
                <a:latin typeface="Georgia" panose="02040502050405020303" pitchFamily="18" charset="0"/>
              </a:defRPr>
            </a:lvl2pPr>
            <a:lvl3pPr>
              <a:defRPr sz="2400">
                <a:latin typeface="Georgia" panose="02040502050405020303" pitchFamily="18" charset="0"/>
              </a:defRPr>
            </a:lvl3pPr>
            <a:lvl4pPr>
              <a:defRPr sz="2000">
                <a:latin typeface="Georgia" panose="02040502050405020303" pitchFamily="18" charset="0"/>
              </a:defRPr>
            </a:lvl4pPr>
            <a:lvl5pPr>
              <a:defRPr sz="2000">
                <a:latin typeface="Georgia" panose="02040502050405020303" pitchFamily="18" charset="0"/>
              </a:defRPr>
            </a:lvl5pPr>
            <a:lvl6pPr>
              <a:defRPr sz="2000"/>
            </a:lvl6pPr>
            <a:lvl7pPr>
              <a:defRPr sz="2000"/>
            </a:lvl7pPr>
            <a:lvl8pPr>
              <a:defRPr sz="2000"/>
            </a:lvl8pPr>
            <a:lvl9pPr>
              <a:defRPr sz="2000"/>
            </a:lvl9p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atin typeface="Georgia" panose="02040502050405020303"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dirty="0" smtClean="0"/>
              <a:t>Muokkaa tekstin perustyylejä napsauttamalla</a:t>
            </a:r>
          </a:p>
        </p:txBody>
      </p:sp>
      <p:sp>
        <p:nvSpPr>
          <p:cNvPr id="5" name="Päivämäärän paikkamerkki 4"/>
          <p:cNvSpPr>
            <a:spLocks noGrp="1"/>
          </p:cNvSpPr>
          <p:nvPr>
            <p:ph type="dt" sz="half" idx="10"/>
          </p:nvPr>
        </p:nvSpPr>
        <p:spPr/>
        <p:txBody>
          <a:bodyPr/>
          <a:lstStyle/>
          <a:p>
            <a:r>
              <a:rPr lang="fi-FI" dirty="0" smtClean="0"/>
              <a:t>26.5.2014</a:t>
            </a:r>
            <a:endParaRPr lang="fi-FI" dirty="0"/>
          </a:p>
        </p:txBody>
      </p:sp>
      <p:sp>
        <p:nvSpPr>
          <p:cNvPr id="7" name="Dian numeron paikkamerkki 6"/>
          <p:cNvSpPr>
            <a:spLocks noGrp="1"/>
          </p:cNvSpPr>
          <p:nvPr>
            <p:ph type="sldNum" sz="quarter" idx="12"/>
          </p:nvPr>
        </p:nvSpPr>
        <p:spPr/>
        <p:txBody>
          <a:bodyPr/>
          <a:lstStyle/>
          <a:p>
            <a:fld id="{139301F4-86FD-4910-9F5A-C4CF14468D5D}" type="slidenum">
              <a:rPr lang="fi-FI" smtClean="0"/>
              <a:t>‹#›</a:t>
            </a:fld>
            <a:endParaRPr lang="fi-FI" dirty="0"/>
          </a:p>
        </p:txBody>
      </p:sp>
      <p:pic>
        <p:nvPicPr>
          <p:cNvPr id="9" name="Kuva 8"/>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2035555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atin typeface="Georgia" panose="02040502050405020303" pitchFamily="18" charset="0"/>
              </a:defRPr>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dirty="0"/>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atin typeface="Georgia" panose="02040502050405020303"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dirty="0" smtClean="0"/>
              <a:t>Muokkaa tekstin perustyylejä napsauttamalla</a:t>
            </a:r>
          </a:p>
        </p:txBody>
      </p:sp>
      <p:sp>
        <p:nvSpPr>
          <p:cNvPr id="5" name="Päivämäärän paikkamerkki 4"/>
          <p:cNvSpPr>
            <a:spLocks noGrp="1"/>
          </p:cNvSpPr>
          <p:nvPr>
            <p:ph type="dt" sz="half" idx="10"/>
          </p:nvPr>
        </p:nvSpPr>
        <p:spPr/>
        <p:txBody>
          <a:bodyPr/>
          <a:lstStyle/>
          <a:p>
            <a:r>
              <a:rPr lang="fi-FI" dirty="0" smtClean="0"/>
              <a:t>26.5.2014</a:t>
            </a:r>
            <a:endParaRPr lang="fi-FI" dirty="0"/>
          </a:p>
        </p:txBody>
      </p:sp>
      <p:sp>
        <p:nvSpPr>
          <p:cNvPr id="7" name="Dian numeron paikkamerkki 6"/>
          <p:cNvSpPr>
            <a:spLocks noGrp="1"/>
          </p:cNvSpPr>
          <p:nvPr>
            <p:ph type="sldNum" sz="quarter" idx="12"/>
          </p:nvPr>
        </p:nvSpPr>
        <p:spPr/>
        <p:txBody>
          <a:bodyPr/>
          <a:lstStyle/>
          <a:p>
            <a:fld id="{139301F4-86FD-4910-9F5A-C4CF14468D5D}" type="slidenum">
              <a:rPr lang="fi-FI" smtClean="0"/>
              <a:t>‹#›</a:t>
            </a:fld>
            <a:endParaRPr lang="fi-FI" dirty="0"/>
          </a:p>
        </p:txBody>
      </p:sp>
      <p:pic>
        <p:nvPicPr>
          <p:cNvPr id="9" name="Kuva 8"/>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632688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Tekstin paikkamerkki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fi-FI" dirty="0" smtClean="0"/>
              <a:t>26.5.2014</a:t>
            </a:r>
            <a:endParaRPr lang="fi-FI" dirty="0"/>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9301F4-86FD-4910-9F5A-C4CF14468D5D}" type="slidenum">
              <a:rPr lang="fi-FI" smtClean="0"/>
              <a:t>‹#›</a:t>
            </a:fld>
            <a:endParaRPr lang="fi-FI" dirty="0"/>
          </a:p>
        </p:txBody>
      </p:sp>
      <p:pic>
        <p:nvPicPr>
          <p:cNvPr id="7" name="Kuva 6"/>
          <p:cNvPicPr>
            <a:picLocks noChangeAspect="1"/>
          </p:cNvPicPr>
          <p:nvPr userDrawn="1"/>
        </p:nvPicPr>
        <p:blipFill rotWithShape="1">
          <a:blip r:embed="rId13"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613924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rgbClr val="1F9CE0"/>
          </a:solidFill>
          <a:latin typeface="Georgia" panose="02040502050405020303"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Georgia" panose="02040502050405020303"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14400" y="2924207"/>
            <a:ext cx="7772400" cy="934192"/>
          </a:xfrm>
        </p:spPr>
        <p:txBody>
          <a:bodyPr>
            <a:noAutofit/>
          </a:bodyPr>
          <a:lstStyle/>
          <a:p>
            <a:r>
              <a:rPr lang="fi-FI" sz="3600" dirty="0" smtClean="0">
                <a:solidFill>
                  <a:schemeClr val="tx2">
                    <a:lumMod val="60000"/>
                    <a:lumOff val="40000"/>
                  </a:schemeClr>
                </a:solidFill>
              </a:rPr>
              <a:t/>
            </a:r>
            <a:br>
              <a:rPr lang="fi-FI" sz="3600" dirty="0" smtClean="0">
                <a:solidFill>
                  <a:schemeClr val="tx2">
                    <a:lumMod val="60000"/>
                    <a:lumOff val="40000"/>
                  </a:schemeClr>
                </a:solidFill>
              </a:rPr>
            </a:br>
            <a:r>
              <a:rPr lang="fi-FI" sz="3600" dirty="0" smtClean="0"/>
              <a:t>Linking pedagogical development with QA</a:t>
            </a:r>
            <a:endParaRPr lang="fi-FI" sz="3600" dirty="0"/>
          </a:p>
        </p:txBody>
      </p:sp>
      <p:sp>
        <p:nvSpPr>
          <p:cNvPr id="5" name="Alaotsikko 2"/>
          <p:cNvSpPr txBox="1">
            <a:spLocks/>
          </p:cNvSpPr>
          <p:nvPr/>
        </p:nvSpPr>
        <p:spPr>
          <a:xfrm>
            <a:off x="1524000" y="4038600"/>
            <a:ext cx="6400800" cy="105496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Georgia" panose="02040502050405020303" pitchFamily="18" charset="0"/>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Georgia" panose="02040502050405020303" pitchFamily="18" charset="0"/>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Georgia" panose="02040502050405020303" pitchFamily="18" charset="0"/>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Georgia" panose="02040502050405020303" pitchFamily="18" charset="0"/>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Georgia" panose="02040502050405020303" pitchFamily="18" charset="0"/>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i-FI" sz="2400" dirty="0"/>
          </a:p>
        </p:txBody>
      </p:sp>
      <p:sp>
        <p:nvSpPr>
          <p:cNvPr id="4" name="Alaotsikko 3"/>
          <p:cNvSpPr>
            <a:spLocks noGrp="1"/>
          </p:cNvSpPr>
          <p:nvPr>
            <p:ph type="subTitle" idx="1"/>
          </p:nvPr>
        </p:nvSpPr>
        <p:spPr>
          <a:xfrm>
            <a:off x="1371600" y="4581128"/>
            <a:ext cx="6400800" cy="1536576"/>
          </a:xfrm>
        </p:spPr>
        <p:txBody>
          <a:bodyPr>
            <a:normAutofit/>
          </a:bodyPr>
          <a:lstStyle/>
          <a:p>
            <a:r>
              <a:rPr lang="fi-FI" sz="2400" dirty="0" smtClean="0"/>
              <a:t>Helka Kekäläinen, </a:t>
            </a:r>
            <a:r>
              <a:rPr lang="fi-FI" sz="2400" dirty="0" err="1" smtClean="0"/>
              <a:t>PhD</a:t>
            </a:r>
            <a:endParaRPr lang="fi-FI" sz="2400" dirty="0" smtClean="0"/>
          </a:p>
          <a:p>
            <a:r>
              <a:rPr lang="fi-FI" sz="2400" dirty="0" smtClean="0"/>
              <a:t>Baku </a:t>
            </a:r>
          </a:p>
          <a:p>
            <a:r>
              <a:rPr lang="fi-FI" sz="2400" smtClean="0"/>
              <a:t>26-27 </a:t>
            </a:r>
            <a:r>
              <a:rPr lang="fi-FI" sz="2400" dirty="0" err="1" smtClean="0"/>
              <a:t>January</a:t>
            </a:r>
            <a:r>
              <a:rPr lang="fi-FI" sz="2400" dirty="0" smtClean="0"/>
              <a:t> 2016</a:t>
            </a:r>
          </a:p>
        </p:txBody>
      </p:sp>
      <p:pic>
        <p:nvPicPr>
          <p:cNvPr id="1026" name="Picture 2" descr="http://karvi.fi/app/uploads/2014/10/Twinning-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372333"/>
            <a:ext cx="1219200" cy="118206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karvi.fi/app/uploads/2014/10/EU-logo.jpg"/>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18684" y="1702518"/>
            <a:ext cx="1236228" cy="822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39267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116632"/>
            <a:ext cx="8229600" cy="1143000"/>
          </a:xfrm>
        </p:spPr>
        <p:txBody>
          <a:bodyPr>
            <a:normAutofit/>
          </a:bodyPr>
          <a:lstStyle/>
          <a:p>
            <a:r>
              <a:rPr lang="fr-BE" sz="3600" dirty="0" smtClean="0"/>
              <a:t>Characteristics of CEUE units</a:t>
            </a:r>
            <a:endParaRPr lang="fi-FI" sz="3600" dirty="0"/>
          </a:p>
        </p:txBody>
      </p:sp>
      <p:sp>
        <p:nvSpPr>
          <p:cNvPr id="3" name="Sisällön paikkamerkki 2"/>
          <p:cNvSpPr>
            <a:spLocks noGrp="1"/>
          </p:cNvSpPr>
          <p:nvPr>
            <p:ph idx="1"/>
          </p:nvPr>
        </p:nvSpPr>
        <p:spPr>
          <a:xfrm>
            <a:off x="755576" y="1268760"/>
            <a:ext cx="7488832" cy="5256584"/>
          </a:xfrm>
        </p:spPr>
        <p:txBody>
          <a:bodyPr>
            <a:normAutofit fontScale="92500" lnSpcReduction="10000"/>
          </a:bodyPr>
          <a:lstStyle/>
          <a:p>
            <a:pPr>
              <a:spcAft>
                <a:spcPts val="600"/>
              </a:spcAft>
            </a:pPr>
            <a:r>
              <a:rPr lang="nl-BE" altLang="fi-FI" sz="2200" dirty="0" smtClean="0"/>
              <a:t>Typically more open to society, inviting representatives from the alumni and external stakeholders to take part in discussions about their educational programme </a:t>
            </a:r>
          </a:p>
          <a:p>
            <a:pPr>
              <a:spcAft>
                <a:spcPts val="600"/>
              </a:spcAft>
            </a:pPr>
            <a:endParaRPr lang="nl-BE" altLang="fi-FI" sz="2200" dirty="0" smtClean="0"/>
          </a:p>
          <a:p>
            <a:pPr>
              <a:spcAft>
                <a:spcPts val="600"/>
              </a:spcAft>
            </a:pPr>
            <a:r>
              <a:rPr lang="nl-BE" altLang="fi-FI" sz="2200" dirty="0" smtClean="0"/>
              <a:t>Students play an active part in discussions, developments and research on issues related to teaching and learning within the unit</a:t>
            </a:r>
          </a:p>
          <a:p>
            <a:pPr>
              <a:spcAft>
                <a:spcPts val="600"/>
              </a:spcAft>
            </a:pPr>
            <a:endParaRPr lang="nl-BE" altLang="fi-FI" sz="2200" dirty="0"/>
          </a:p>
          <a:p>
            <a:pPr>
              <a:spcAft>
                <a:spcPts val="600"/>
              </a:spcAft>
            </a:pPr>
            <a:r>
              <a:rPr lang="nl-BE" altLang="fi-FI" sz="2200" dirty="0" smtClean="0"/>
              <a:t>Have a “research-based approach” to teaching and learning within their own unit</a:t>
            </a:r>
          </a:p>
          <a:p>
            <a:pPr>
              <a:spcAft>
                <a:spcPts val="600"/>
              </a:spcAft>
            </a:pPr>
            <a:endParaRPr lang="nl-BE" altLang="fi-FI" sz="2200" dirty="0"/>
          </a:p>
          <a:p>
            <a:pPr>
              <a:spcAft>
                <a:spcPts val="600"/>
              </a:spcAft>
            </a:pPr>
            <a:r>
              <a:rPr lang="nl-BE" altLang="fi-FI" sz="2200" dirty="0" smtClean="0"/>
              <a:t>Do not shut their eyes to existing weaknesses and challenges, but rather, are aware of their existence and have plans to meet and handle them – precondition for organisational learning and sharing best practices with others</a:t>
            </a:r>
          </a:p>
          <a:p>
            <a:pPr>
              <a:spcAft>
                <a:spcPts val="600"/>
              </a:spcAft>
            </a:pPr>
            <a:endParaRPr lang="nl-BE" altLang="fi-FI" sz="2000" dirty="0"/>
          </a:p>
          <a:p>
            <a:pPr>
              <a:spcAft>
                <a:spcPts val="600"/>
              </a:spcAft>
            </a:pPr>
            <a:endParaRPr lang="nl-BE" altLang="fi-FI" sz="2000" dirty="0" smtClean="0"/>
          </a:p>
          <a:p>
            <a:pPr>
              <a:spcAft>
                <a:spcPts val="600"/>
              </a:spcAft>
            </a:pPr>
            <a:endParaRPr lang="nl-BE" altLang="fi-FI" sz="2000" dirty="0" smtClean="0"/>
          </a:p>
          <a:p>
            <a:pPr>
              <a:spcAft>
                <a:spcPts val="600"/>
              </a:spcAft>
            </a:pPr>
            <a:endParaRPr lang="nl-BE" altLang="fi-FI" sz="2000" dirty="0"/>
          </a:p>
        </p:txBody>
      </p:sp>
    </p:spTree>
    <p:extLst>
      <p:ext uri="{BB962C8B-B14F-4D97-AF65-F5344CB8AC3E}">
        <p14:creationId xmlns:p14="http://schemas.microsoft.com/office/powerpoint/2010/main" val="25571448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116632"/>
            <a:ext cx="8229600" cy="1143000"/>
          </a:xfrm>
        </p:spPr>
        <p:txBody>
          <a:bodyPr>
            <a:normAutofit/>
          </a:bodyPr>
          <a:lstStyle/>
          <a:p>
            <a:r>
              <a:rPr lang="fr-BE" sz="3600" dirty="0"/>
              <a:t>A</a:t>
            </a:r>
            <a:r>
              <a:rPr lang="fr-BE" sz="3600" dirty="0" smtClean="0"/>
              <a:t>pproach to teaching and learning 1/2</a:t>
            </a:r>
            <a:endParaRPr lang="fi-FI" sz="3600" dirty="0"/>
          </a:p>
        </p:txBody>
      </p:sp>
      <p:sp>
        <p:nvSpPr>
          <p:cNvPr id="3" name="Sisällön paikkamerkki 2"/>
          <p:cNvSpPr>
            <a:spLocks noGrp="1"/>
          </p:cNvSpPr>
          <p:nvPr>
            <p:ph idx="1"/>
          </p:nvPr>
        </p:nvSpPr>
        <p:spPr>
          <a:xfrm>
            <a:off x="755576" y="1268760"/>
            <a:ext cx="7488832" cy="5256584"/>
          </a:xfrm>
        </p:spPr>
        <p:txBody>
          <a:bodyPr>
            <a:normAutofit lnSpcReduction="10000"/>
          </a:bodyPr>
          <a:lstStyle/>
          <a:p>
            <a:pPr>
              <a:spcAft>
                <a:spcPts val="600"/>
              </a:spcAft>
            </a:pPr>
            <a:r>
              <a:rPr lang="nl-BE" altLang="fi-FI" sz="2200" dirty="0" smtClean="0"/>
              <a:t>CEUE units have introduced student active teaching in terms of varied teaching practices and they put less emphasis on traditional lectures</a:t>
            </a:r>
          </a:p>
          <a:p>
            <a:pPr>
              <a:spcAft>
                <a:spcPts val="600"/>
              </a:spcAft>
            </a:pPr>
            <a:endParaRPr lang="nl-BE" altLang="fi-FI" sz="2200" dirty="0" smtClean="0"/>
          </a:p>
          <a:p>
            <a:pPr>
              <a:spcAft>
                <a:spcPts val="600"/>
              </a:spcAft>
            </a:pPr>
            <a:r>
              <a:rPr lang="nl-BE" altLang="fi-FI" sz="2200" dirty="0" smtClean="0"/>
              <a:t>Student active teaching takes may forms, e.g.: joint study projects, the use of study groups and problem-based learning</a:t>
            </a:r>
          </a:p>
          <a:p>
            <a:pPr>
              <a:spcAft>
                <a:spcPts val="600"/>
              </a:spcAft>
            </a:pPr>
            <a:endParaRPr lang="nl-BE" altLang="fi-FI" sz="2200" dirty="0" smtClean="0"/>
          </a:p>
          <a:p>
            <a:pPr>
              <a:spcAft>
                <a:spcPts val="600"/>
              </a:spcAft>
            </a:pPr>
            <a:r>
              <a:rPr lang="nl-BE" altLang="fi-FI" sz="2200" dirty="0" smtClean="0"/>
              <a:t>Assessment practices are versatile and learning oriented – in every unit there are varied possibilities for students to demonstrate and test the quality of learning and their own competencies: learning diaries, portfolios, team exams, research papers, and different virtual possibilities are often used</a:t>
            </a:r>
          </a:p>
          <a:p>
            <a:pPr>
              <a:spcAft>
                <a:spcPts val="600"/>
              </a:spcAft>
            </a:pPr>
            <a:endParaRPr lang="nl-BE" altLang="fi-FI" sz="2200" dirty="0"/>
          </a:p>
        </p:txBody>
      </p:sp>
    </p:spTree>
    <p:extLst>
      <p:ext uri="{BB962C8B-B14F-4D97-AF65-F5344CB8AC3E}">
        <p14:creationId xmlns:p14="http://schemas.microsoft.com/office/powerpoint/2010/main" val="38285555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116632"/>
            <a:ext cx="8229600" cy="1143000"/>
          </a:xfrm>
        </p:spPr>
        <p:txBody>
          <a:bodyPr>
            <a:normAutofit/>
          </a:bodyPr>
          <a:lstStyle/>
          <a:p>
            <a:r>
              <a:rPr lang="fr-BE" sz="3600" dirty="0"/>
              <a:t>A</a:t>
            </a:r>
            <a:r>
              <a:rPr lang="fr-BE" sz="3600" dirty="0" smtClean="0"/>
              <a:t>pproach to teaching and learning 2/2</a:t>
            </a:r>
            <a:endParaRPr lang="fi-FI" sz="3600" dirty="0"/>
          </a:p>
        </p:txBody>
      </p:sp>
      <p:sp>
        <p:nvSpPr>
          <p:cNvPr id="3" name="Sisällön paikkamerkki 2"/>
          <p:cNvSpPr>
            <a:spLocks noGrp="1"/>
          </p:cNvSpPr>
          <p:nvPr>
            <p:ph idx="1"/>
          </p:nvPr>
        </p:nvSpPr>
        <p:spPr>
          <a:xfrm>
            <a:off x="755576" y="1268760"/>
            <a:ext cx="7488832" cy="5256584"/>
          </a:xfrm>
        </p:spPr>
        <p:txBody>
          <a:bodyPr>
            <a:normAutofit/>
          </a:bodyPr>
          <a:lstStyle/>
          <a:p>
            <a:pPr>
              <a:spcAft>
                <a:spcPts val="600"/>
              </a:spcAft>
            </a:pPr>
            <a:r>
              <a:rPr lang="nl-BE" altLang="fi-FI" sz="2200" dirty="0"/>
              <a:t>Modern educational technologies are strongly present and blended learning is used when needed</a:t>
            </a:r>
          </a:p>
          <a:p>
            <a:pPr>
              <a:spcAft>
                <a:spcPts val="600"/>
              </a:spcAft>
            </a:pPr>
            <a:endParaRPr lang="nl-BE" altLang="fi-FI" sz="2200" dirty="0"/>
          </a:p>
          <a:p>
            <a:pPr>
              <a:spcAft>
                <a:spcPts val="600"/>
              </a:spcAft>
            </a:pPr>
            <a:r>
              <a:rPr lang="nl-BE" altLang="fi-FI" sz="2200" dirty="0" smtClean="0"/>
              <a:t>Authentic learning environments are typically used: working in real laboratory environments, completing real-life assignments, or having periods of practical work outside the university and combining them with theoretical studies</a:t>
            </a:r>
          </a:p>
          <a:p>
            <a:pPr>
              <a:spcAft>
                <a:spcPts val="600"/>
              </a:spcAft>
            </a:pPr>
            <a:endParaRPr lang="nl-BE" altLang="fi-FI" sz="2200" dirty="0" smtClean="0"/>
          </a:p>
          <a:p>
            <a:pPr>
              <a:spcAft>
                <a:spcPts val="600"/>
              </a:spcAft>
            </a:pPr>
            <a:r>
              <a:rPr lang="nl-BE" altLang="fi-FI" sz="2200" dirty="0" smtClean="0"/>
              <a:t>Students are actively engaged in ongoing research, and from very early on carrying out their own studies </a:t>
            </a:r>
            <a:endParaRPr lang="nl-BE" altLang="fi-FI" sz="2200" dirty="0"/>
          </a:p>
        </p:txBody>
      </p:sp>
    </p:spTree>
    <p:extLst>
      <p:ext uri="{BB962C8B-B14F-4D97-AF65-F5344CB8AC3E}">
        <p14:creationId xmlns:p14="http://schemas.microsoft.com/office/powerpoint/2010/main" val="2332217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116632"/>
            <a:ext cx="8229600" cy="1143000"/>
          </a:xfrm>
        </p:spPr>
        <p:txBody>
          <a:bodyPr>
            <a:normAutofit/>
          </a:bodyPr>
          <a:lstStyle/>
          <a:p>
            <a:r>
              <a:rPr lang="fr-BE" sz="3600" dirty="0" smtClean="0"/>
              <a:t>Student-centredness of CEUE units</a:t>
            </a:r>
            <a:endParaRPr lang="fi-FI" sz="3600" dirty="0"/>
          </a:p>
        </p:txBody>
      </p:sp>
      <p:sp>
        <p:nvSpPr>
          <p:cNvPr id="3" name="Sisällön paikkamerkki 2"/>
          <p:cNvSpPr>
            <a:spLocks noGrp="1"/>
          </p:cNvSpPr>
          <p:nvPr>
            <p:ph idx="1"/>
          </p:nvPr>
        </p:nvSpPr>
        <p:spPr>
          <a:xfrm>
            <a:off x="755576" y="1268760"/>
            <a:ext cx="7488832" cy="5256584"/>
          </a:xfrm>
        </p:spPr>
        <p:txBody>
          <a:bodyPr>
            <a:normAutofit/>
          </a:bodyPr>
          <a:lstStyle/>
          <a:p>
            <a:pPr>
              <a:spcAft>
                <a:spcPts val="600"/>
              </a:spcAft>
            </a:pPr>
            <a:r>
              <a:rPr lang="nl-BE" altLang="fi-FI" sz="2000" dirty="0" smtClean="0"/>
              <a:t>Regardless of the discipline or the size of the unit, CEUE units are typically student-centred</a:t>
            </a:r>
          </a:p>
          <a:p>
            <a:pPr>
              <a:spcAft>
                <a:spcPts val="600"/>
              </a:spcAft>
            </a:pPr>
            <a:endParaRPr lang="nl-BE" altLang="fi-FI" sz="2000" dirty="0" smtClean="0"/>
          </a:p>
          <a:p>
            <a:pPr>
              <a:spcAft>
                <a:spcPts val="600"/>
              </a:spcAft>
            </a:pPr>
            <a:r>
              <a:rPr lang="nl-BE" altLang="fi-FI" sz="2000" dirty="0" smtClean="0"/>
              <a:t>Teaching is constantly evaluated and feedback procedures are actively used and continuously developed</a:t>
            </a:r>
          </a:p>
          <a:p>
            <a:pPr>
              <a:spcAft>
                <a:spcPts val="600"/>
              </a:spcAft>
            </a:pPr>
            <a:endParaRPr lang="nl-BE" altLang="fi-FI" sz="2000" dirty="0" smtClean="0"/>
          </a:p>
          <a:p>
            <a:pPr>
              <a:spcAft>
                <a:spcPts val="600"/>
              </a:spcAft>
            </a:pPr>
            <a:r>
              <a:rPr lang="nl-BE" altLang="fi-FI" sz="2000" dirty="0" smtClean="0"/>
              <a:t>CEUE units emphasize careful instruction and study guidance</a:t>
            </a:r>
          </a:p>
          <a:p>
            <a:pPr>
              <a:spcAft>
                <a:spcPts val="600"/>
              </a:spcAft>
            </a:pPr>
            <a:endParaRPr lang="nl-BE" altLang="fi-FI" sz="2000" dirty="0"/>
          </a:p>
          <a:p>
            <a:pPr>
              <a:spcAft>
                <a:spcPts val="600"/>
              </a:spcAft>
            </a:pPr>
            <a:r>
              <a:rPr lang="nl-BE" altLang="fi-FI" sz="2000" dirty="0" smtClean="0"/>
              <a:t>Students are often referred to as active and cooperative partners in the departmental community, and they are respected for their contribution to the teaching-learning environment</a:t>
            </a:r>
            <a:endParaRPr lang="nl-BE" altLang="fi-FI" sz="2000" dirty="0"/>
          </a:p>
        </p:txBody>
      </p:sp>
    </p:spTree>
    <p:extLst>
      <p:ext uri="{BB962C8B-B14F-4D97-AF65-F5344CB8AC3E}">
        <p14:creationId xmlns:p14="http://schemas.microsoft.com/office/powerpoint/2010/main" val="3935174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116632"/>
            <a:ext cx="8229600" cy="1143000"/>
          </a:xfrm>
        </p:spPr>
        <p:txBody>
          <a:bodyPr>
            <a:normAutofit fontScale="90000"/>
          </a:bodyPr>
          <a:lstStyle/>
          <a:p>
            <a:r>
              <a:rPr lang="fr-BE" sz="3600" dirty="0" smtClean="0"/>
              <a:t>Pedagogical development in CEUE units</a:t>
            </a:r>
            <a:endParaRPr lang="fi-FI" sz="3600" dirty="0"/>
          </a:p>
        </p:txBody>
      </p:sp>
      <p:sp>
        <p:nvSpPr>
          <p:cNvPr id="3" name="Sisällön paikkamerkki 2"/>
          <p:cNvSpPr>
            <a:spLocks noGrp="1"/>
          </p:cNvSpPr>
          <p:nvPr>
            <p:ph idx="1"/>
          </p:nvPr>
        </p:nvSpPr>
        <p:spPr>
          <a:xfrm>
            <a:off x="755576" y="1268760"/>
            <a:ext cx="7488832" cy="5256584"/>
          </a:xfrm>
        </p:spPr>
        <p:txBody>
          <a:bodyPr>
            <a:normAutofit lnSpcReduction="10000"/>
          </a:bodyPr>
          <a:lstStyle/>
          <a:p>
            <a:pPr>
              <a:spcAft>
                <a:spcPts val="600"/>
              </a:spcAft>
            </a:pPr>
            <a:r>
              <a:rPr lang="nl-BE" altLang="fi-FI" sz="2000" dirty="0" smtClean="0"/>
              <a:t>In all CEUE units, a large proportion of the academic staff has participated in pedagogical training; this shows that:</a:t>
            </a:r>
          </a:p>
          <a:p>
            <a:pPr lvl="1">
              <a:spcAft>
                <a:spcPts val="600"/>
              </a:spcAft>
            </a:pPr>
            <a:r>
              <a:rPr lang="nl-BE" altLang="fi-FI" sz="1800" dirty="0" smtClean="0"/>
              <a:t>Individual members of staff are actively engaged in questions related to the quality of teaching</a:t>
            </a:r>
          </a:p>
          <a:p>
            <a:pPr lvl="1">
              <a:spcAft>
                <a:spcPts val="600"/>
              </a:spcAft>
            </a:pPr>
            <a:r>
              <a:rPr lang="nl-BE" altLang="fi-FI" sz="1800" dirty="0" smtClean="0"/>
              <a:t>Teaching and teaching skills are valued and promoted by the unit leadership</a:t>
            </a:r>
          </a:p>
          <a:p>
            <a:pPr lvl="1">
              <a:spcAft>
                <a:spcPts val="600"/>
              </a:spcAft>
            </a:pPr>
            <a:endParaRPr lang="nl-BE" altLang="fi-FI" sz="1600" dirty="0"/>
          </a:p>
          <a:p>
            <a:pPr>
              <a:spcAft>
                <a:spcPts val="600"/>
              </a:spcAft>
            </a:pPr>
            <a:r>
              <a:rPr lang="nl-BE" altLang="fi-FI" sz="2000" dirty="0" smtClean="0"/>
              <a:t>Units are involved in systematic practices to promote cooperation and team spirit, such as setting up continual teaching development crews and curriculum teams as well as teams for other purposes</a:t>
            </a:r>
          </a:p>
          <a:p>
            <a:pPr>
              <a:spcAft>
                <a:spcPts val="600"/>
              </a:spcAft>
            </a:pPr>
            <a:endParaRPr lang="nl-BE" altLang="fi-FI" sz="2000" dirty="0"/>
          </a:p>
          <a:p>
            <a:pPr>
              <a:spcAft>
                <a:spcPts val="600"/>
              </a:spcAft>
            </a:pPr>
            <a:r>
              <a:rPr lang="nl-BE" altLang="fi-FI" sz="2000" dirty="0" smtClean="0"/>
              <a:t>Cooperation also takes place in the form of joint excursions, joint research projects, seminars and special events intentionally targeted to include both teachers and students</a:t>
            </a:r>
          </a:p>
          <a:p>
            <a:pPr>
              <a:spcAft>
                <a:spcPts val="600"/>
              </a:spcAft>
            </a:pPr>
            <a:endParaRPr lang="nl-BE" altLang="fi-FI" sz="2000" dirty="0" smtClean="0"/>
          </a:p>
          <a:p>
            <a:pPr lvl="1">
              <a:spcAft>
                <a:spcPts val="600"/>
              </a:spcAft>
            </a:pPr>
            <a:endParaRPr lang="nl-BE" altLang="fi-FI" sz="1600" dirty="0" smtClean="0"/>
          </a:p>
          <a:p>
            <a:pPr>
              <a:spcAft>
                <a:spcPts val="600"/>
              </a:spcAft>
            </a:pPr>
            <a:endParaRPr lang="nl-BE" altLang="fi-FI" sz="2000" dirty="0"/>
          </a:p>
        </p:txBody>
      </p:sp>
    </p:spTree>
    <p:extLst>
      <p:ext uri="{BB962C8B-B14F-4D97-AF65-F5344CB8AC3E}">
        <p14:creationId xmlns:p14="http://schemas.microsoft.com/office/powerpoint/2010/main" val="33042264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27100" y="3137984"/>
            <a:ext cx="7772400" cy="934192"/>
          </a:xfrm>
        </p:spPr>
        <p:txBody>
          <a:bodyPr>
            <a:noAutofit/>
          </a:bodyPr>
          <a:lstStyle/>
          <a:p>
            <a:r>
              <a:rPr lang="fi-FI" sz="3600" dirty="0" smtClean="0"/>
              <a:t/>
            </a:r>
            <a:br>
              <a:rPr lang="fi-FI" sz="3600" dirty="0" smtClean="0"/>
            </a:br>
            <a:r>
              <a:rPr lang="fi-FI" sz="3600" dirty="0" smtClean="0"/>
              <a:t>State of the art of pedagogical development in Finland </a:t>
            </a:r>
            <a:br>
              <a:rPr lang="fi-FI" sz="3600" dirty="0" smtClean="0"/>
            </a:br>
            <a:r>
              <a:rPr lang="fi-FI" sz="3600" dirty="0" smtClean="0"/>
              <a:t>- </a:t>
            </a:r>
            <a:r>
              <a:rPr lang="fi-FI" sz="3200" dirty="0" smtClean="0"/>
              <a:t>Findings from the audits of higher education institutions</a:t>
            </a:r>
            <a:endParaRPr lang="fi-FI" sz="3200" dirty="0"/>
          </a:p>
        </p:txBody>
      </p:sp>
      <p:sp>
        <p:nvSpPr>
          <p:cNvPr id="5" name="Alaotsikko 2"/>
          <p:cNvSpPr txBox="1">
            <a:spLocks/>
          </p:cNvSpPr>
          <p:nvPr/>
        </p:nvSpPr>
        <p:spPr>
          <a:xfrm>
            <a:off x="1524000" y="4038600"/>
            <a:ext cx="6400800" cy="105496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Georgia" panose="02040502050405020303" pitchFamily="18" charset="0"/>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Georgia" panose="02040502050405020303" pitchFamily="18" charset="0"/>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Georgia" panose="02040502050405020303" pitchFamily="18" charset="0"/>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Georgia" panose="02040502050405020303" pitchFamily="18" charset="0"/>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Georgia" panose="02040502050405020303" pitchFamily="18" charset="0"/>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i-FI" sz="2400" dirty="0"/>
          </a:p>
        </p:txBody>
      </p:sp>
      <p:pic>
        <p:nvPicPr>
          <p:cNvPr id="1026" name="Picture 2" descr="http://karvi.fi/app/uploads/2014/10/Twinning-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372333"/>
            <a:ext cx="1219200" cy="118206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karvi.fi/app/uploads/2014/10/EU-logo.jpg"/>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18684" y="1702518"/>
            <a:ext cx="1236228" cy="822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5746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116632"/>
            <a:ext cx="8229600" cy="1143000"/>
          </a:xfrm>
        </p:spPr>
        <p:txBody>
          <a:bodyPr>
            <a:normAutofit/>
          </a:bodyPr>
          <a:lstStyle/>
          <a:p>
            <a:r>
              <a:rPr lang="fr-BE" sz="3600" dirty="0" smtClean="0"/>
              <a:t>General characteristics</a:t>
            </a:r>
            <a:endParaRPr lang="fi-FI" sz="3600" dirty="0"/>
          </a:p>
        </p:txBody>
      </p:sp>
      <p:sp>
        <p:nvSpPr>
          <p:cNvPr id="3" name="Sisällön paikkamerkki 2"/>
          <p:cNvSpPr>
            <a:spLocks noGrp="1"/>
          </p:cNvSpPr>
          <p:nvPr>
            <p:ph idx="1"/>
          </p:nvPr>
        </p:nvSpPr>
        <p:spPr>
          <a:xfrm>
            <a:off x="755576" y="1268760"/>
            <a:ext cx="7488832" cy="5256584"/>
          </a:xfrm>
        </p:spPr>
        <p:txBody>
          <a:bodyPr>
            <a:normAutofit lnSpcReduction="10000"/>
          </a:bodyPr>
          <a:lstStyle/>
          <a:p>
            <a:pPr>
              <a:spcAft>
                <a:spcPts val="600"/>
              </a:spcAft>
            </a:pPr>
            <a:r>
              <a:rPr lang="nl-BE" altLang="fi-FI" sz="2000" dirty="0" smtClean="0"/>
              <a:t>In order to promote high quality teaching, most institutions provide its academic staff with a </a:t>
            </a:r>
            <a:r>
              <a:rPr lang="nl-BE" altLang="fi-FI" sz="2000" dirty="0"/>
              <a:t>wide range of training opportunities in university </a:t>
            </a:r>
            <a:r>
              <a:rPr lang="nl-BE" altLang="fi-FI" sz="2000" dirty="0" smtClean="0"/>
              <a:t>pedagogy</a:t>
            </a:r>
          </a:p>
          <a:p>
            <a:pPr>
              <a:spcAft>
                <a:spcPts val="600"/>
              </a:spcAft>
            </a:pPr>
            <a:r>
              <a:rPr lang="nl-BE" altLang="fi-FI" sz="2000" dirty="0" smtClean="0"/>
              <a:t>There are various networks of teachers which provide a good foundation for sharing new practices and expertise in university pedagogy, within and outside the boundaries of the university </a:t>
            </a:r>
          </a:p>
          <a:p>
            <a:pPr>
              <a:spcAft>
                <a:spcPts val="600"/>
              </a:spcAft>
            </a:pPr>
            <a:r>
              <a:rPr lang="nl-BE" altLang="fi-FI" sz="2000" dirty="0" smtClean="0"/>
              <a:t>There are departments that do research on student-centred teaching methods and flexible learning environments in their own disciplines (e.g. ICT) </a:t>
            </a:r>
          </a:p>
          <a:p>
            <a:pPr>
              <a:spcAft>
                <a:spcPts val="600"/>
              </a:spcAft>
            </a:pPr>
            <a:r>
              <a:rPr lang="nl-BE" altLang="fi-FI" sz="2000" dirty="0" smtClean="0"/>
              <a:t>Teacher rotation: Frequent use of visiting and guest lectures ensures a fresh perspective in the delivery of education</a:t>
            </a:r>
          </a:p>
          <a:p>
            <a:pPr>
              <a:spcAft>
                <a:spcPts val="600"/>
              </a:spcAft>
            </a:pPr>
            <a:r>
              <a:rPr lang="nl-BE" altLang="fi-FI" sz="2000" dirty="0"/>
              <a:t>Close cooperation with external stakeholders and alumni give input to </a:t>
            </a:r>
            <a:r>
              <a:rPr lang="nl-BE" altLang="fi-FI" sz="2000" dirty="0" smtClean="0"/>
              <a:t>pedagogical </a:t>
            </a:r>
            <a:r>
              <a:rPr lang="nl-BE" altLang="fi-FI" sz="2000" dirty="0"/>
              <a:t>development</a:t>
            </a:r>
          </a:p>
          <a:p>
            <a:pPr>
              <a:spcAft>
                <a:spcPts val="600"/>
              </a:spcAft>
            </a:pPr>
            <a:r>
              <a:rPr lang="nl-BE" altLang="fi-FI" sz="2000" dirty="0" smtClean="0"/>
              <a:t>Open </a:t>
            </a:r>
            <a:r>
              <a:rPr lang="nl-BE" altLang="fi-FI" sz="2000" dirty="0"/>
              <a:t>discussion about </a:t>
            </a:r>
            <a:r>
              <a:rPr lang="nl-BE" altLang="fi-FI" sz="2000" dirty="0" smtClean="0"/>
              <a:t>(pedagogical) development </a:t>
            </a:r>
            <a:r>
              <a:rPr lang="nl-BE" altLang="fi-FI" sz="2000" dirty="0"/>
              <a:t>needs is a sign of well-established and embedded quality culture</a:t>
            </a:r>
          </a:p>
          <a:p>
            <a:pPr>
              <a:spcAft>
                <a:spcPts val="600"/>
              </a:spcAft>
            </a:pPr>
            <a:endParaRPr lang="nl-BE" altLang="fi-FI" sz="2000" dirty="0" smtClean="0"/>
          </a:p>
          <a:p>
            <a:pPr>
              <a:spcAft>
                <a:spcPts val="600"/>
              </a:spcAft>
            </a:pPr>
            <a:endParaRPr lang="nl-BE" altLang="fi-FI" sz="2000" dirty="0"/>
          </a:p>
          <a:p>
            <a:pPr>
              <a:spcAft>
                <a:spcPts val="600"/>
              </a:spcAft>
            </a:pPr>
            <a:endParaRPr lang="nl-BE" altLang="fi-FI" sz="2000" dirty="0" smtClean="0"/>
          </a:p>
          <a:p>
            <a:pPr>
              <a:spcAft>
                <a:spcPts val="600"/>
              </a:spcAft>
            </a:pPr>
            <a:endParaRPr lang="nl-BE" altLang="fi-FI" sz="2000" dirty="0"/>
          </a:p>
        </p:txBody>
      </p:sp>
    </p:spTree>
    <p:extLst>
      <p:ext uri="{BB962C8B-B14F-4D97-AF65-F5344CB8AC3E}">
        <p14:creationId xmlns:p14="http://schemas.microsoft.com/office/powerpoint/2010/main" val="39240071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116632"/>
            <a:ext cx="8229600" cy="1143000"/>
          </a:xfrm>
        </p:spPr>
        <p:txBody>
          <a:bodyPr>
            <a:normAutofit/>
          </a:bodyPr>
          <a:lstStyle/>
          <a:p>
            <a:r>
              <a:rPr lang="fr-BE" sz="3600" dirty="0" smtClean="0"/>
              <a:t>Good practices 1/2</a:t>
            </a:r>
            <a:endParaRPr lang="fi-FI" sz="3600" dirty="0"/>
          </a:p>
        </p:txBody>
      </p:sp>
      <p:sp>
        <p:nvSpPr>
          <p:cNvPr id="3" name="Sisällön paikkamerkki 2"/>
          <p:cNvSpPr>
            <a:spLocks noGrp="1"/>
          </p:cNvSpPr>
          <p:nvPr>
            <p:ph idx="1"/>
          </p:nvPr>
        </p:nvSpPr>
        <p:spPr>
          <a:xfrm>
            <a:off x="755576" y="1268760"/>
            <a:ext cx="7488832" cy="5256584"/>
          </a:xfrm>
        </p:spPr>
        <p:txBody>
          <a:bodyPr>
            <a:normAutofit/>
          </a:bodyPr>
          <a:lstStyle/>
          <a:p>
            <a:pPr>
              <a:spcAft>
                <a:spcPts val="600"/>
              </a:spcAft>
            </a:pPr>
            <a:r>
              <a:rPr lang="nl-BE" altLang="fi-FI" sz="2000" dirty="0" smtClean="0"/>
              <a:t>In some institutions, pedagogical training and other training methods are included when calculating the annual workload, which further encourages academic staff to participate in such activities </a:t>
            </a:r>
          </a:p>
          <a:p>
            <a:pPr>
              <a:spcAft>
                <a:spcPts val="600"/>
              </a:spcAft>
            </a:pPr>
            <a:r>
              <a:rPr lang="nl-BE" altLang="fi-FI" sz="2000" dirty="0" smtClean="0"/>
              <a:t>Teaching development teams – involve both teachers and students</a:t>
            </a:r>
          </a:p>
          <a:p>
            <a:pPr>
              <a:spcAft>
                <a:spcPts val="600"/>
              </a:spcAft>
            </a:pPr>
            <a:r>
              <a:rPr lang="nl-BE" altLang="fi-FI" sz="2000" dirty="0" smtClean="0"/>
              <a:t>Systematic, annual employee performance reviews (between a teacher and his/her superior) provide a good platform to discuss about the feedback gathered – if needed, a personal plan for pedagogic training is formulated and followed</a:t>
            </a:r>
          </a:p>
          <a:p>
            <a:pPr>
              <a:spcAft>
                <a:spcPts val="600"/>
              </a:spcAft>
            </a:pPr>
            <a:r>
              <a:rPr lang="nl-BE" altLang="fi-FI" sz="2000" dirty="0" smtClean="0"/>
              <a:t>Teaching awards</a:t>
            </a:r>
          </a:p>
          <a:p>
            <a:pPr>
              <a:spcAft>
                <a:spcPts val="600"/>
              </a:spcAft>
            </a:pPr>
            <a:r>
              <a:rPr lang="nl-BE" altLang="fi-FI" sz="2000" dirty="0" smtClean="0"/>
              <a:t>“</a:t>
            </a:r>
            <a:r>
              <a:rPr lang="nl-BE" altLang="fi-FI" sz="2000" dirty="0"/>
              <a:t>Teaching days” – open to the whole staff</a:t>
            </a:r>
          </a:p>
          <a:p>
            <a:pPr>
              <a:spcAft>
                <a:spcPts val="600"/>
              </a:spcAft>
            </a:pPr>
            <a:r>
              <a:rPr lang="nl-BE" altLang="fi-FI" sz="2000" dirty="0"/>
              <a:t>“Teacher Cafés” – serve as a platform for informal exchange of teaching practices</a:t>
            </a:r>
          </a:p>
          <a:p>
            <a:pPr>
              <a:spcAft>
                <a:spcPts val="600"/>
              </a:spcAft>
            </a:pPr>
            <a:endParaRPr lang="nl-BE" altLang="fi-FI" sz="2000" dirty="0"/>
          </a:p>
        </p:txBody>
      </p:sp>
    </p:spTree>
    <p:extLst>
      <p:ext uri="{BB962C8B-B14F-4D97-AF65-F5344CB8AC3E}">
        <p14:creationId xmlns:p14="http://schemas.microsoft.com/office/powerpoint/2010/main" val="32350700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116632"/>
            <a:ext cx="8229600" cy="1143000"/>
          </a:xfrm>
        </p:spPr>
        <p:txBody>
          <a:bodyPr>
            <a:normAutofit/>
          </a:bodyPr>
          <a:lstStyle/>
          <a:p>
            <a:r>
              <a:rPr lang="fr-BE" sz="3600" dirty="0" smtClean="0"/>
              <a:t>Good practices 2/2</a:t>
            </a:r>
            <a:endParaRPr lang="fi-FI" sz="3600" dirty="0"/>
          </a:p>
        </p:txBody>
      </p:sp>
      <p:sp>
        <p:nvSpPr>
          <p:cNvPr id="3" name="Sisällön paikkamerkki 2"/>
          <p:cNvSpPr>
            <a:spLocks noGrp="1"/>
          </p:cNvSpPr>
          <p:nvPr>
            <p:ph idx="1"/>
          </p:nvPr>
        </p:nvSpPr>
        <p:spPr>
          <a:xfrm>
            <a:off x="755576" y="1268760"/>
            <a:ext cx="7488832" cy="5256584"/>
          </a:xfrm>
        </p:spPr>
        <p:txBody>
          <a:bodyPr>
            <a:normAutofit/>
          </a:bodyPr>
          <a:lstStyle/>
          <a:p>
            <a:pPr>
              <a:spcAft>
                <a:spcPts val="600"/>
              </a:spcAft>
            </a:pPr>
            <a:r>
              <a:rPr lang="nl-BE" altLang="fi-FI" sz="2000" dirty="0" smtClean="0"/>
              <a:t>Self-evaluations of degree programmes have provided a prominent tool in recognising development needs of curricula and in disseminating good practices</a:t>
            </a:r>
          </a:p>
          <a:p>
            <a:pPr>
              <a:spcAft>
                <a:spcPts val="600"/>
              </a:spcAft>
            </a:pPr>
            <a:r>
              <a:rPr lang="nl-BE" altLang="fi-FI" sz="2000" dirty="0" smtClean="0"/>
              <a:t>Annual Teaching Development Afternoons – academic staff and students gather together: Atmosphere and well-being of both teachers and students are strengthened</a:t>
            </a:r>
          </a:p>
          <a:p>
            <a:pPr>
              <a:spcAft>
                <a:spcPts val="600"/>
              </a:spcAft>
            </a:pPr>
            <a:r>
              <a:rPr lang="nl-BE" altLang="fi-FI" sz="2000" dirty="0" smtClean="0"/>
              <a:t>Cross-evaluations </a:t>
            </a:r>
            <a:r>
              <a:rPr lang="nl-BE" altLang="fi-FI" sz="2000" dirty="0"/>
              <a:t>have helped to build a common and systematic understanding of a quality culture across the entire organisation level; they are not only used to improve the operations but also the curricula and pedagogic practices by enhancing dissemination of good practices across degree programmes from different educational fields</a:t>
            </a:r>
          </a:p>
          <a:p>
            <a:pPr>
              <a:spcAft>
                <a:spcPts val="600"/>
              </a:spcAft>
            </a:pPr>
            <a:endParaRPr lang="nl-BE" altLang="fi-FI" sz="2000" dirty="0"/>
          </a:p>
        </p:txBody>
      </p:sp>
    </p:spTree>
    <p:extLst>
      <p:ext uri="{BB962C8B-B14F-4D97-AF65-F5344CB8AC3E}">
        <p14:creationId xmlns:p14="http://schemas.microsoft.com/office/powerpoint/2010/main" val="26568084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116632"/>
            <a:ext cx="8229600" cy="1143000"/>
          </a:xfrm>
        </p:spPr>
        <p:txBody>
          <a:bodyPr>
            <a:normAutofit/>
          </a:bodyPr>
          <a:lstStyle/>
          <a:p>
            <a:r>
              <a:rPr lang="fr-BE" sz="3600" dirty="0" smtClean="0"/>
              <a:t>« Quality culture »</a:t>
            </a:r>
            <a:endParaRPr lang="fi-FI" sz="3600" dirty="0"/>
          </a:p>
        </p:txBody>
      </p:sp>
      <p:sp>
        <p:nvSpPr>
          <p:cNvPr id="3" name="Sisällön paikkamerkki 2"/>
          <p:cNvSpPr>
            <a:spLocks noGrp="1"/>
          </p:cNvSpPr>
          <p:nvPr>
            <p:ph idx="1"/>
          </p:nvPr>
        </p:nvSpPr>
        <p:spPr>
          <a:xfrm>
            <a:off x="765920" y="1412776"/>
            <a:ext cx="7488832" cy="5256584"/>
          </a:xfrm>
        </p:spPr>
        <p:txBody>
          <a:bodyPr>
            <a:normAutofit/>
          </a:bodyPr>
          <a:lstStyle/>
          <a:p>
            <a:pPr marL="0" indent="0" algn="ctr">
              <a:spcAft>
                <a:spcPts val="600"/>
              </a:spcAft>
              <a:buNone/>
            </a:pPr>
            <a:r>
              <a:rPr lang="nl-BE" altLang="fi-FI" sz="2000" i="1" dirty="0" smtClean="0"/>
              <a:t>“In a broad sense, it must be taken to mean that an organisation is characterized by its members’ commitment to quality when executing their tasks and their continuous search to make further improvements... When the term is linked to organisational structures, however, the term takes on a more specific meaning. A good quality culture must then mean that the general goodwill to perform at a high-quality level translates into a wide level of participation and commitment by all internal stakeholders involved in the organised activities of the quality system.” </a:t>
            </a:r>
          </a:p>
          <a:p>
            <a:pPr marL="0" indent="0" algn="ctr">
              <a:spcAft>
                <a:spcPts val="600"/>
              </a:spcAft>
              <a:buNone/>
            </a:pPr>
            <a:r>
              <a:rPr lang="nl-BE" altLang="fi-FI" sz="2000" dirty="0" smtClean="0"/>
              <a:t>(</a:t>
            </a:r>
            <a:r>
              <a:rPr lang="nl-BE" altLang="fi-FI" sz="2000" i="1" dirty="0" smtClean="0"/>
              <a:t>Audit of the University of Graz 2013</a:t>
            </a:r>
            <a:r>
              <a:rPr lang="nl-BE" altLang="fi-FI" sz="2000" dirty="0" smtClean="0"/>
              <a:t>, Publications of the Finnish Higher Education Evaluation Council 6:2013)</a:t>
            </a:r>
            <a:endParaRPr lang="nl-BE" altLang="fi-FI" sz="2000" dirty="0"/>
          </a:p>
        </p:txBody>
      </p:sp>
    </p:spTree>
    <p:extLst>
      <p:ext uri="{BB962C8B-B14F-4D97-AF65-F5344CB8AC3E}">
        <p14:creationId xmlns:p14="http://schemas.microsoft.com/office/powerpoint/2010/main" val="773435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Autofit/>
          </a:bodyPr>
          <a:lstStyle/>
          <a:p>
            <a:r>
              <a:rPr lang="fi-FI" sz="3600" dirty="0" smtClean="0"/>
              <a:t>The Finnish Education Evaluation Centre (FINEEC)</a:t>
            </a:r>
            <a:endParaRPr lang="fi-FI" sz="3600" dirty="0"/>
          </a:p>
        </p:txBody>
      </p:sp>
      <p:sp>
        <p:nvSpPr>
          <p:cNvPr id="3" name="Sisällön paikkamerkki 2"/>
          <p:cNvSpPr>
            <a:spLocks noGrp="1"/>
          </p:cNvSpPr>
          <p:nvPr>
            <p:ph idx="1"/>
          </p:nvPr>
        </p:nvSpPr>
        <p:spPr>
          <a:xfrm>
            <a:off x="755576" y="1628800"/>
            <a:ext cx="7128792" cy="4536504"/>
          </a:xfrm>
        </p:spPr>
        <p:txBody>
          <a:bodyPr>
            <a:normAutofit fontScale="85000" lnSpcReduction="10000"/>
          </a:bodyPr>
          <a:lstStyle/>
          <a:p>
            <a:r>
              <a:rPr lang="fi-FI" sz="2800" dirty="0" smtClean="0"/>
              <a:t>Independent, national evaluation agency in Finland</a:t>
            </a:r>
          </a:p>
          <a:p>
            <a:endParaRPr lang="fi-FI" sz="2800" dirty="0"/>
          </a:p>
          <a:p>
            <a:r>
              <a:rPr lang="fi-FI" sz="2800" dirty="0" smtClean="0"/>
              <a:t>Responsible for the external evaluations of education from early childhood education to higher education in Finland</a:t>
            </a:r>
          </a:p>
          <a:p>
            <a:endParaRPr lang="fi-FI" sz="2800" dirty="0" smtClean="0"/>
          </a:p>
          <a:p>
            <a:r>
              <a:rPr lang="fi-FI" sz="2800" dirty="0" smtClean="0"/>
              <a:t>Full member of ENQA (European Association for Quality Assurance in Higher Education)</a:t>
            </a:r>
          </a:p>
          <a:p>
            <a:endParaRPr lang="fi-FI" sz="2800" dirty="0" smtClean="0"/>
          </a:p>
          <a:p>
            <a:r>
              <a:rPr lang="fi-FI" sz="2800" dirty="0" smtClean="0"/>
              <a:t>Listed in EQAR (European Quality Assurance Register for Higher Education)</a:t>
            </a:r>
            <a:endParaRPr lang="fi-FI" sz="2800" dirty="0"/>
          </a:p>
        </p:txBody>
      </p:sp>
    </p:spTree>
    <p:extLst>
      <p:ext uri="{BB962C8B-B14F-4D97-AF65-F5344CB8AC3E}">
        <p14:creationId xmlns:p14="http://schemas.microsoft.com/office/powerpoint/2010/main" val="16139711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755576" y="1268760"/>
            <a:ext cx="7488832" cy="5256584"/>
          </a:xfrm>
        </p:spPr>
        <p:txBody>
          <a:bodyPr>
            <a:normAutofit/>
          </a:bodyPr>
          <a:lstStyle/>
          <a:p>
            <a:pPr marL="0" indent="0" algn="ctr">
              <a:spcAft>
                <a:spcPts val="600"/>
              </a:spcAft>
              <a:buNone/>
            </a:pPr>
            <a:r>
              <a:rPr lang="nl-BE" altLang="fi-FI" sz="2800" i="1" dirty="0" smtClean="0"/>
              <a:t>“It takes time for organisations like universities to change. Securing better and high-quality teaching and education takes time.” </a:t>
            </a:r>
            <a:endParaRPr lang="nl-BE" altLang="fi-FI" sz="2000" dirty="0" smtClean="0"/>
          </a:p>
          <a:p>
            <a:pPr marL="0" indent="0" algn="ctr">
              <a:spcAft>
                <a:spcPts val="600"/>
              </a:spcAft>
              <a:buNone/>
            </a:pPr>
            <a:r>
              <a:rPr lang="nl-BE" altLang="fi-FI" sz="2000" i="1" dirty="0" smtClean="0"/>
              <a:t>(Raaheim, A. &amp; Karjalainen, A. 2012) </a:t>
            </a:r>
          </a:p>
          <a:p>
            <a:pPr marL="0" indent="0" algn="ctr">
              <a:spcAft>
                <a:spcPts val="600"/>
              </a:spcAft>
              <a:buNone/>
            </a:pPr>
            <a:endParaRPr lang="nl-BE" altLang="fi-FI" sz="2000" b="1" i="1" dirty="0"/>
          </a:p>
          <a:p>
            <a:pPr marL="0" indent="0" algn="ctr">
              <a:spcAft>
                <a:spcPts val="600"/>
              </a:spcAft>
              <a:buNone/>
            </a:pPr>
            <a:r>
              <a:rPr lang="nl-BE" altLang="fi-FI" b="1" dirty="0" smtClean="0"/>
              <a:t>Good luck with your pedagogical development work!</a:t>
            </a:r>
            <a:endParaRPr lang="nl-BE" altLang="fi-FI" b="1" dirty="0"/>
          </a:p>
        </p:txBody>
      </p:sp>
    </p:spTree>
    <p:extLst>
      <p:ext uri="{BB962C8B-B14F-4D97-AF65-F5344CB8AC3E}">
        <p14:creationId xmlns:p14="http://schemas.microsoft.com/office/powerpoint/2010/main" val="7457309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3600" dirty="0" smtClean="0"/>
              <a:t>Evaluations of Higher Education</a:t>
            </a:r>
            <a:endParaRPr lang="fi-FI" sz="3600" dirty="0"/>
          </a:p>
        </p:txBody>
      </p:sp>
      <p:sp>
        <p:nvSpPr>
          <p:cNvPr id="3" name="Sisällön paikkamerkki 2"/>
          <p:cNvSpPr>
            <a:spLocks noGrp="1"/>
          </p:cNvSpPr>
          <p:nvPr>
            <p:ph idx="1"/>
          </p:nvPr>
        </p:nvSpPr>
        <p:spPr>
          <a:xfrm>
            <a:off x="457200" y="1417638"/>
            <a:ext cx="8229600" cy="4708525"/>
          </a:xfrm>
        </p:spPr>
        <p:txBody>
          <a:bodyPr>
            <a:noAutofit/>
          </a:bodyPr>
          <a:lstStyle/>
          <a:p>
            <a:r>
              <a:rPr lang="fi-FI" sz="2000" dirty="0" smtClean="0"/>
              <a:t>Audits of Quality systems of HEIs</a:t>
            </a:r>
          </a:p>
          <a:p>
            <a:endParaRPr lang="fi-FI" sz="2000" dirty="0"/>
          </a:p>
          <a:p>
            <a:r>
              <a:rPr lang="fi-FI" sz="2000" dirty="0" smtClean="0"/>
              <a:t>Thematic evaluations, for example: </a:t>
            </a:r>
          </a:p>
          <a:p>
            <a:pPr lvl="1"/>
            <a:r>
              <a:rPr lang="en-US" sz="2000" dirty="0" smtClean="0"/>
              <a:t>Evaluation of the Bologna Process Implementation in Finland</a:t>
            </a:r>
          </a:p>
          <a:p>
            <a:pPr lvl="1"/>
            <a:r>
              <a:rPr lang="fi-FI" sz="2000" dirty="0" smtClean="0"/>
              <a:t>National Evaluation of Doctoral Education in Finland</a:t>
            </a:r>
          </a:p>
          <a:p>
            <a:pPr lvl="1"/>
            <a:r>
              <a:rPr lang="fi-FI" sz="2000" dirty="0" smtClean="0"/>
              <a:t>Evaluation of International Degree Programmes</a:t>
            </a:r>
          </a:p>
          <a:p>
            <a:pPr lvl="1"/>
            <a:endParaRPr lang="fi-FI" sz="2000" dirty="0" smtClean="0"/>
          </a:p>
          <a:p>
            <a:r>
              <a:rPr lang="fi-FI" sz="2000" dirty="0" smtClean="0"/>
              <a:t>Field-specific evaluations </a:t>
            </a:r>
          </a:p>
          <a:p>
            <a:endParaRPr lang="fi-FI" sz="2000" dirty="0"/>
          </a:p>
          <a:p>
            <a:r>
              <a:rPr lang="fi-FI" sz="2000" dirty="0" smtClean="0"/>
              <a:t>Engineering Programme Reviews EUR-ACE</a:t>
            </a:r>
          </a:p>
          <a:p>
            <a:endParaRPr lang="fi-FI" sz="2000" dirty="0"/>
          </a:p>
          <a:p>
            <a:r>
              <a:rPr lang="fi-FI" sz="2000" dirty="0" smtClean="0"/>
              <a:t>1999-2012 Centres of Excellence in University Education (FINHEEC)</a:t>
            </a:r>
            <a:endParaRPr lang="fi-FI" sz="2000" dirty="0"/>
          </a:p>
          <a:p>
            <a:pPr marL="0" indent="0">
              <a:buNone/>
            </a:pPr>
            <a:endParaRPr lang="fi-FI" sz="2400" dirty="0"/>
          </a:p>
        </p:txBody>
      </p:sp>
      <p:sp>
        <p:nvSpPr>
          <p:cNvPr id="4" name="Dian numeron paikkamerkki 3"/>
          <p:cNvSpPr>
            <a:spLocks noGrp="1"/>
          </p:cNvSpPr>
          <p:nvPr>
            <p:ph type="sldNum" sz="quarter" idx="12"/>
          </p:nvPr>
        </p:nvSpPr>
        <p:spPr/>
        <p:txBody>
          <a:bodyPr/>
          <a:lstStyle/>
          <a:p>
            <a:fld id="{139301F4-86FD-4910-9F5A-C4CF14468D5D}" type="slidenum">
              <a:rPr lang="fi-FI" smtClean="0"/>
              <a:t>3</a:t>
            </a:fld>
            <a:endParaRPr lang="fi-FI" dirty="0"/>
          </a:p>
        </p:txBody>
      </p:sp>
    </p:spTree>
    <p:extLst>
      <p:ext uri="{BB962C8B-B14F-4D97-AF65-F5344CB8AC3E}">
        <p14:creationId xmlns:p14="http://schemas.microsoft.com/office/powerpoint/2010/main" val="6457183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r-BE" altLang="fi-FI" sz="3600" dirty="0" smtClean="0"/>
              <a:t>New ESG: Focus areas </a:t>
            </a:r>
            <a:endParaRPr lang="fi-FI" sz="3600" dirty="0"/>
          </a:p>
        </p:txBody>
      </p:sp>
      <p:sp>
        <p:nvSpPr>
          <p:cNvPr id="3" name="Sisällön paikkamerkki 2"/>
          <p:cNvSpPr>
            <a:spLocks noGrp="1"/>
          </p:cNvSpPr>
          <p:nvPr>
            <p:ph idx="1"/>
          </p:nvPr>
        </p:nvSpPr>
        <p:spPr>
          <a:xfrm>
            <a:off x="1259632" y="1556792"/>
            <a:ext cx="7258000" cy="4386850"/>
          </a:xfrm>
        </p:spPr>
        <p:txBody>
          <a:bodyPr>
            <a:normAutofit fontScale="92500"/>
          </a:bodyPr>
          <a:lstStyle/>
          <a:p>
            <a:pPr marL="457200" lvl="1" indent="-457200">
              <a:spcAft>
                <a:spcPts val="1200"/>
              </a:spcAft>
              <a:buFont typeface="Arial" panose="020B0604020202020204" pitchFamily="34" charset="0"/>
              <a:buChar char="•"/>
            </a:pPr>
            <a:r>
              <a:rPr lang="en-US" altLang="fi-FI" sz="2400" dirty="0" smtClean="0"/>
              <a:t>Revised </a:t>
            </a:r>
            <a:r>
              <a:rPr lang="en-US" altLang="fi-FI" sz="2400" i="1" dirty="0" smtClean="0"/>
              <a:t>Standards and Guidelines for Quality Assurance in the European Higher Education Area </a:t>
            </a:r>
            <a:r>
              <a:rPr lang="en-US" altLang="fi-FI" sz="2400" dirty="0" smtClean="0"/>
              <a:t>(ESG) published in 2015</a:t>
            </a:r>
          </a:p>
          <a:p>
            <a:pPr marL="457200" lvl="1" indent="-457200">
              <a:spcAft>
                <a:spcPts val="1200"/>
              </a:spcAft>
              <a:buFont typeface="Arial" panose="020B0604020202020204" pitchFamily="34" charset="0"/>
              <a:buChar char="•"/>
            </a:pPr>
            <a:r>
              <a:rPr lang="en-US" altLang="fi-FI" sz="2400" dirty="0" smtClean="0"/>
              <a:t>Focuses </a:t>
            </a:r>
            <a:r>
              <a:rPr lang="en-US" altLang="fi-FI" sz="2400" dirty="0"/>
              <a:t>on </a:t>
            </a:r>
            <a:r>
              <a:rPr lang="en-US" altLang="fi-FI" sz="2400" dirty="0" smtClean="0"/>
              <a:t>learning </a:t>
            </a:r>
            <a:r>
              <a:rPr lang="en-US" altLang="fi-FI" sz="2400" dirty="0"/>
              <a:t>and teaching in higher </a:t>
            </a:r>
            <a:r>
              <a:rPr lang="en-US" altLang="fi-FI" sz="2400" dirty="0" smtClean="0"/>
              <a:t>education</a:t>
            </a:r>
          </a:p>
          <a:p>
            <a:pPr marL="457200" lvl="1" indent="-457200">
              <a:spcAft>
                <a:spcPts val="1200"/>
              </a:spcAft>
              <a:buFont typeface="Arial" panose="020B0604020202020204" pitchFamily="34" charset="0"/>
              <a:buChar char="•"/>
            </a:pPr>
            <a:r>
              <a:rPr lang="en-US" altLang="fi-FI" sz="2400" dirty="0" smtClean="0"/>
              <a:t>Defines </a:t>
            </a:r>
            <a:r>
              <a:rPr lang="en-US" altLang="fi-FI" sz="2400" dirty="0"/>
              <a:t>the relationship of QA with other Bologna </a:t>
            </a:r>
            <a:r>
              <a:rPr lang="en-US" altLang="fi-FI" sz="2400" dirty="0" smtClean="0"/>
              <a:t>process developments, including Qualifications </a:t>
            </a:r>
            <a:r>
              <a:rPr lang="en-US" altLang="fi-FI" sz="2400" dirty="0"/>
              <a:t>Frameworks and learning </a:t>
            </a:r>
            <a:r>
              <a:rPr lang="en-US" altLang="fi-FI" sz="2400" dirty="0" smtClean="0"/>
              <a:t>outcomes</a:t>
            </a:r>
          </a:p>
          <a:p>
            <a:pPr marL="457200" lvl="1" indent="-457200">
              <a:spcAft>
                <a:spcPts val="1200"/>
              </a:spcAft>
              <a:buFont typeface="Arial" panose="020B0604020202020204" pitchFamily="34" charset="0"/>
              <a:buChar char="•"/>
            </a:pPr>
            <a:r>
              <a:rPr lang="en-US" altLang="fi-FI" sz="2400" dirty="0" smtClean="0"/>
              <a:t>Pronounces student-centredness as major addition</a:t>
            </a:r>
          </a:p>
        </p:txBody>
      </p:sp>
      <p:sp>
        <p:nvSpPr>
          <p:cNvPr id="4" name="Dian numeron paikkamerkki 3"/>
          <p:cNvSpPr>
            <a:spLocks noGrp="1"/>
          </p:cNvSpPr>
          <p:nvPr>
            <p:ph type="sldNum" sz="quarter" idx="12"/>
          </p:nvPr>
        </p:nvSpPr>
        <p:spPr/>
        <p:txBody>
          <a:bodyPr/>
          <a:lstStyle/>
          <a:p>
            <a:fld id="{139301F4-86FD-4910-9F5A-C4CF14468D5D}" type="slidenum">
              <a:rPr lang="fi-FI" smtClean="0"/>
              <a:t>4</a:t>
            </a:fld>
            <a:endParaRPr lang="fi-FI" dirty="0"/>
          </a:p>
        </p:txBody>
      </p:sp>
    </p:spTree>
    <p:extLst>
      <p:ext uri="{BB962C8B-B14F-4D97-AF65-F5344CB8AC3E}">
        <p14:creationId xmlns:p14="http://schemas.microsoft.com/office/powerpoint/2010/main" val="21979951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3600" dirty="0" smtClean="0"/>
              <a:t>Standard 1.3</a:t>
            </a:r>
            <a:endParaRPr lang="fi-FI" sz="3600" dirty="0"/>
          </a:p>
        </p:txBody>
      </p:sp>
      <p:sp>
        <p:nvSpPr>
          <p:cNvPr id="3" name="Sisällön paikkamerkki 2"/>
          <p:cNvSpPr>
            <a:spLocks noGrp="1"/>
          </p:cNvSpPr>
          <p:nvPr>
            <p:ph idx="1"/>
          </p:nvPr>
        </p:nvSpPr>
        <p:spPr>
          <a:xfrm>
            <a:off x="445892" y="1404937"/>
            <a:ext cx="8229600" cy="4525963"/>
          </a:xfrm>
        </p:spPr>
        <p:txBody>
          <a:bodyPr>
            <a:normAutofit/>
          </a:bodyPr>
          <a:lstStyle/>
          <a:p>
            <a:pPr marL="0" indent="0">
              <a:buNone/>
            </a:pPr>
            <a:r>
              <a:rPr lang="en-GB" sz="2600" b="1" dirty="0" smtClean="0"/>
              <a:t>ESG Standard 1.3 Student-centred learning, teaching and assessment</a:t>
            </a:r>
          </a:p>
          <a:p>
            <a:r>
              <a:rPr lang="en-GB" sz="2200" dirty="0" smtClean="0"/>
              <a:t>Institutions </a:t>
            </a:r>
            <a:r>
              <a:rPr lang="en-GB" sz="2200" dirty="0"/>
              <a:t>should ensure that the programmes are delivered in a way that encourages students to take an active role in creating the learning process, and that the assessment of students reflects this approach</a:t>
            </a:r>
            <a:r>
              <a:rPr lang="en-GB" sz="2200" dirty="0" smtClean="0"/>
              <a:t>.</a:t>
            </a:r>
          </a:p>
          <a:p>
            <a:endParaRPr lang="fi-FI" sz="2200" dirty="0"/>
          </a:p>
          <a:p>
            <a:pPr marL="0" indent="0">
              <a:buNone/>
            </a:pPr>
            <a:r>
              <a:rPr lang="en-GB" sz="2200" dirty="0" smtClean="0"/>
              <a:t>Guidelines: Student-centred learning and teaching plays an important role in stimulating students’ motivation, self-reflection and engagement in the learning process. This means careful consideration of the design and delivery of study programmes and the assessment of outcomes.</a:t>
            </a:r>
            <a:endParaRPr lang="fi-FI" sz="2200" dirty="0"/>
          </a:p>
        </p:txBody>
      </p:sp>
      <p:sp>
        <p:nvSpPr>
          <p:cNvPr id="4" name="Dian numeron paikkamerkki 3"/>
          <p:cNvSpPr>
            <a:spLocks noGrp="1"/>
          </p:cNvSpPr>
          <p:nvPr>
            <p:ph type="sldNum" sz="quarter" idx="12"/>
          </p:nvPr>
        </p:nvSpPr>
        <p:spPr/>
        <p:txBody>
          <a:bodyPr/>
          <a:lstStyle/>
          <a:p>
            <a:fld id="{139301F4-86FD-4910-9F5A-C4CF14468D5D}" type="slidenum">
              <a:rPr lang="fi-FI" smtClean="0"/>
              <a:t>5</a:t>
            </a:fld>
            <a:endParaRPr lang="fi-FI" dirty="0"/>
          </a:p>
        </p:txBody>
      </p:sp>
    </p:spTree>
    <p:extLst>
      <p:ext uri="{BB962C8B-B14F-4D97-AF65-F5344CB8AC3E}">
        <p14:creationId xmlns:p14="http://schemas.microsoft.com/office/powerpoint/2010/main" val="42498284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3600" dirty="0" smtClean="0"/>
              <a:t>Standard 1.5</a:t>
            </a:r>
            <a:endParaRPr lang="fi-FI" sz="3600" dirty="0"/>
          </a:p>
        </p:txBody>
      </p:sp>
      <p:sp>
        <p:nvSpPr>
          <p:cNvPr id="3" name="Sisällön paikkamerkki 2"/>
          <p:cNvSpPr>
            <a:spLocks noGrp="1"/>
          </p:cNvSpPr>
          <p:nvPr>
            <p:ph idx="1"/>
          </p:nvPr>
        </p:nvSpPr>
        <p:spPr>
          <a:xfrm>
            <a:off x="445892" y="1404937"/>
            <a:ext cx="8229600" cy="4525963"/>
          </a:xfrm>
        </p:spPr>
        <p:txBody>
          <a:bodyPr>
            <a:normAutofit fontScale="92500" lnSpcReduction="20000"/>
          </a:bodyPr>
          <a:lstStyle/>
          <a:p>
            <a:pPr marL="0" indent="0">
              <a:buNone/>
            </a:pPr>
            <a:r>
              <a:rPr lang="en-GB" sz="2200" dirty="0"/>
              <a:t> </a:t>
            </a:r>
            <a:r>
              <a:rPr lang="en-GB" sz="2600" b="1" dirty="0" smtClean="0"/>
              <a:t>ESG Standard 1.5 Teaching staff </a:t>
            </a:r>
          </a:p>
          <a:p>
            <a:r>
              <a:rPr lang="en-GB" sz="2200" dirty="0"/>
              <a:t>Institutions should assure themselves of the competence of their teachers. They should apply fair and transparent processes for the recruitment and development of the staff</a:t>
            </a:r>
            <a:r>
              <a:rPr lang="en-GB" sz="2200" dirty="0" smtClean="0"/>
              <a:t>.</a:t>
            </a:r>
            <a:endParaRPr lang="fi-FI" sz="2200" dirty="0"/>
          </a:p>
          <a:p>
            <a:endParaRPr lang="fi-FI" sz="2200" dirty="0" smtClean="0"/>
          </a:p>
          <a:p>
            <a:pPr marL="0" indent="0">
              <a:buNone/>
            </a:pPr>
            <a:r>
              <a:rPr lang="fi-FI" sz="2200" dirty="0" smtClean="0"/>
              <a:t>Guidelines: … Higher education institutions have primary responsibility for the quality of their staff and for providing them with a supportive environment that allows them to carry out their work effectively. Such an environment…</a:t>
            </a:r>
          </a:p>
          <a:p>
            <a:r>
              <a:rPr lang="fi-FI" sz="2200" dirty="0" smtClean="0"/>
              <a:t>Sets up conditions of employment that recognise the importance of teaching;</a:t>
            </a:r>
          </a:p>
          <a:p>
            <a:r>
              <a:rPr lang="fi-FI" sz="2200" dirty="0" smtClean="0"/>
              <a:t>Offers opportunities for and promotes the professional development of teaching staff;</a:t>
            </a:r>
          </a:p>
          <a:p>
            <a:r>
              <a:rPr lang="fi-FI" sz="2200" dirty="0" smtClean="0"/>
              <a:t>Encourages innovation in teaching methods and the use of new technologies.</a:t>
            </a:r>
            <a:endParaRPr lang="fi-FI" sz="2200" dirty="0"/>
          </a:p>
        </p:txBody>
      </p:sp>
      <p:sp>
        <p:nvSpPr>
          <p:cNvPr id="4" name="Dian numeron paikkamerkki 3"/>
          <p:cNvSpPr>
            <a:spLocks noGrp="1"/>
          </p:cNvSpPr>
          <p:nvPr>
            <p:ph type="sldNum" sz="quarter" idx="12"/>
          </p:nvPr>
        </p:nvSpPr>
        <p:spPr/>
        <p:txBody>
          <a:bodyPr/>
          <a:lstStyle/>
          <a:p>
            <a:fld id="{139301F4-86FD-4910-9F5A-C4CF14468D5D}" type="slidenum">
              <a:rPr lang="fi-FI" smtClean="0"/>
              <a:t>6</a:t>
            </a:fld>
            <a:endParaRPr lang="fi-FI" dirty="0"/>
          </a:p>
        </p:txBody>
      </p:sp>
    </p:spTree>
    <p:extLst>
      <p:ext uri="{BB962C8B-B14F-4D97-AF65-F5344CB8AC3E}">
        <p14:creationId xmlns:p14="http://schemas.microsoft.com/office/powerpoint/2010/main" val="11957399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931817" y="3067822"/>
            <a:ext cx="7772400" cy="934192"/>
          </a:xfrm>
        </p:spPr>
        <p:txBody>
          <a:bodyPr>
            <a:noAutofit/>
          </a:bodyPr>
          <a:lstStyle/>
          <a:p>
            <a:r>
              <a:rPr lang="fi-FI" sz="3600" dirty="0" smtClean="0">
                <a:solidFill>
                  <a:schemeClr val="tx2">
                    <a:lumMod val="60000"/>
                    <a:lumOff val="40000"/>
                  </a:schemeClr>
                </a:solidFill>
              </a:rPr>
              <a:t/>
            </a:r>
            <a:br>
              <a:rPr lang="fi-FI" sz="3600" dirty="0" smtClean="0">
                <a:solidFill>
                  <a:schemeClr val="tx2">
                    <a:lumMod val="60000"/>
                    <a:lumOff val="40000"/>
                  </a:schemeClr>
                </a:solidFill>
              </a:rPr>
            </a:br>
            <a:r>
              <a:rPr lang="fi-FI" sz="3600" dirty="0" smtClean="0"/>
              <a:t>What is high-quality education </a:t>
            </a:r>
            <a:br>
              <a:rPr lang="fi-FI" sz="3600" dirty="0" smtClean="0"/>
            </a:br>
            <a:r>
              <a:rPr lang="fi-FI" sz="3600" dirty="0" smtClean="0"/>
              <a:t>made of?</a:t>
            </a:r>
            <a:br>
              <a:rPr lang="fi-FI" sz="3600" dirty="0" smtClean="0"/>
            </a:br>
            <a:r>
              <a:rPr lang="fi-FI" sz="3600" dirty="0" smtClean="0"/>
              <a:t>- </a:t>
            </a:r>
            <a:r>
              <a:rPr lang="fi-FI" sz="3200" dirty="0" smtClean="0"/>
              <a:t>Centres of Excellence in University Education in Finland</a:t>
            </a:r>
            <a:endParaRPr lang="fi-FI" sz="3200" dirty="0"/>
          </a:p>
        </p:txBody>
      </p:sp>
      <p:sp>
        <p:nvSpPr>
          <p:cNvPr id="5" name="Alaotsikko 2"/>
          <p:cNvSpPr txBox="1">
            <a:spLocks/>
          </p:cNvSpPr>
          <p:nvPr/>
        </p:nvSpPr>
        <p:spPr>
          <a:xfrm>
            <a:off x="1524000" y="4038600"/>
            <a:ext cx="6400800" cy="105496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Georgia" panose="02040502050405020303" pitchFamily="18" charset="0"/>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Georgia" panose="02040502050405020303" pitchFamily="18" charset="0"/>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Georgia" panose="02040502050405020303" pitchFamily="18" charset="0"/>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Georgia" panose="02040502050405020303" pitchFamily="18" charset="0"/>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Georgia" panose="02040502050405020303" pitchFamily="18" charset="0"/>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i-FI" sz="2400" dirty="0"/>
          </a:p>
        </p:txBody>
      </p:sp>
      <p:pic>
        <p:nvPicPr>
          <p:cNvPr id="1026" name="Picture 2" descr="http://karvi.fi/app/uploads/2014/10/Twinning-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372333"/>
            <a:ext cx="1219200" cy="118206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karvi.fi/app/uploads/2014/10/EU-logo.jpg"/>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18684" y="1702518"/>
            <a:ext cx="1236228" cy="822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0646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116632"/>
            <a:ext cx="8229600" cy="1143000"/>
          </a:xfrm>
        </p:spPr>
        <p:txBody>
          <a:bodyPr>
            <a:normAutofit/>
          </a:bodyPr>
          <a:lstStyle/>
          <a:p>
            <a:r>
              <a:rPr lang="fr-BE" sz="3600" dirty="0" smtClean="0"/>
              <a:t>Background</a:t>
            </a:r>
            <a:endParaRPr lang="fi-FI" sz="3600" dirty="0"/>
          </a:p>
        </p:txBody>
      </p:sp>
      <p:sp>
        <p:nvSpPr>
          <p:cNvPr id="3" name="Sisällön paikkamerkki 2"/>
          <p:cNvSpPr>
            <a:spLocks noGrp="1"/>
          </p:cNvSpPr>
          <p:nvPr>
            <p:ph idx="1"/>
          </p:nvPr>
        </p:nvSpPr>
        <p:spPr>
          <a:xfrm>
            <a:off x="755576" y="1268760"/>
            <a:ext cx="7488832" cy="5256584"/>
          </a:xfrm>
        </p:spPr>
        <p:txBody>
          <a:bodyPr>
            <a:normAutofit fontScale="92500" lnSpcReduction="20000"/>
          </a:bodyPr>
          <a:lstStyle/>
          <a:p>
            <a:pPr>
              <a:spcAft>
                <a:spcPts val="600"/>
              </a:spcAft>
            </a:pPr>
            <a:r>
              <a:rPr lang="nl-BE" altLang="fi-FI" sz="2200" dirty="0" smtClean="0"/>
              <a:t>Programme established in 1999 to improve the quality and relevance of university education and to encourage universities to carry out long-term development</a:t>
            </a:r>
          </a:p>
          <a:p>
            <a:pPr>
              <a:spcAft>
                <a:spcPts val="600"/>
              </a:spcAft>
            </a:pPr>
            <a:endParaRPr lang="nl-BE" altLang="fi-FI" sz="2200" dirty="0"/>
          </a:p>
          <a:p>
            <a:pPr>
              <a:spcAft>
                <a:spcPts val="600"/>
              </a:spcAft>
            </a:pPr>
            <a:r>
              <a:rPr lang="nl-BE" altLang="fi-FI" sz="2200" dirty="0" smtClean="0"/>
              <a:t>Also to promote the enhancement of university education and to highlight the importance of the quality of education through economic incentives – Ministry of Education allocated performance-based funding to the selected units (300 000 € / year for a three-year period)</a:t>
            </a:r>
          </a:p>
          <a:p>
            <a:pPr>
              <a:spcAft>
                <a:spcPts val="600"/>
              </a:spcAft>
            </a:pPr>
            <a:endParaRPr lang="nl-BE" altLang="fi-FI" sz="2200" dirty="0"/>
          </a:p>
          <a:p>
            <a:pPr>
              <a:spcAft>
                <a:spcPts val="600"/>
              </a:spcAft>
            </a:pPr>
            <a:r>
              <a:rPr lang="nl-BE" altLang="fi-FI" sz="2200" dirty="0" smtClean="0"/>
              <a:t>Five selection rounds during 1999-2012</a:t>
            </a:r>
          </a:p>
          <a:p>
            <a:pPr>
              <a:spcAft>
                <a:spcPts val="600"/>
              </a:spcAft>
            </a:pPr>
            <a:endParaRPr lang="nl-BE" altLang="fi-FI" sz="2200" dirty="0"/>
          </a:p>
          <a:p>
            <a:pPr>
              <a:spcAft>
                <a:spcPts val="600"/>
              </a:spcAft>
            </a:pPr>
            <a:r>
              <a:rPr lang="nl-BE" altLang="fi-FI" sz="2200" dirty="0" smtClean="0"/>
              <a:t>Study by </a:t>
            </a:r>
            <a:r>
              <a:rPr lang="nl-BE" altLang="fi-FI" sz="2200" i="1" dirty="0" smtClean="0"/>
              <a:t>Raaheim, A. &amp; Karjalainen, A. (2012):</a:t>
            </a:r>
            <a:r>
              <a:rPr lang="nl-BE" altLang="fi-FI" sz="2200" dirty="0" smtClean="0"/>
              <a:t> </a:t>
            </a:r>
            <a:r>
              <a:rPr lang="nl-BE" altLang="fi-FI" sz="2200" i="1" dirty="0" smtClean="0"/>
              <a:t>Centres of Excellence in university education in Finland 1999-2012 </a:t>
            </a:r>
            <a:r>
              <a:rPr lang="nl-BE" altLang="fi-FI" sz="2200" dirty="0" smtClean="0"/>
              <a:t>(Publications of the Finnish Higher Education Evaluation Council 13:2012)</a:t>
            </a:r>
          </a:p>
          <a:p>
            <a:pPr>
              <a:spcAft>
                <a:spcPts val="600"/>
              </a:spcAft>
            </a:pPr>
            <a:endParaRPr lang="nl-BE" altLang="fi-FI" sz="2000" dirty="0"/>
          </a:p>
          <a:p>
            <a:pPr>
              <a:spcAft>
                <a:spcPts val="600"/>
              </a:spcAft>
            </a:pPr>
            <a:endParaRPr lang="nl-BE" altLang="fi-FI" sz="2000" dirty="0" smtClean="0"/>
          </a:p>
          <a:p>
            <a:pPr>
              <a:spcAft>
                <a:spcPts val="600"/>
              </a:spcAft>
            </a:pPr>
            <a:endParaRPr lang="nl-BE" altLang="fi-FI" sz="2000" dirty="0" smtClean="0"/>
          </a:p>
          <a:p>
            <a:pPr>
              <a:spcAft>
                <a:spcPts val="600"/>
              </a:spcAft>
            </a:pPr>
            <a:endParaRPr lang="nl-BE" altLang="fi-FI" sz="2000" dirty="0"/>
          </a:p>
        </p:txBody>
      </p:sp>
    </p:spTree>
    <p:extLst>
      <p:ext uri="{BB962C8B-B14F-4D97-AF65-F5344CB8AC3E}">
        <p14:creationId xmlns:p14="http://schemas.microsoft.com/office/powerpoint/2010/main" val="21348749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116632"/>
            <a:ext cx="8229600" cy="1143000"/>
          </a:xfrm>
        </p:spPr>
        <p:txBody>
          <a:bodyPr>
            <a:normAutofit/>
          </a:bodyPr>
          <a:lstStyle/>
          <a:p>
            <a:r>
              <a:rPr lang="fr-BE" sz="3600" dirty="0" smtClean="0"/>
              <a:t>Main findings of the study</a:t>
            </a:r>
            <a:endParaRPr lang="fi-FI" sz="3600" dirty="0"/>
          </a:p>
        </p:txBody>
      </p:sp>
      <p:sp>
        <p:nvSpPr>
          <p:cNvPr id="3" name="Sisällön paikkamerkki 2"/>
          <p:cNvSpPr>
            <a:spLocks noGrp="1"/>
          </p:cNvSpPr>
          <p:nvPr>
            <p:ph idx="1"/>
          </p:nvPr>
        </p:nvSpPr>
        <p:spPr>
          <a:xfrm>
            <a:off x="755576" y="1268760"/>
            <a:ext cx="7488832" cy="5256584"/>
          </a:xfrm>
        </p:spPr>
        <p:txBody>
          <a:bodyPr>
            <a:normAutofit fontScale="92500" lnSpcReduction="20000"/>
          </a:bodyPr>
          <a:lstStyle/>
          <a:p>
            <a:pPr>
              <a:spcAft>
                <a:spcPts val="600"/>
              </a:spcAft>
            </a:pPr>
            <a:r>
              <a:rPr lang="nl-BE" altLang="fi-FI" sz="2200" dirty="0" smtClean="0"/>
              <a:t>CEUE programme has constituted a remarkable exercise in Finnish higher education and has promoted considerable development activities in all universities</a:t>
            </a:r>
          </a:p>
          <a:p>
            <a:pPr>
              <a:spcAft>
                <a:spcPts val="600"/>
              </a:spcAft>
            </a:pPr>
            <a:endParaRPr lang="nl-BE" altLang="fi-FI" sz="2200" dirty="0"/>
          </a:p>
          <a:p>
            <a:pPr>
              <a:spcAft>
                <a:spcPts val="600"/>
              </a:spcAft>
            </a:pPr>
            <a:r>
              <a:rPr lang="nl-BE" altLang="fi-FI" sz="2200" dirty="0" smtClean="0"/>
              <a:t>The programme has stimulated much discussion and debate in many different settings over the years</a:t>
            </a:r>
          </a:p>
          <a:p>
            <a:pPr>
              <a:spcAft>
                <a:spcPts val="600"/>
              </a:spcAft>
            </a:pPr>
            <a:endParaRPr lang="nl-BE" altLang="fi-FI" sz="2200" dirty="0"/>
          </a:p>
          <a:p>
            <a:pPr>
              <a:spcAft>
                <a:spcPts val="600"/>
              </a:spcAft>
            </a:pPr>
            <a:r>
              <a:rPr lang="nl-BE" altLang="fi-FI" sz="2200" dirty="0" smtClean="0"/>
              <a:t>Units that have been selected as Centres of Excellence in university education are also excellent in research – teaching and research are not two opposites</a:t>
            </a:r>
          </a:p>
          <a:p>
            <a:pPr>
              <a:spcAft>
                <a:spcPts val="600"/>
              </a:spcAft>
            </a:pPr>
            <a:endParaRPr lang="nl-BE" altLang="fi-FI" sz="2200" dirty="0"/>
          </a:p>
          <a:p>
            <a:pPr>
              <a:spcAft>
                <a:spcPts val="600"/>
              </a:spcAft>
            </a:pPr>
            <a:r>
              <a:rPr lang="nl-BE" altLang="fi-FI" sz="2200" dirty="0" smtClean="0"/>
              <a:t>Selected units have a strong identity and a clear mission:</a:t>
            </a:r>
          </a:p>
          <a:p>
            <a:pPr lvl="1">
              <a:spcAft>
                <a:spcPts val="600"/>
              </a:spcAft>
            </a:pPr>
            <a:r>
              <a:rPr lang="nl-BE" altLang="fi-FI" sz="1800" dirty="0" smtClean="0"/>
              <a:t>In how the unit defines its role and significance of its own educational mission as part of the academic community and as part of the overall mission of the university</a:t>
            </a:r>
          </a:p>
          <a:p>
            <a:pPr lvl="1">
              <a:spcAft>
                <a:spcPts val="600"/>
              </a:spcAft>
            </a:pPr>
            <a:r>
              <a:rPr lang="nl-BE" altLang="fi-FI" sz="1800" dirty="0" smtClean="0"/>
              <a:t>In how the work community as a whole supports this educational mission</a:t>
            </a:r>
          </a:p>
          <a:p>
            <a:pPr>
              <a:spcAft>
                <a:spcPts val="600"/>
              </a:spcAft>
            </a:pPr>
            <a:endParaRPr lang="nl-BE" altLang="fi-FI" sz="2200" dirty="0" smtClean="0"/>
          </a:p>
          <a:p>
            <a:pPr>
              <a:spcAft>
                <a:spcPts val="600"/>
              </a:spcAft>
            </a:pPr>
            <a:endParaRPr lang="nl-BE" altLang="fi-FI" sz="2200" dirty="0"/>
          </a:p>
          <a:p>
            <a:pPr>
              <a:spcAft>
                <a:spcPts val="600"/>
              </a:spcAft>
            </a:pPr>
            <a:endParaRPr lang="nl-BE" altLang="fi-FI" sz="2000" dirty="0" smtClean="0"/>
          </a:p>
          <a:p>
            <a:pPr>
              <a:spcAft>
                <a:spcPts val="600"/>
              </a:spcAft>
            </a:pPr>
            <a:endParaRPr lang="nl-BE" altLang="fi-FI" sz="2000" dirty="0" smtClean="0"/>
          </a:p>
          <a:p>
            <a:pPr>
              <a:spcAft>
                <a:spcPts val="600"/>
              </a:spcAft>
            </a:pPr>
            <a:endParaRPr lang="nl-BE" altLang="fi-FI" sz="2000" dirty="0"/>
          </a:p>
        </p:txBody>
      </p:sp>
    </p:spTree>
    <p:extLst>
      <p:ext uri="{BB962C8B-B14F-4D97-AF65-F5344CB8AC3E}">
        <p14:creationId xmlns:p14="http://schemas.microsoft.com/office/powerpoint/2010/main" val="33361881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aramond">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7180B881E8611488C31BB17039AC366" ma:contentTypeVersion="" ma:contentTypeDescription="Create a new document." ma:contentTypeScope="" ma:versionID="057a5b976316e97228b2798c02078bdc">
  <xsd:schema xmlns:xsd="http://www.w3.org/2001/XMLSchema" xmlns:xs="http://www.w3.org/2001/XMLSchema" xmlns:p="http://schemas.microsoft.com/office/2006/metadata/properties" targetNamespace="http://schemas.microsoft.com/office/2006/metadata/properties" ma:root="true" ma:fieldsID="b2384c6cc0088fcedbaf6edaf557defa">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C351547-0E9C-404B-8CBF-F38CC5EBA5D7}">
  <ds:schemaRefs>
    <ds:schemaRef ds:uri="http://schemas.microsoft.com/office/infopath/2007/PartnerControls"/>
    <ds:schemaRef ds:uri="http://schemas.microsoft.com/office/2006/documentManagement/types"/>
    <ds:schemaRef ds:uri="http://purl.org/dc/elements/1.1/"/>
    <ds:schemaRef ds:uri="http://www.w3.org/XML/1998/namespace"/>
    <ds:schemaRef ds:uri="http://schemas.microsoft.com/office/2006/metadata/properties"/>
    <ds:schemaRef ds:uri="http://purl.org/dc/terms/"/>
    <ds:schemaRef ds:uri="http://purl.org/dc/dcmitype/"/>
    <ds:schemaRef ds:uri="http://schemas.openxmlformats.org/package/2006/metadata/core-properties"/>
  </ds:schemaRefs>
</ds:datastoreItem>
</file>

<file path=customXml/itemProps2.xml><?xml version="1.0" encoding="utf-8"?>
<ds:datastoreItem xmlns:ds="http://schemas.openxmlformats.org/officeDocument/2006/customXml" ds:itemID="{C79ED9BF-7248-46A2-A802-812C4A40DCAC}">
  <ds:schemaRefs>
    <ds:schemaRef ds:uri="http://schemas.microsoft.com/sharepoint/v3/contenttype/forms"/>
  </ds:schemaRefs>
</ds:datastoreItem>
</file>

<file path=customXml/itemProps3.xml><?xml version="1.0" encoding="utf-8"?>
<ds:datastoreItem xmlns:ds="http://schemas.openxmlformats.org/officeDocument/2006/customXml" ds:itemID="{8A07A7BF-92F6-4AC0-9621-30B82CEE0D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2800</TotalTime>
  <Words>1418</Words>
  <Application>Microsoft Office PowerPoint</Application>
  <PresentationFormat>Экран (4:3)</PresentationFormat>
  <Paragraphs>141</Paragraphs>
  <Slides>20</Slides>
  <Notes>3</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Office-teema</vt:lpstr>
      <vt:lpstr> Linking pedagogical development with QA</vt:lpstr>
      <vt:lpstr>The Finnish Education Evaluation Centre (FINEEC)</vt:lpstr>
      <vt:lpstr>Evaluations of Higher Education</vt:lpstr>
      <vt:lpstr>New ESG: Focus areas </vt:lpstr>
      <vt:lpstr>Standard 1.3</vt:lpstr>
      <vt:lpstr>Standard 1.5</vt:lpstr>
      <vt:lpstr> What is high-quality education  made of? - Centres of Excellence in University Education in Finland</vt:lpstr>
      <vt:lpstr>Background</vt:lpstr>
      <vt:lpstr>Main findings of the study</vt:lpstr>
      <vt:lpstr>Characteristics of CEUE units</vt:lpstr>
      <vt:lpstr>Approach to teaching and learning 1/2</vt:lpstr>
      <vt:lpstr>Approach to teaching and learning 2/2</vt:lpstr>
      <vt:lpstr>Student-centredness of CEUE units</vt:lpstr>
      <vt:lpstr>Pedagogical development in CEUE units</vt:lpstr>
      <vt:lpstr> State of the art of pedagogical development in Finland  - Findings from the audits of higher education institutions</vt:lpstr>
      <vt:lpstr>General characteristics</vt:lpstr>
      <vt:lpstr>Good practices 1/2</vt:lpstr>
      <vt:lpstr>Good practices 2/2</vt:lpstr>
      <vt:lpstr>« Quality culture »</vt:lpstr>
      <vt:lpstr>Презентация PowerPoint</vt:lpstr>
    </vt:vector>
  </TitlesOfParts>
  <Company>Opetushallitus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Holopainen Johanna</dc:creator>
  <cp:lastModifiedBy>Mammadova</cp:lastModifiedBy>
  <cp:revision>259</cp:revision>
  <cp:lastPrinted>2015-02-11T07:49:24Z</cp:lastPrinted>
  <dcterms:created xsi:type="dcterms:W3CDTF">2014-05-14T05:32:59Z</dcterms:created>
  <dcterms:modified xsi:type="dcterms:W3CDTF">2016-01-22T13:41:01Z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0x01010087180B881E8611488C31BB17039AC366</vt:lpwstr>
  </property>
</Properties>
</file>