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3" d="100"/>
          <a:sy n="83" d="100"/>
        </p:scale>
        <p:origin x="-22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014A37-8F64-42F5-94DA-269DE0C06C3A}" type="datetimeFigureOut">
              <a:rPr lang="et-EE" smtClean="0"/>
              <a:t>5.02.2016</a:t>
            </a:fld>
            <a:endParaRPr lang="et-E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56B23B-8046-4F47-A801-28F4A4D9D1DF}" type="slidenum">
              <a:rPr lang="et-EE" smtClean="0"/>
              <a:t>‹#›</a:t>
            </a:fld>
            <a:endParaRPr lang="et-EE"/>
          </a:p>
        </p:txBody>
      </p:sp>
    </p:spTree>
    <p:extLst>
      <p:ext uri="{BB962C8B-B14F-4D97-AF65-F5344CB8AC3E}">
        <p14:creationId xmlns:p14="http://schemas.microsoft.com/office/powerpoint/2010/main" val="3657336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384175" y="685800"/>
            <a:ext cx="6091238" cy="3427413"/>
          </a:xfrm>
          <a:ln/>
        </p:spPr>
      </p:sp>
      <p:sp>
        <p:nvSpPr>
          <p:cNvPr id="37891"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66" tIns="45633" rIns="91266" bIns="45633"/>
          <a:lstStyle/>
          <a:p>
            <a:endParaRPr lang="en-IE" smtClean="0"/>
          </a:p>
        </p:txBody>
      </p:sp>
    </p:spTree>
    <p:extLst>
      <p:ext uri="{BB962C8B-B14F-4D97-AF65-F5344CB8AC3E}">
        <p14:creationId xmlns:p14="http://schemas.microsoft.com/office/powerpoint/2010/main" val="940518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t-E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t-EE"/>
          </a:p>
        </p:txBody>
      </p:sp>
      <p:sp>
        <p:nvSpPr>
          <p:cNvPr id="4" name="Date Placeholder 3"/>
          <p:cNvSpPr>
            <a:spLocks noGrp="1"/>
          </p:cNvSpPr>
          <p:nvPr>
            <p:ph type="dt" sz="half" idx="10"/>
          </p:nvPr>
        </p:nvSpPr>
        <p:spPr/>
        <p:txBody>
          <a:bodyPr/>
          <a:lstStyle/>
          <a:p>
            <a:fld id="{FCAB98CC-A47D-4B44-8A72-5A6FB43A004B}" type="datetimeFigureOut">
              <a:rPr lang="et-EE" smtClean="0"/>
              <a:t>5.02.2016</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9085C70A-C358-497D-9618-F84B5FC9E54A}" type="slidenum">
              <a:rPr lang="et-EE" smtClean="0"/>
              <a:t>‹#›</a:t>
            </a:fld>
            <a:endParaRPr lang="et-EE"/>
          </a:p>
        </p:txBody>
      </p:sp>
    </p:spTree>
    <p:extLst>
      <p:ext uri="{BB962C8B-B14F-4D97-AF65-F5344CB8AC3E}">
        <p14:creationId xmlns:p14="http://schemas.microsoft.com/office/powerpoint/2010/main" val="3070395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FCAB98CC-A47D-4B44-8A72-5A6FB43A004B}" type="datetimeFigureOut">
              <a:rPr lang="et-EE" smtClean="0"/>
              <a:t>5.02.2016</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9085C70A-C358-497D-9618-F84B5FC9E54A}" type="slidenum">
              <a:rPr lang="et-EE" smtClean="0"/>
              <a:t>‹#›</a:t>
            </a:fld>
            <a:endParaRPr lang="et-EE"/>
          </a:p>
        </p:txBody>
      </p:sp>
    </p:spTree>
    <p:extLst>
      <p:ext uri="{BB962C8B-B14F-4D97-AF65-F5344CB8AC3E}">
        <p14:creationId xmlns:p14="http://schemas.microsoft.com/office/powerpoint/2010/main" val="2145163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FCAB98CC-A47D-4B44-8A72-5A6FB43A004B}" type="datetimeFigureOut">
              <a:rPr lang="et-EE" smtClean="0"/>
              <a:t>5.02.2016</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9085C70A-C358-497D-9618-F84B5FC9E54A}" type="slidenum">
              <a:rPr lang="et-EE" smtClean="0"/>
              <a:t>‹#›</a:t>
            </a:fld>
            <a:endParaRPr lang="et-EE"/>
          </a:p>
        </p:txBody>
      </p:sp>
    </p:spTree>
    <p:extLst>
      <p:ext uri="{BB962C8B-B14F-4D97-AF65-F5344CB8AC3E}">
        <p14:creationId xmlns:p14="http://schemas.microsoft.com/office/powerpoint/2010/main" val="883327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FCAB98CC-A47D-4B44-8A72-5A6FB43A004B}" type="datetimeFigureOut">
              <a:rPr lang="et-EE" smtClean="0"/>
              <a:t>5.02.2016</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9085C70A-C358-497D-9618-F84B5FC9E54A}" type="slidenum">
              <a:rPr lang="et-EE" smtClean="0"/>
              <a:t>‹#›</a:t>
            </a:fld>
            <a:endParaRPr lang="et-EE"/>
          </a:p>
        </p:txBody>
      </p:sp>
    </p:spTree>
    <p:extLst>
      <p:ext uri="{BB962C8B-B14F-4D97-AF65-F5344CB8AC3E}">
        <p14:creationId xmlns:p14="http://schemas.microsoft.com/office/powerpoint/2010/main" val="2602752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t-E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AB98CC-A47D-4B44-8A72-5A6FB43A004B}" type="datetimeFigureOut">
              <a:rPr lang="et-EE" smtClean="0"/>
              <a:t>5.02.2016</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9085C70A-C358-497D-9618-F84B5FC9E54A}" type="slidenum">
              <a:rPr lang="et-EE" smtClean="0"/>
              <a:t>‹#›</a:t>
            </a:fld>
            <a:endParaRPr lang="et-EE"/>
          </a:p>
        </p:txBody>
      </p:sp>
    </p:spTree>
    <p:extLst>
      <p:ext uri="{BB962C8B-B14F-4D97-AF65-F5344CB8AC3E}">
        <p14:creationId xmlns:p14="http://schemas.microsoft.com/office/powerpoint/2010/main" val="2670399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Date Placeholder 4"/>
          <p:cNvSpPr>
            <a:spLocks noGrp="1"/>
          </p:cNvSpPr>
          <p:nvPr>
            <p:ph type="dt" sz="half" idx="10"/>
          </p:nvPr>
        </p:nvSpPr>
        <p:spPr/>
        <p:txBody>
          <a:bodyPr/>
          <a:lstStyle/>
          <a:p>
            <a:fld id="{FCAB98CC-A47D-4B44-8A72-5A6FB43A004B}" type="datetimeFigureOut">
              <a:rPr lang="et-EE" smtClean="0"/>
              <a:t>5.02.2016</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9085C70A-C358-497D-9618-F84B5FC9E54A}" type="slidenum">
              <a:rPr lang="et-EE" smtClean="0"/>
              <a:t>‹#›</a:t>
            </a:fld>
            <a:endParaRPr lang="et-EE"/>
          </a:p>
        </p:txBody>
      </p:sp>
    </p:spTree>
    <p:extLst>
      <p:ext uri="{BB962C8B-B14F-4D97-AF65-F5344CB8AC3E}">
        <p14:creationId xmlns:p14="http://schemas.microsoft.com/office/powerpoint/2010/main" val="4195485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t-E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Date Placeholder 6"/>
          <p:cNvSpPr>
            <a:spLocks noGrp="1"/>
          </p:cNvSpPr>
          <p:nvPr>
            <p:ph type="dt" sz="half" idx="10"/>
          </p:nvPr>
        </p:nvSpPr>
        <p:spPr/>
        <p:txBody>
          <a:bodyPr/>
          <a:lstStyle/>
          <a:p>
            <a:fld id="{FCAB98CC-A47D-4B44-8A72-5A6FB43A004B}" type="datetimeFigureOut">
              <a:rPr lang="et-EE" smtClean="0"/>
              <a:t>5.02.2016</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9085C70A-C358-497D-9618-F84B5FC9E54A}" type="slidenum">
              <a:rPr lang="et-EE" smtClean="0"/>
              <a:t>‹#›</a:t>
            </a:fld>
            <a:endParaRPr lang="et-EE"/>
          </a:p>
        </p:txBody>
      </p:sp>
    </p:spTree>
    <p:extLst>
      <p:ext uri="{BB962C8B-B14F-4D97-AF65-F5344CB8AC3E}">
        <p14:creationId xmlns:p14="http://schemas.microsoft.com/office/powerpoint/2010/main" val="18872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Date Placeholder 2"/>
          <p:cNvSpPr>
            <a:spLocks noGrp="1"/>
          </p:cNvSpPr>
          <p:nvPr>
            <p:ph type="dt" sz="half" idx="10"/>
          </p:nvPr>
        </p:nvSpPr>
        <p:spPr/>
        <p:txBody>
          <a:bodyPr/>
          <a:lstStyle/>
          <a:p>
            <a:fld id="{FCAB98CC-A47D-4B44-8A72-5A6FB43A004B}" type="datetimeFigureOut">
              <a:rPr lang="et-EE" smtClean="0"/>
              <a:t>5.02.2016</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9085C70A-C358-497D-9618-F84B5FC9E54A}" type="slidenum">
              <a:rPr lang="et-EE" smtClean="0"/>
              <a:t>‹#›</a:t>
            </a:fld>
            <a:endParaRPr lang="et-EE"/>
          </a:p>
        </p:txBody>
      </p:sp>
    </p:spTree>
    <p:extLst>
      <p:ext uri="{BB962C8B-B14F-4D97-AF65-F5344CB8AC3E}">
        <p14:creationId xmlns:p14="http://schemas.microsoft.com/office/powerpoint/2010/main" val="3221166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AB98CC-A47D-4B44-8A72-5A6FB43A004B}" type="datetimeFigureOut">
              <a:rPr lang="et-EE" smtClean="0"/>
              <a:t>5.02.2016</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9085C70A-C358-497D-9618-F84B5FC9E54A}" type="slidenum">
              <a:rPr lang="et-EE" smtClean="0"/>
              <a:t>‹#›</a:t>
            </a:fld>
            <a:endParaRPr lang="et-EE"/>
          </a:p>
        </p:txBody>
      </p:sp>
    </p:spTree>
    <p:extLst>
      <p:ext uri="{BB962C8B-B14F-4D97-AF65-F5344CB8AC3E}">
        <p14:creationId xmlns:p14="http://schemas.microsoft.com/office/powerpoint/2010/main" val="2571715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t-E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AB98CC-A47D-4B44-8A72-5A6FB43A004B}" type="datetimeFigureOut">
              <a:rPr lang="et-EE" smtClean="0"/>
              <a:t>5.02.2016</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9085C70A-C358-497D-9618-F84B5FC9E54A}" type="slidenum">
              <a:rPr lang="et-EE" smtClean="0"/>
              <a:t>‹#›</a:t>
            </a:fld>
            <a:endParaRPr lang="et-EE"/>
          </a:p>
        </p:txBody>
      </p:sp>
    </p:spTree>
    <p:extLst>
      <p:ext uri="{BB962C8B-B14F-4D97-AF65-F5344CB8AC3E}">
        <p14:creationId xmlns:p14="http://schemas.microsoft.com/office/powerpoint/2010/main" val="1948133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t-E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AB98CC-A47D-4B44-8A72-5A6FB43A004B}" type="datetimeFigureOut">
              <a:rPr lang="et-EE" smtClean="0"/>
              <a:t>5.02.2016</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9085C70A-C358-497D-9618-F84B5FC9E54A}" type="slidenum">
              <a:rPr lang="et-EE" smtClean="0"/>
              <a:t>‹#›</a:t>
            </a:fld>
            <a:endParaRPr lang="et-EE"/>
          </a:p>
        </p:txBody>
      </p:sp>
    </p:spTree>
    <p:extLst>
      <p:ext uri="{BB962C8B-B14F-4D97-AF65-F5344CB8AC3E}">
        <p14:creationId xmlns:p14="http://schemas.microsoft.com/office/powerpoint/2010/main" val="29510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t-E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B98CC-A47D-4B44-8A72-5A6FB43A004B}" type="datetimeFigureOut">
              <a:rPr lang="et-EE" smtClean="0"/>
              <a:t>5.02.2016</a:t>
            </a:fld>
            <a:endParaRPr lang="et-E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85C70A-C358-497D-9618-F84B5FC9E54A}" type="slidenum">
              <a:rPr lang="et-EE" smtClean="0"/>
              <a:t>‹#›</a:t>
            </a:fld>
            <a:endParaRPr lang="et-EE"/>
          </a:p>
        </p:txBody>
      </p:sp>
    </p:spTree>
    <p:extLst>
      <p:ext uri="{BB962C8B-B14F-4D97-AF65-F5344CB8AC3E}">
        <p14:creationId xmlns:p14="http://schemas.microsoft.com/office/powerpoint/2010/main" val="2481859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olav.aarna@kutsekoda.e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t-EE" b="1" dirty="0" err="1">
                <a:solidFill>
                  <a:srgbClr val="FF0000"/>
                </a:solidFill>
              </a:rPr>
              <a:t>Making</a:t>
            </a:r>
            <a:r>
              <a:rPr lang="et-EE" b="1" dirty="0">
                <a:solidFill>
                  <a:srgbClr val="FF0000"/>
                </a:solidFill>
              </a:rPr>
              <a:t> </a:t>
            </a:r>
            <a:r>
              <a:rPr lang="et-EE" b="1" dirty="0" err="1">
                <a:solidFill>
                  <a:srgbClr val="FF0000"/>
                </a:solidFill>
              </a:rPr>
              <a:t>the</a:t>
            </a:r>
            <a:r>
              <a:rPr lang="et-EE" b="1" dirty="0">
                <a:solidFill>
                  <a:srgbClr val="FF0000"/>
                </a:solidFill>
              </a:rPr>
              <a:t> </a:t>
            </a:r>
            <a:r>
              <a:rPr lang="et-EE" b="1" dirty="0" err="1">
                <a:solidFill>
                  <a:srgbClr val="FF0000"/>
                </a:solidFill>
              </a:rPr>
              <a:t>AzQF</a:t>
            </a:r>
            <a:r>
              <a:rPr lang="et-EE" b="1" dirty="0">
                <a:solidFill>
                  <a:srgbClr val="FF0000"/>
                </a:solidFill>
              </a:rPr>
              <a:t> </a:t>
            </a:r>
            <a:r>
              <a:rPr lang="et-EE" b="1" dirty="0" err="1">
                <a:solidFill>
                  <a:srgbClr val="FF0000"/>
                </a:solidFill>
              </a:rPr>
              <a:t>compatible</a:t>
            </a:r>
            <a:r>
              <a:rPr lang="et-EE" b="1" dirty="0">
                <a:solidFill>
                  <a:srgbClr val="FF0000"/>
                </a:solidFill>
              </a:rPr>
              <a:t> </a:t>
            </a:r>
            <a:r>
              <a:rPr lang="et-EE" b="1" dirty="0" err="1">
                <a:solidFill>
                  <a:srgbClr val="FF0000"/>
                </a:solidFill>
              </a:rPr>
              <a:t>to</a:t>
            </a:r>
            <a:r>
              <a:rPr lang="et-EE" b="1" dirty="0">
                <a:solidFill>
                  <a:srgbClr val="FF0000"/>
                </a:solidFill>
              </a:rPr>
              <a:t> </a:t>
            </a:r>
            <a:r>
              <a:rPr lang="et-EE" b="1" dirty="0" err="1">
                <a:solidFill>
                  <a:srgbClr val="FF0000"/>
                </a:solidFill>
              </a:rPr>
              <a:t>the</a:t>
            </a:r>
            <a:r>
              <a:rPr lang="et-EE" b="1" dirty="0">
                <a:solidFill>
                  <a:srgbClr val="FF0000"/>
                </a:solidFill>
              </a:rPr>
              <a:t> EQF, </a:t>
            </a:r>
            <a:r>
              <a:rPr lang="et-EE" b="1" dirty="0" err="1">
                <a:solidFill>
                  <a:srgbClr val="FF0000"/>
                </a:solidFill>
              </a:rPr>
              <a:t>what</a:t>
            </a:r>
            <a:r>
              <a:rPr lang="et-EE" b="1" dirty="0">
                <a:solidFill>
                  <a:srgbClr val="FF0000"/>
                </a:solidFill>
              </a:rPr>
              <a:t> </a:t>
            </a:r>
            <a:r>
              <a:rPr lang="et-EE" b="1" dirty="0" err="1">
                <a:solidFill>
                  <a:srgbClr val="FF0000"/>
                </a:solidFill>
              </a:rPr>
              <a:t>does</a:t>
            </a:r>
            <a:r>
              <a:rPr lang="et-EE" b="1" dirty="0">
                <a:solidFill>
                  <a:srgbClr val="FF0000"/>
                </a:solidFill>
              </a:rPr>
              <a:t> </a:t>
            </a:r>
            <a:r>
              <a:rPr lang="et-EE" b="1" dirty="0" err="1">
                <a:solidFill>
                  <a:srgbClr val="FF0000"/>
                </a:solidFill>
              </a:rPr>
              <a:t>it</a:t>
            </a:r>
            <a:r>
              <a:rPr lang="et-EE" b="1" dirty="0">
                <a:solidFill>
                  <a:srgbClr val="FF0000"/>
                </a:solidFill>
              </a:rPr>
              <a:t> </a:t>
            </a:r>
            <a:r>
              <a:rPr lang="et-EE" b="1" dirty="0" err="1">
                <a:solidFill>
                  <a:srgbClr val="FF0000"/>
                </a:solidFill>
              </a:rPr>
              <a:t>mean</a:t>
            </a:r>
            <a:r>
              <a:rPr lang="et-EE" b="1" dirty="0" smtClean="0">
                <a:solidFill>
                  <a:srgbClr val="FF0000"/>
                </a:solidFill>
              </a:rPr>
              <a:t>?</a:t>
            </a:r>
            <a:endParaRPr lang="et-EE" dirty="0">
              <a:solidFill>
                <a:srgbClr val="FF0000"/>
              </a:solidFill>
            </a:endParaRPr>
          </a:p>
        </p:txBody>
      </p:sp>
      <p:sp>
        <p:nvSpPr>
          <p:cNvPr id="3" name="Subtitle 2"/>
          <p:cNvSpPr>
            <a:spLocks noGrp="1"/>
          </p:cNvSpPr>
          <p:nvPr>
            <p:ph type="subTitle" idx="1"/>
          </p:nvPr>
        </p:nvSpPr>
        <p:spPr>
          <a:xfrm>
            <a:off x="1524000" y="4258100"/>
            <a:ext cx="9144000" cy="999699"/>
          </a:xfrm>
        </p:spPr>
        <p:txBody>
          <a:bodyPr>
            <a:noAutofit/>
          </a:bodyPr>
          <a:lstStyle/>
          <a:p>
            <a:r>
              <a:rPr lang="et-EE" sz="3200" dirty="0" smtClean="0"/>
              <a:t>Olav Aarna</a:t>
            </a:r>
          </a:p>
          <a:p>
            <a:r>
              <a:rPr lang="et-EE" sz="3200" dirty="0" smtClean="0"/>
              <a:t>Estonian </a:t>
            </a:r>
            <a:r>
              <a:rPr lang="et-EE" sz="3200" dirty="0" err="1" smtClean="0"/>
              <a:t>Qualifications</a:t>
            </a:r>
            <a:r>
              <a:rPr lang="et-EE" sz="3200" dirty="0" smtClean="0"/>
              <a:t> </a:t>
            </a:r>
            <a:r>
              <a:rPr lang="et-EE" sz="3200" dirty="0" err="1" smtClean="0"/>
              <a:t>Authority</a:t>
            </a:r>
            <a:r>
              <a:rPr lang="et-EE" sz="3200" dirty="0" smtClean="0"/>
              <a:t>, </a:t>
            </a:r>
            <a:r>
              <a:rPr lang="et-EE" sz="3200" i="1" dirty="0" smtClean="0"/>
              <a:t>Kutsekoda</a:t>
            </a:r>
            <a:endParaRPr lang="et-EE" sz="3200" i="1" dirty="0"/>
          </a:p>
        </p:txBody>
      </p:sp>
    </p:spTree>
    <p:extLst>
      <p:ext uri="{BB962C8B-B14F-4D97-AF65-F5344CB8AC3E}">
        <p14:creationId xmlns:p14="http://schemas.microsoft.com/office/powerpoint/2010/main" val="2596228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3999" y="722926"/>
            <a:ext cx="9144000" cy="613507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aphicFrame>
        <p:nvGraphicFramePr>
          <p:cNvPr id="3181" name="Group 109"/>
          <p:cNvGraphicFramePr>
            <a:graphicFrameLocks noGrp="1"/>
          </p:cNvGraphicFramePr>
          <p:nvPr>
            <p:extLst>
              <p:ext uri="{D42A27DB-BD31-4B8C-83A1-F6EECF244321}">
                <p14:modId xmlns:p14="http://schemas.microsoft.com/office/powerpoint/2010/main" val="2019799527"/>
              </p:ext>
            </p:extLst>
          </p:nvPr>
        </p:nvGraphicFramePr>
        <p:xfrm>
          <a:off x="1573528" y="942876"/>
          <a:ext cx="9180512" cy="5835822"/>
        </p:xfrm>
        <a:graphic>
          <a:graphicData uri="http://schemas.openxmlformats.org/drawingml/2006/table">
            <a:tbl>
              <a:tblPr/>
              <a:tblGrid>
                <a:gridCol w="823415"/>
                <a:gridCol w="1300313"/>
                <a:gridCol w="1224136"/>
                <a:gridCol w="1224136"/>
                <a:gridCol w="1296144"/>
                <a:gridCol w="1137707"/>
                <a:gridCol w="1238557"/>
                <a:gridCol w="936104"/>
              </a:tblGrid>
              <a:tr h="85823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mn-lt"/>
                          <a:cs typeface="Times New Roman" pitchFamily="18" charset="0"/>
                        </a:rPr>
                        <a:t>EQF </a:t>
                      </a:r>
                      <a:endParaRPr kumimoji="0" lang="et-EE" sz="1800" b="1" i="0" u="none" strike="noStrike" cap="none" normalizeH="0" baseline="0" dirty="0" smtClean="0">
                        <a:ln>
                          <a:noFill/>
                        </a:ln>
                        <a:solidFill>
                          <a:schemeClr val="tx1"/>
                        </a:solidFill>
                        <a:effectLst/>
                        <a:latin typeface="+mn-lt"/>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t-EE" sz="1800" b="1" i="0" u="none" strike="noStrike" cap="none" normalizeH="0" baseline="0" dirty="0" err="1" smtClean="0">
                          <a:ln>
                            <a:noFill/>
                          </a:ln>
                          <a:solidFill>
                            <a:schemeClr val="tx1"/>
                          </a:solidFill>
                          <a:effectLst/>
                          <a:latin typeface="+mn-lt"/>
                          <a:cs typeface="Times New Roman" pitchFamily="18" charset="0"/>
                        </a:rPr>
                        <a:t>levels</a:t>
                      </a:r>
                      <a:endParaRPr kumimoji="0" lang="en-GB" sz="1800" b="1" i="0" u="none" strike="noStrike" cap="none" normalizeH="0" baseline="0" dirty="0" smtClean="0">
                        <a:ln>
                          <a:noFill/>
                        </a:ln>
                        <a:solidFill>
                          <a:schemeClr val="tx1"/>
                        </a:solidFill>
                        <a:effectLst/>
                        <a:latin typeface="+mn-lt"/>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mn-lt"/>
                          <a:cs typeface="Times New Roman" pitchFamily="18" charset="0"/>
                        </a:rPr>
                        <a:t>EHEA</a:t>
                      </a:r>
                      <a:endParaRPr kumimoji="0" lang="et-EE" sz="1800" b="1" i="0" u="none" strike="noStrike" cap="none" normalizeH="0" baseline="0" dirty="0" smtClean="0">
                        <a:ln>
                          <a:noFill/>
                        </a:ln>
                        <a:solidFill>
                          <a:schemeClr val="tx1"/>
                        </a:solidFill>
                        <a:effectLst/>
                        <a:latin typeface="+mn-lt"/>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t-EE" sz="1800" b="1" i="0" u="none" strike="noStrike" cap="none" normalizeH="0" baseline="0" dirty="0" err="1" smtClean="0">
                          <a:ln>
                            <a:noFill/>
                          </a:ln>
                          <a:solidFill>
                            <a:schemeClr val="tx1"/>
                          </a:solidFill>
                          <a:effectLst/>
                          <a:latin typeface="+mn-lt"/>
                          <a:cs typeface="Times New Roman" pitchFamily="18" charset="0"/>
                        </a:rPr>
                        <a:t>cycles</a:t>
                      </a:r>
                      <a:endParaRPr kumimoji="0" lang="en-GB" sz="1800" b="1" i="0" u="none" strike="noStrike" cap="none" normalizeH="0" baseline="0" dirty="0" smtClean="0">
                        <a:ln>
                          <a:noFill/>
                        </a:ln>
                        <a:solidFill>
                          <a:schemeClr val="tx1"/>
                        </a:solidFill>
                        <a:effectLst/>
                        <a:latin typeface="+mn-lt"/>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1800" b="1" i="0" u="none" strike="noStrike" cap="none" normalizeH="0" baseline="0" dirty="0" smtClean="0">
                          <a:ln>
                            <a:noFill/>
                          </a:ln>
                          <a:solidFill>
                            <a:schemeClr val="tx1"/>
                          </a:solidFill>
                          <a:effectLst/>
                          <a:latin typeface="Calibri"/>
                          <a:cs typeface="Times New Roman" pitchFamily="18" charset="0"/>
                        </a:rPr>
                        <a:t>General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t-EE" sz="1800" b="1" i="0" u="none" strike="noStrike" cap="none" normalizeH="0" baseline="0" dirty="0" err="1" smtClean="0">
                          <a:ln>
                            <a:noFill/>
                          </a:ln>
                          <a:solidFill>
                            <a:schemeClr val="tx1"/>
                          </a:solidFill>
                          <a:effectLst/>
                          <a:latin typeface="Calibri"/>
                          <a:cs typeface="Times New Roman" pitchFamily="18" charset="0"/>
                        </a:rPr>
                        <a:t>Eduation</a:t>
                      </a:r>
                      <a:endParaRPr kumimoji="0" lang="en-GB" sz="18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1800" b="1" i="0" u="none" strike="noStrike" cap="none" normalizeH="0" baseline="0" dirty="0" err="1" smtClean="0">
                          <a:ln>
                            <a:noFill/>
                          </a:ln>
                          <a:solidFill>
                            <a:schemeClr val="tx1"/>
                          </a:solidFill>
                          <a:effectLst/>
                          <a:latin typeface="+mn-lt"/>
                        </a:rPr>
                        <a:t>Initial</a:t>
                      </a:r>
                      <a:r>
                        <a:rPr kumimoji="0" lang="et-EE" sz="1800" b="1" i="0" u="none" strike="noStrike" cap="none" normalizeH="0" baseline="0" dirty="0" smtClean="0">
                          <a:ln>
                            <a:noFill/>
                          </a:ln>
                          <a:solidFill>
                            <a:schemeClr val="tx1"/>
                          </a:solidFill>
                          <a:effectLst/>
                          <a:latin typeface="+mn-lt"/>
                        </a:rPr>
                        <a:t> VET</a:t>
                      </a:r>
                      <a:endParaRPr kumimoji="0" lang="en-GB" sz="1800" b="1" i="0" u="none" strike="noStrike" cap="none" normalizeH="0" baseline="0" dirty="0" smtClean="0">
                        <a:ln>
                          <a:noFill/>
                        </a:ln>
                        <a:solidFill>
                          <a:schemeClr val="tx1"/>
                        </a:solidFill>
                        <a:effectLst/>
                        <a:latin typeface="+mn-lt"/>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1800" b="1" i="0" u="none" strike="noStrike" cap="none" normalizeH="0" baseline="0" dirty="0" err="1" smtClean="0">
                          <a:ln>
                            <a:noFill/>
                          </a:ln>
                          <a:solidFill>
                            <a:schemeClr val="tx1"/>
                          </a:solidFill>
                          <a:effectLst/>
                          <a:latin typeface="+mn-lt"/>
                        </a:rPr>
                        <a:t>Secondary</a:t>
                      </a:r>
                      <a:r>
                        <a:rPr kumimoji="0" lang="et-EE" sz="1800" b="1" i="0" u="none" strike="noStrike" cap="none" normalizeH="0" baseline="0" dirty="0" smtClean="0">
                          <a:ln>
                            <a:noFill/>
                          </a:ln>
                          <a:solidFill>
                            <a:schemeClr val="tx1"/>
                          </a:solidFill>
                          <a:effectLst/>
                          <a:latin typeface="+mn-lt"/>
                        </a:rPr>
                        <a:t> </a:t>
                      </a:r>
                      <a:r>
                        <a:rPr kumimoji="0" lang="et-EE" sz="1800" b="1" i="0" u="none" strike="noStrike" cap="none" normalizeH="0" baseline="0" dirty="0" err="1" smtClean="0">
                          <a:ln>
                            <a:noFill/>
                          </a:ln>
                          <a:solidFill>
                            <a:schemeClr val="tx1"/>
                          </a:solidFill>
                          <a:effectLst/>
                          <a:latin typeface="+mn-lt"/>
                        </a:rPr>
                        <a:t>specialised</a:t>
                      </a:r>
                      <a:endParaRPr kumimoji="0" lang="et-EE" sz="1800" b="1" i="0" u="none" strike="noStrike" cap="none" normalizeH="0" baseline="0" dirty="0" smtClean="0">
                        <a:ln>
                          <a:noFill/>
                        </a:ln>
                        <a:solidFill>
                          <a:schemeClr val="tx1"/>
                        </a:solidFill>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t-EE" sz="1800" b="1" i="0" u="none" strike="noStrike" cap="none" normalizeH="0" baseline="0" dirty="0" err="1" smtClean="0">
                          <a:ln>
                            <a:noFill/>
                          </a:ln>
                          <a:solidFill>
                            <a:schemeClr val="tx1"/>
                          </a:solidFill>
                          <a:effectLst/>
                          <a:latin typeface="+mn-lt"/>
                        </a:rPr>
                        <a:t>education</a:t>
                      </a:r>
                      <a:endParaRPr kumimoji="0" lang="en-GB" sz="1800" b="1" i="0" u="none" strike="noStrike" cap="none" normalizeH="0" baseline="0" dirty="0" smtClean="0">
                        <a:ln>
                          <a:noFill/>
                        </a:ln>
                        <a:solidFill>
                          <a:schemeClr val="tx1"/>
                        </a:solidFill>
                        <a:effectLst/>
                        <a:latin typeface="+mn-lt"/>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1800" b="1" i="0" u="none" strike="noStrike" cap="none" normalizeH="0" baseline="0" dirty="0" err="1" smtClean="0">
                          <a:ln>
                            <a:noFill/>
                          </a:ln>
                          <a:solidFill>
                            <a:schemeClr val="tx1"/>
                          </a:solidFill>
                          <a:effectLst/>
                          <a:latin typeface="+mn-lt"/>
                        </a:rPr>
                        <a:t>Higher</a:t>
                      </a:r>
                      <a:r>
                        <a:rPr kumimoji="0" lang="et-EE" sz="1800" b="1" i="0" u="none" strike="noStrike" cap="none" normalizeH="0" baseline="0" dirty="0" smtClean="0">
                          <a:ln>
                            <a:noFill/>
                          </a:ln>
                          <a:solidFill>
                            <a:schemeClr val="tx1"/>
                          </a:solidFill>
                          <a:effectLst/>
                          <a:latin typeface="+mn-lt"/>
                        </a:rPr>
                        <a:t> </a:t>
                      </a:r>
                      <a:r>
                        <a:rPr kumimoji="0" lang="et-EE" sz="1800" b="1" i="0" u="none" strike="noStrike" cap="none" normalizeH="0" baseline="0" dirty="0" err="1" smtClean="0">
                          <a:ln>
                            <a:noFill/>
                          </a:ln>
                          <a:solidFill>
                            <a:schemeClr val="tx1"/>
                          </a:solidFill>
                          <a:effectLst/>
                          <a:latin typeface="+mn-lt"/>
                        </a:rPr>
                        <a:t>education</a:t>
                      </a:r>
                      <a:endParaRPr kumimoji="0" lang="en-GB" sz="1800" b="1" i="0" u="none" strike="noStrike" cap="none" normalizeH="0" baseline="0" dirty="0" smtClean="0">
                        <a:ln>
                          <a:noFill/>
                        </a:ln>
                        <a:solidFill>
                          <a:schemeClr val="tx1"/>
                        </a:solidFill>
                        <a:effectLst/>
                        <a:latin typeface="+mn-lt"/>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1800" b="1" i="0" u="none" strike="noStrike" cap="none" normalizeH="0" baseline="0" dirty="0" err="1" smtClean="0">
                          <a:ln>
                            <a:noFill/>
                          </a:ln>
                          <a:solidFill>
                            <a:schemeClr val="tx1"/>
                          </a:solidFill>
                          <a:effectLst/>
                          <a:latin typeface="+mn-lt"/>
                        </a:rPr>
                        <a:t>Additional</a:t>
                      </a:r>
                      <a:r>
                        <a:rPr kumimoji="0" lang="et-EE" sz="1800" b="1" i="0" u="none" strike="noStrike" cap="none" normalizeH="0" baseline="0" dirty="0" smtClean="0">
                          <a:ln>
                            <a:noFill/>
                          </a:ln>
                          <a:solidFill>
                            <a:schemeClr val="tx1"/>
                          </a:solidFill>
                          <a:effectLst/>
                          <a:latin typeface="+mn-lt"/>
                        </a:rPr>
                        <a:t> </a:t>
                      </a:r>
                      <a:r>
                        <a:rPr kumimoji="0" lang="et-EE" sz="1800" b="1" i="0" u="none" strike="noStrike" cap="none" normalizeH="0" baseline="0" dirty="0" err="1" smtClean="0">
                          <a:ln>
                            <a:noFill/>
                          </a:ln>
                          <a:solidFill>
                            <a:schemeClr val="tx1"/>
                          </a:solidFill>
                          <a:effectLst/>
                          <a:latin typeface="+mn-lt"/>
                        </a:rPr>
                        <a:t>education</a:t>
                      </a:r>
                      <a:endParaRPr kumimoji="0" lang="en-GB" sz="1800" b="1" i="0" u="none" strike="noStrike" cap="none" normalizeH="0" baseline="0" dirty="0" smtClean="0">
                        <a:ln>
                          <a:noFill/>
                        </a:ln>
                        <a:solidFill>
                          <a:schemeClr val="tx1"/>
                        </a:solidFill>
                        <a:effectLst/>
                        <a:latin typeface="+mn-lt"/>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1800" b="1" i="0" u="none" strike="noStrike" cap="none" normalizeH="0" baseline="0" dirty="0" err="1" smtClean="0">
                          <a:ln>
                            <a:noFill/>
                          </a:ln>
                          <a:solidFill>
                            <a:schemeClr val="tx1"/>
                          </a:solidFill>
                          <a:effectLst/>
                          <a:latin typeface="Arial" pitchFamily="34" charset="0"/>
                        </a:rPr>
                        <a:t>AzQF</a:t>
                      </a:r>
                      <a:r>
                        <a:rPr kumimoji="0" lang="et-EE" sz="1800" b="1" i="0" u="none" strike="noStrike" cap="none" normalizeH="0" baseline="0" dirty="0" smtClean="0">
                          <a:ln>
                            <a:noFill/>
                          </a:ln>
                          <a:solidFill>
                            <a:schemeClr val="tx1"/>
                          </a:solidFill>
                          <a:effectLst/>
                          <a:latin typeface="Arial" pitchFamily="34" charset="0"/>
                        </a:rPr>
                        <a:t> </a:t>
                      </a:r>
                      <a:r>
                        <a:rPr kumimoji="0" lang="et-EE" sz="1800" b="1" i="0" u="none" strike="noStrike" cap="none" normalizeH="0" baseline="0" dirty="0" err="1" smtClean="0">
                          <a:ln>
                            <a:noFill/>
                          </a:ln>
                          <a:solidFill>
                            <a:schemeClr val="tx1"/>
                          </a:solidFill>
                          <a:effectLst/>
                          <a:latin typeface="Arial" pitchFamily="34" charset="0"/>
                        </a:rPr>
                        <a:t>levels</a:t>
                      </a:r>
                      <a:endParaRPr kumimoji="0" lang="en-GB" sz="18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0700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pitchFamily="34" charset="0"/>
                          <a:cs typeface="Arial" pitchFamily="34" charset="0"/>
                        </a:rPr>
                        <a:t>8</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1400" b="0" i="0" u="none" strike="noStrike" cap="all" normalizeH="0" baseline="0" dirty="0" err="1" smtClean="0">
                          <a:ln>
                            <a:noFill/>
                          </a:ln>
                          <a:solidFill>
                            <a:schemeClr val="tx1"/>
                          </a:solidFill>
                          <a:effectLst/>
                          <a:latin typeface="Calibri" panose="020F0502020204030204" pitchFamily="34" charset="0"/>
                        </a:rPr>
                        <a:t>Third</a:t>
                      </a:r>
                      <a:r>
                        <a:rPr kumimoji="0" lang="et-EE" sz="1400" b="0" i="0" u="none" strike="noStrike" cap="all" normalizeH="0" baseline="0" dirty="0" smtClean="0">
                          <a:ln>
                            <a:noFill/>
                          </a:ln>
                          <a:solidFill>
                            <a:schemeClr val="tx1"/>
                          </a:solidFill>
                          <a:effectLst/>
                          <a:latin typeface="Calibri" panose="020F0502020204030204" pitchFamily="34" charset="0"/>
                        </a:rPr>
                        <a:t> </a:t>
                      </a:r>
                      <a:r>
                        <a:rPr kumimoji="0" lang="et-EE" sz="1400" b="0" i="0" u="none" strike="noStrike" cap="all" normalizeH="0" baseline="0" dirty="0" err="1" smtClean="0">
                          <a:ln>
                            <a:noFill/>
                          </a:ln>
                          <a:solidFill>
                            <a:schemeClr val="tx1"/>
                          </a:solidFill>
                          <a:effectLst/>
                          <a:latin typeface="Calibri" panose="020F0502020204030204" pitchFamily="34" charset="0"/>
                        </a:rPr>
                        <a:t>cycle</a:t>
                      </a:r>
                      <a:r>
                        <a:rPr kumimoji="0" lang="et-EE" sz="1400" b="0" i="0" u="none" strike="noStrike" cap="all" normalizeH="0" baseline="0" dirty="0" smtClean="0">
                          <a:ln>
                            <a:noFill/>
                          </a:ln>
                          <a:solidFill>
                            <a:schemeClr val="tx1"/>
                          </a:solidFill>
                          <a:effectLst/>
                          <a:latin typeface="Calibri" panose="020F0502020204030204" pitchFamily="34" charset="0"/>
                        </a:rPr>
                        <a:t> (</a:t>
                      </a:r>
                      <a:r>
                        <a:rPr kumimoji="0" lang="et-EE" sz="1400" b="0" i="0" u="none" strike="noStrike" cap="all" normalizeH="0" baseline="0" dirty="0" err="1" smtClean="0">
                          <a:ln>
                            <a:noFill/>
                          </a:ln>
                          <a:solidFill>
                            <a:schemeClr val="tx1"/>
                          </a:solidFill>
                          <a:effectLst/>
                          <a:latin typeface="Calibri" panose="020F0502020204030204" pitchFamily="34" charset="0"/>
                        </a:rPr>
                        <a:t>Doctor</a:t>
                      </a:r>
                      <a:r>
                        <a:rPr kumimoji="0" lang="et-EE" sz="1400" b="0" i="0" u="none" strike="noStrike" cap="all" normalizeH="0" baseline="0" dirty="0" smtClean="0">
                          <a:ln>
                            <a:noFill/>
                          </a:ln>
                          <a:solidFill>
                            <a:schemeClr val="tx1"/>
                          </a:solidFill>
                          <a:effectLst/>
                          <a:latin typeface="Calibri" panose="020F0502020204030204" pitchFamily="34" charset="0"/>
                        </a:rPr>
                        <a:t>)</a:t>
                      </a:r>
                      <a:endParaRPr kumimoji="0" lang="en-GB" sz="1400" b="0" i="0" u="none" strike="noStrike" cap="all" normalizeH="0" baseline="0" dirty="0" smtClean="0">
                        <a:ln>
                          <a:noFill/>
                        </a:ln>
                        <a:solidFill>
                          <a:schemeClr val="tx1"/>
                        </a:solidFill>
                        <a:effectLst/>
                        <a:latin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t-EE" sz="2400" b="1" i="0" u="none" strike="noStrike" cap="none" normalizeH="0" baseline="0" dirty="0" smtClean="0">
                          <a:ln>
                            <a:noFill/>
                          </a:ln>
                          <a:solidFill>
                            <a:schemeClr val="tx1"/>
                          </a:solidFill>
                          <a:effectLst/>
                          <a:latin typeface="Arial" pitchFamily="34" charset="0"/>
                        </a:rPr>
                        <a:t>8</a:t>
                      </a:r>
                      <a:endParaRPr kumimoji="0" lang="en-US"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50"/>
                    </a:solidFill>
                  </a:tcPr>
                </a:tc>
              </a:tr>
              <a:tr h="60539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pitchFamily="34" charset="0"/>
                          <a:cs typeface="Arial" pitchFamily="34" charset="0"/>
                        </a:rPr>
                        <a:t>7</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1400" b="0" i="0" u="none" strike="noStrike" cap="all" normalizeH="0" baseline="0" dirty="0" err="1" smtClean="0">
                          <a:ln>
                            <a:noFill/>
                          </a:ln>
                          <a:solidFill>
                            <a:schemeClr val="tx1"/>
                          </a:solidFill>
                          <a:effectLst/>
                          <a:latin typeface="Calibri" panose="020F0502020204030204" pitchFamily="34" charset="0"/>
                        </a:rPr>
                        <a:t>Second</a:t>
                      </a:r>
                      <a:r>
                        <a:rPr kumimoji="0" lang="et-EE" sz="1400" b="0" i="0" u="none" strike="noStrike" cap="all" normalizeH="0" baseline="0" dirty="0" smtClean="0">
                          <a:ln>
                            <a:noFill/>
                          </a:ln>
                          <a:solidFill>
                            <a:schemeClr val="tx1"/>
                          </a:solidFill>
                          <a:effectLst/>
                          <a:latin typeface="Calibri" panose="020F0502020204030204" pitchFamily="34" charset="0"/>
                        </a:rPr>
                        <a:t> </a:t>
                      </a:r>
                      <a:r>
                        <a:rPr kumimoji="0" lang="et-EE" sz="1400" b="0" i="0" u="none" strike="noStrike" cap="all" normalizeH="0" baseline="0" dirty="0" err="1" smtClean="0">
                          <a:ln>
                            <a:noFill/>
                          </a:ln>
                          <a:solidFill>
                            <a:schemeClr val="tx1"/>
                          </a:solidFill>
                          <a:effectLst/>
                          <a:latin typeface="Calibri" panose="020F0502020204030204" pitchFamily="34" charset="0"/>
                        </a:rPr>
                        <a:t>Cycle</a:t>
                      </a:r>
                      <a:endParaRPr kumimoji="0" lang="et-EE" sz="1400" b="0" i="0" u="none" strike="noStrike" cap="all" normalizeH="0" baseline="0" dirty="0" smtClean="0">
                        <a:ln>
                          <a:noFill/>
                        </a:ln>
                        <a:solidFill>
                          <a:schemeClr val="tx1"/>
                        </a:solidFill>
                        <a:effectLst/>
                        <a:latin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t-EE" sz="1400" b="0" i="0" u="none" strike="noStrike" cap="all" normalizeH="0" baseline="0" dirty="0" smtClean="0">
                          <a:ln>
                            <a:noFill/>
                          </a:ln>
                          <a:solidFill>
                            <a:schemeClr val="tx1"/>
                          </a:solidFill>
                          <a:effectLst/>
                          <a:latin typeface="Calibri" panose="020F0502020204030204" pitchFamily="34" charset="0"/>
                        </a:rPr>
                        <a:t>(M</a:t>
                      </a:r>
                      <a:r>
                        <a:rPr kumimoji="0" lang="az-Cyrl-AZ" sz="1400" b="0" i="0" u="none" strike="noStrike" cap="all" normalizeH="0" baseline="0" dirty="0" smtClean="0">
                          <a:ln>
                            <a:noFill/>
                          </a:ln>
                          <a:solidFill>
                            <a:schemeClr val="tx1"/>
                          </a:solidFill>
                          <a:effectLst/>
                          <a:latin typeface="Calibri" panose="020F0502020204030204" pitchFamily="34" charset="0"/>
                        </a:rPr>
                        <a:t>а</a:t>
                      </a:r>
                      <a:r>
                        <a:rPr kumimoji="0" lang="et-EE" sz="1400" b="0" i="0" u="none" strike="noStrike" cap="all" normalizeH="0" baseline="0" dirty="0" err="1" smtClean="0">
                          <a:ln>
                            <a:noFill/>
                          </a:ln>
                          <a:solidFill>
                            <a:schemeClr val="tx1"/>
                          </a:solidFill>
                          <a:effectLst/>
                          <a:latin typeface="Calibri" panose="020F0502020204030204" pitchFamily="34" charset="0"/>
                        </a:rPr>
                        <a:t>ster</a:t>
                      </a:r>
                      <a:r>
                        <a:rPr kumimoji="0" lang="et-EE" sz="1400" b="0" i="0" u="none" strike="noStrike" cap="all" normalizeH="0" baseline="0" dirty="0" smtClean="0">
                          <a:ln>
                            <a:noFill/>
                          </a:ln>
                          <a:solidFill>
                            <a:schemeClr val="tx1"/>
                          </a:solidFill>
                          <a:effectLst/>
                          <a:latin typeface="Calibri" panose="020F0502020204030204" pitchFamily="34" charset="0"/>
                        </a:rPr>
                        <a:t>)</a:t>
                      </a:r>
                      <a:endParaRPr kumimoji="0" lang="en-GB" sz="1400" b="0" i="0" u="none" strike="noStrike" cap="all" normalizeH="0" baseline="0" dirty="0" smtClean="0">
                        <a:ln>
                          <a:noFill/>
                        </a:ln>
                        <a:solidFill>
                          <a:schemeClr val="tx1"/>
                        </a:solidFill>
                        <a:effectLst/>
                        <a:latin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t-EE" sz="2400" b="1" i="0" u="none" strike="noStrike" cap="none" normalizeH="0" baseline="0" dirty="0" smtClean="0">
                          <a:ln>
                            <a:noFill/>
                          </a:ln>
                          <a:solidFill>
                            <a:schemeClr val="tx1"/>
                          </a:solidFill>
                          <a:effectLst/>
                          <a:latin typeface="Arial" pitchFamily="34" charset="0"/>
                        </a:rPr>
                        <a:t>7</a:t>
                      </a:r>
                      <a:endParaRPr kumimoji="0" lang="en-US"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50"/>
                    </a:solidFill>
                  </a:tcPr>
                </a:tc>
              </a:tr>
              <a:tr h="60700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pitchFamily="34" charset="0"/>
                          <a:cs typeface="Arial" pitchFamily="34" charset="0"/>
                        </a:rPr>
                        <a:t>6</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1400" b="0" i="0" u="none" strike="noStrike" cap="all" normalizeH="0" baseline="0" dirty="0" err="1" smtClean="0">
                          <a:ln>
                            <a:noFill/>
                          </a:ln>
                          <a:solidFill>
                            <a:schemeClr val="tx1"/>
                          </a:solidFill>
                          <a:effectLst/>
                          <a:latin typeface="Calibri" panose="020F0502020204030204" pitchFamily="34" charset="0"/>
                        </a:rPr>
                        <a:t>First</a:t>
                      </a:r>
                      <a:r>
                        <a:rPr kumimoji="0" lang="et-EE" sz="1400" b="0" i="0" u="none" strike="noStrike" cap="all" normalizeH="0" baseline="0" dirty="0" smtClean="0">
                          <a:ln>
                            <a:noFill/>
                          </a:ln>
                          <a:solidFill>
                            <a:schemeClr val="tx1"/>
                          </a:solidFill>
                          <a:effectLst/>
                          <a:latin typeface="Calibri" panose="020F0502020204030204" pitchFamily="34" charset="0"/>
                        </a:rPr>
                        <a:t> </a:t>
                      </a:r>
                      <a:r>
                        <a:rPr kumimoji="0" lang="et-EE" sz="1400" b="0" i="0" u="none" strike="noStrike" cap="all" normalizeH="0" baseline="0" dirty="0" err="1" smtClean="0">
                          <a:ln>
                            <a:noFill/>
                          </a:ln>
                          <a:solidFill>
                            <a:schemeClr val="tx1"/>
                          </a:solidFill>
                          <a:effectLst/>
                          <a:latin typeface="Calibri" panose="020F0502020204030204" pitchFamily="34" charset="0"/>
                        </a:rPr>
                        <a:t>Cycle</a:t>
                      </a:r>
                      <a:endParaRPr kumimoji="0" lang="et-EE" sz="1400" b="0" i="0" u="none" strike="noStrike" cap="all" normalizeH="0" baseline="0" dirty="0" smtClean="0">
                        <a:ln>
                          <a:noFill/>
                        </a:ln>
                        <a:solidFill>
                          <a:schemeClr val="tx1"/>
                        </a:solidFill>
                        <a:effectLst/>
                        <a:latin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t-EE" sz="1400" b="0" i="0" u="none" strike="noStrike" cap="all" normalizeH="0" baseline="0" dirty="0" smtClean="0">
                          <a:ln>
                            <a:noFill/>
                          </a:ln>
                          <a:solidFill>
                            <a:schemeClr val="tx1"/>
                          </a:solidFill>
                          <a:effectLst/>
                          <a:latin typeface="Calibri" panose="020F0502020204030204" pitchFamily="34" charset="0"/>
                        </a:rPr>
                        <a:t>(</a:t>
                      </a:r>
                      <a:r>
                        <a:rPr kumimoji="0" lang="et-EE" sz="1400" b="0" i="0" u="none" strike="noStrike" cap="all" normalizeH="0" baseline="0" dirty="0" err="1" smtClean="0">
                          <a:ln>
                            <a:noFill/>
                          </a:ln>
                          <a:solidFill>
                            <a:schemeClr val="tx1"/>
                          </a:solidFill>
                          <a:effectLst/>
                          <a:latin typeface="Calibri" panose="020F0502020204030204" pitchFamily="34" charset="0"/>
                        </a:rPr>
                        <a:t>Bachelor</a:t>
                      </a:r>
                      <a:r>
                        <a:rPr kumimoji="0" lang="et-EE" sz="1400" b="0" i="0" u="none" strike="noStrike" cap="all" normalizeH="0" baseline="0" dirty="0" smtClean="0">
                          <a:ln>
                            <a:noFill/>
                          </a:ln>
                          <a:solidFill>
                            <a:schemeClr val="tx1"/>
                          </a:solidFill>
                          <a:effectLst/>
                          <a:latin typeface="Calibri" panose="020F0502020204030204" pitchFamily="34" charset="0"/>
                        </a:rPr>
                        <a:t>)</a:t>
                      </a:r>
                      <a:endParaRPr kumimoji="0" lang="en-GB" sz="1400" b="0" i="0" u="none" strike="noStrike" cap="all" normalizeH="0" baseline="0" dirty="0" smtClean="0">
                        <a:ln>
                          <a:noFill/>
                        </a:ln>
                        <a:solidFill>
                          <a:schemeClr val="tx1"/>
                        </a:solidFill>
                        <a:effectLst/>
                        <a:latin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t-EE" sz="2400" b="1" i="0" u="none" strike="noStrike" cap="none" normalizeH="0" baseline="0" dirty="0" smtClean="0">
                          <a:ln>
                            <a:noFill/>
                          </a:ln>
                          <a:solidFill>
                            <a:schemeClr val="tx1"/>
                          </a:solidFill>
                          <a:effectLst/>
                          <a:latin typeface="Arial" pitchFamily="34" charset="0"/>
                        </a:rPr>
                        <a:t>6</a:t>
                      </a:r>
                      <a:endParaRPr kumimoji="0" lang="en-US"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50"/>
                    </a:solidFill>
                  </a:tcPr>
                </a:tc>
              </a:tr>
              <a:tr h="58359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pitchFamily="34" charset="0"/>
                          <a:cs typeface="Arial" pitchFamily="34" charset="0"/>
                        </a:rPr>
                        <a:t>5</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1400" b="0" i="0" u="none" strike="noStrike" cap="all" normalizeH="0" baseline="0" dirty="0" err="1" smtClean="0">
                          <a:ln>
                            <a:noFill/>
                          </a:ln>
                          <a:solidFill>
                            <a:schemeClr val="tx1"/>
                          </a:solidFill>
                          <a:effectLst/>
                          <a:latin typeface="Calibri" panose="020F0502020204030204" pitchFamily="34" charset="0"/>
                        </a:rPr>
                        <a:t>Short</a:t>
                      </a:r>
                      <a:r>
                        <a:rPr kumimoji="0" lang="et-EE" sz="1400" b="0" i="0" u="none" strike="noStrike" cap="all" normalizeH="0" baseline="0" dirty="0" smtClean="0">
                          <a:ln>
                            <a:noFill/>
                          </a:ln>
                          <a:solidFill>
                            <a:schemeClr val="tx1"/>
                          </a:solidFill>
                          <a:effectLst/>
                          <a:latin typeface="Calibri" panose="020F0502020204030204" pitchFamily="34" charset="0"/>
                        </a:rPr>
                        <a:t> </a:t>
                      </a:r>
                      <a:r>
                        <a:rPr kumimoji="0" lang="et-EE" sz="1400" b="0" i="0" u="none" strike="noStrike" cap="all" normalizeH="0" baseline="0" dirty="0" err="1" smtClean="0">
                          <a:ln>
                            <a:noFill/>
                          </a:ln>
                          <a:solidFill>
                            <a:schemeClr val="tx1"/>
                          </a:solidFill>
                          <a:effectLst/>
                          <a:latin typeface="Calibri" panose="020F0502020204030204" pitchFamily="34" charset="0"/>
                        </a:rPr>
                        <a:t>cycle</a:t>
                      </a:r>
                      <a:endParaRPr kumimoji="0" lang="en-GB" sz="1400" b="0" i="0" u="none" strike="noStrike" cap="all" normalizeH="0" baseline="0" dirty="0" smtClean="0">
                        <a:ln>
                          <a:noFill/>
                        </a:ln>
                        <a:solidFill>
                          <a:schemeClr val="tx1"/>
                        </a:solidFill>
                        <a:effectLst/>
                        <a:latin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030A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t-EE" sz="2400" b="1" i="0" u="none" strike="noStrike" cap="none" normalizeH="0" baseline="0" dirty="0" smtClean="0">
                          <a:ln>
                            <a:noFill/>
                          </a:ln>
                          <a:solidFill>
                            <a:schemeClr val="tx1"/>
                          </a:solidFill>
                          <a:effectLst/>
                          <a:latin typeface="Arial" pitchFamily="34" charset="0"/>
                        </a:rPr>
                        <a:t>5</a:t>
                      </a:r>
                      <a:endParaRPr kumimoji="0" lang="en-US"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50"/>
                    </a:solidFill>
                  </a:tcPr>
                </a:tc>
              </a:tr>
              <a:tr h="60700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pitchFamily="34" charset="0"/>
                          <a:cs typeface="Arial" pitchFamily="34" charset="0"/>
                        </a:rPr>
                        <a:t>4</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030A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t-EE" sz="2400" b="1" i="0" u="none" strike="noStrike" cap="none" normalizeH="0" baseline="0" dirty="0" smtClean="0">
                          <a:ln>
                            <a:noFill/>
                          </a:ln>
                          <a:solidFill>
                            <a:schemeClr val="tx1"/>
                          </a:solidFill>
                          <a:effectLst/>
                          <a:latin typeface="Arial" pitchFamily="34" charset="0"/>
                        </a:rPr>
                        <a:t>4</a:t>
                      </a:r>
                      <a:endParaRPr kumimoji="0" lang="en-US"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50"/>
                    </a:solidFill>
                  </a:tcPr>
                </a:tc>
              </a:tr>
              <a:tr h="63606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pitchFamily="34" charset="0"/>
                          <a:cs typeface="Arial" pitchFamily="34" charset="0"/>
                        </a:rPr>
                        <a:t>3</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030A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t-EE" sz="2400" b="1" i="0" u="none" strike="noStrike" cap="none" normalizeH="0" baseline="0" dirty="0" smtClean="0">
                          <a:ln>
                            <a:noFill/>
                          </a:ln>
                          <a:solidFill>
                            <a:schemeClr val="tx1"/>
                          </a:solidFill>
                          <a:effectLst/>
                          <a:latin typeface="Arial" pitchFamily="34" charset="0"/>
                        </a:rPr>
                        <a:t>3</a:t>
                      </a:r>
                      <a:endParaRPr kumimoji="0" lang="en-US"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50"/>
                    </a:solidFill>
                  </a:tcPr>
                </a:tc>
              </a:tr>
              <a:tr h="63767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pitchFamily="34" charset="0"/>
                          <a:cs typeface="Arial" pitchFamily="34" charset="0"/>
                        </a:rPr>
                        <a:t>2</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t-EE" sz="2400" b="1" i="0" u="none" strike="noStrike" cap="none" normalizeH="0" baseline="0" dirty="0" smtClean="0">
                          <a:ln>
                            <a:noFill/>
                          </a:ln>
                          <a:solidFill>
                            <a:schemeClr val="tx1"/>
                          </a:solidFill>
                          <a:effectLst/>
                          <a:latin typeface="Arial" pitchFamily="34" charset="0"/>
                        </a:rPr>
                        <a:t>2</a:t>
                      </a:r>
                      <a:endParaRPr kumimoji="0" lang="en-US"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50"/>
                    </a:solidFill>
                  </a:tcPr>
                </a:tc>
              </a:tr>
              <a:tr h="63767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pitchFamily="34" charset="0"/>
                          <a:cs typeface="Arial" pitchFamily="34" charset="0"/>
                        </a:rPr>
                        <a:t>1</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t-EE" sz="2400" b="1" i="0" u="none" strike="noStrike" cap="none" normalizeH="0" baseline="0" dirty="0" smtClean="0">
                          <a:ln>
                            <a:noFill/>
                          </a:ln>
                          <a:solidFill>
                            <a:schemeClr val="tx1"/>
                          </a:solidFill>
                          <a:effectLst/>
                          <a:latin typeface="Arial" pitchFamily="34" charset="0"/>
                        </a:rPr>
                        <a:t>1</a:t>
                      </a:r>
                      <a:endParaRPr kumimoji="0" lang="en-US"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50"/>
                    </a:solidFill>
                  </a:tcPr>
                </a:tc>
              </a:tr>
            </a:tbl>
          </a:graphicData>
        </a:graphic>
      </p:graphicFrame>
      <p:sp>
        <p:nvSpPr>
          <p:cNvPr id="22623" name="Rectangle 94"/>
          <p:cNvSpPr>
            <a:spLocks noChangeArrowheads="1"/>
          </p:cNvSpPr>
          <p:nvPr/>
        </p:nvSpPr>
        <p:spPr bwMode="auto">
          <a:xfrm>
            <a:off x="1524001" y="5700197"/>
            <a:ext cx="184731" cy="369332"/>
          </a:xfrm>
          <a:prstGeom prst="rect">
            <a:avLst/>
          </a:prstGeom>
          <a:noFill/>
          <a:ln w="9525">
            <a:noFill/>
            <a:miter lim="800000"/>
            <a:headEnd/>
            <a:tailEnd/>
          </a:ln>
        </p:spPr>
        <p:txBody>
          <a:bodyPr wrap="none" anchor="ctr">
            <a:spAutoFit/>
          </a:bodyPr>
          <a:lstStyle/>
          <a:p>
            <a:endParaRPr lang="en-US"/>
          </a:p>
        </p:txBody>
      </p:sp>
      <p:sp>
        <p:nvSpPr>
          <p:cNvPr id="22624" name="Text Box 95"/>
          <p:cNvSpPr txBox="1">
            <a:spLocks noChangeArrowheads="1"/>
          </p:cNvSpPr>
          <p:nvPr/>
        </p:nvSpPr>
        <p:spPr bwMode="auto">
          <a:xfrm>
            <a:off x="1793081" y="216347"/>
            <a:ext cx="8642350" cy="769441"/>
          </a:xfrm>
          <a:prstGeom prst="rect">
            <a:avLst/>
          </a:prstGeom>
          <a:noFill/>
          <a:ln w="9525">
            <a:noFill/>
            <a:miter lim="800000"/>
            <a:headEnd/>
            <a:tailEnd/>
          </a:ln>
        </p:spPr>
        <p:txBody>
          <a:bodyPr>
            <a:spAutoFit/>
          </a:bodyPr>
          <a:lstStyle/>
          <a:p>
            <a:pPr algn="ctr">
              <a:spcBef>
                <a:spcPct val="50000"/>
              </a:spcBef>
            </a:pPr>
            <a:r>
              <a:rPr lang="et-EE" sz="4400" dirty="0" err="1">
                <a:solidFill>
                  <a:srgbClr val="FF0000"/>
                </a:solidFill>
                <a:latin typeface="+mj-lt"/>
              </a:rPr>
              <a:t>The</a:t>
            </a:r>
            <a:r>
              <a:rPr lang="et-EE" sz="4400" dirty="0">
                <a:solidFill>
                  <a:srgbClr val="FF0000"/>
                </a:solidFill>
                <a:latin typeface="+mj-lt"/>
              </a:rPr>
              <a:t> NQF </a:t>
            </a:r>
            <a:r>
              <a:rPr lang="et-EE" sz="4400" dirty="0" err="1">
                <a:solidFill>
                  <a:srgbClr val="FF0000"/>
                </a:solidFill>
                <a:latin typeface="+mj-lt"/>
              </a:rPr>
              <a:t>for</a:t>
            </a:r>
            <a:r>
              <a:rPr lang="et-EE" sz="4400" dirty="0">
                <a:solidFill>
                  <a:srgbClr val="FF0000"/>
                </a:solidFill>
                <a:latin typeface="+mj-lt"/>
              </a:rPr>
              <a:t> </a:t>
            </a:r>
            <a:r>
              <a:rPr lang="et-EE" sz="4400" dirty="0" err="1">
                <a:solidFill>
                  <a:srgbClr val="FF0000"/>
                </a:solidFill>
                <a:latin typeface="+mj-lt"/>
              </a:rPr>
              <a:t>Azerbaijan</a:t>
            </a:r>
            <a:endParaRPr lang="en-GB" sz="4400" dirty="0">
              <a:solidFill>
                <a:srgbClr val="FF0000"/>
              </a:solidFill>
              <a:latin typeface="+mj-lt"/>
            </a:endParaRPr>
          </a:p>
        </p:txBody>
      </p:sp>
    </p:spTree>
    <p:extLst>
      <p:ext uri="{BB962C8B-B14F-4D97-AF65-F5344CB8AC3E}">
        <p14:creationId xmlns:p14="http://schemas.microsoft.com/office/powerpoint/2010/main" val="295387686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90469"/>
          </a:xfrm>
        </p:spPr>
        <p:txBody>
          <a:bodyPr/>
          <a:lstStyle/>
          <a:p>
            <a:r>
              <a:rPr lang="et-EE" dirty="0" err="1" smtClean="0">
                <a:solidFill>
                  <a:srgbClr val="FF0000"/>
                </a:solidFill>
              </a:rPr>
              <a:t>Criteria</a:t>
            </a:r>
            <a:r>
              <a:rPr lang="et-EE" dirty="0" smtClean="0">
                <a:solidFill>
                  <a:srgbClr val="FF0000"/>
                </a:solidFill>
              </a:rPr>
              <a:t> </a:t>
            </a:r>
            <a:r>
              <a:rPr lang="et-EE" dirty="0" err="1" smtClean="0">
                <a:solidFill>
                  <a:srgbClr val="FF0000"/>
                </a:solidFill>
              </a:rPr>
              <a:t>for</a:t>
            </a:r>
            <a:r>
              <a:rPr lang="et-EE" dirty="0" smtClean="0">
                <a:solidFill>
                  <a:srgbClr val="FF0000"/>
                </a:solidFill>
              </a:rPr>
              <a:t> </a:t>
            </a:r>
            <a:r>
              <a:rPr lang="et-EE" dirty="0" err="1" smtClean="0">
                <a:solidFill>
                  <a:srgbClr val="FF0000"/>
                </a:solidFill>
              </a:rPr>
              <a:t>referencing</a:t>
            </a:r>
            <a:r>
              <a:rPr lang="et-EE" dirty="0" smtClean="0">
                <a:solidFill>
                  <a:srgbClr val="FF0000"/>
                </a:solidFill>
              </a:rPr>
              <a:t> </a:t>
            </a:r>
            <a:r>
              <a:rPr lang="et-EE" dirty="0" err="1" smtClean="0">
                <a:solidFill>
                  <a:srgbClr val="FF0000"/>
                </a:solidFill>
              </a:rPr>
              <a:t>AzQF</a:t>
            </a:r>
            <a:r>
              <a:rPr lang="et-EE" dirty="0" smtClean="0">
                <a:solidFill>
                  <a:srgbClr val="FF0000"/>
                </a:solidFill>
              </a:rPr>
              <a:t> </a:t>
            </a:r>
            <a:r>
              <a:rPr lang="et-EE" dirty="0" err="1" smtClean="0">
                <a:solidFill>
                  <a:srgbClr val="FF0000"/>
                </a:solidFill>
              </a:rPr>
              <a:t>to</a:t>
            </a:r>
            <a:r>
              <a:rPr lang="et-EE" dirty="0" smtClean="0">
                <a:solidFill>
                  <a:srgbClr val="FF0000"/>
                </a:solidFill>
              </a:rPr>
              <a:t> EQF (1)</a:t>
            </a:r>
            <a:endParaRPr lang="et-EE" dirty="0">
              <a:solidFill>
                <a:srgbClr val="FF0000"/>
              </a:solidFill>
            </a:endParaRPr>
          </a:p>
        </p:txBody>
      </p:sp>
      <p:sp>
        <p:nvSpPr>
          <p:cNvPr id="3" name="Content Placeholder 2"/>
          <p:cNvSpPr>
            <a:spLocks noGrp="1"/>
          </p:cNvSpPr>
          <p:nvPr>
            <p:ph idx="1"/>
          </p:nvPr>
        </p:nvSpPr>
        <p:spPr>
          <a:xfrm>
            <a:off x="838200" y="1825625"/>
            <a:ext cx="10515600" cy="4629766"/>
          </a:xfrm>
        </p:spPr>
        <p:txBody>
          <a:bodyPr/>
          <a:lstStyle/>
          <a:p>
            <a:pPr lvl="0"/>
            <a:r>
              <a:rPr lang="en-US" b="1" dirty="0"/>
              <a:t>The responsibilities </a:t>
            </a:r>
            <a:r>
              <a:rPr lang="en-US" dirty="0"/>
              <a:t>and/or legal competence </a:t>
            </a:r>
            <a:r>
              <a:rPr lang="en-US" b="1" dirty="0"/>
              <a:t>of all relevant national bodies involved in the referencing process</a:t>
            </a:r>
            <a:r>
              <a:rPr lang="en-US" dirty="0"/>
              <a:t>, including the NCP, </a:t>
            </a:r>
            <a:r>
              <a:rPr lang="en-US" b="1" dirty="0"/>
              <a:t>are clearly determined and published by the competent public </a:t>
            </a:r>
            <a:r>
              <a:rPr lang="en-US" b="1" dirty="0" smtClean="0"/>
              <a:t>authorities</a:t>
            </a:r>
            <a:endParaRPr lang="et-EE" b="1" dirty="0"/>
          </a:p>
          <a:p>
            <a:pPr lvl="0"/>
            <a:r>
              <a:rPr lang="en-US" dirty="0"/>
              <a:t>There is a </a:t>
            </a:r>
            <a:r>
              <a:rPr lang="en-US" b="1" dirty="0"/>
              <a:t>clear and demonstrable link between the types of qualification descriptions and the level descriptors of the </a:t>
            </a:r>
            <a:r>
              <a:rPr lang="en-US" b="1" dirty="0" smtClean="0"/>
              <a:t>NQF </a:t>
            </a:r>
            <a:endParaRPr lang="et-EE" b="1" dirty="0"/>
          </a:p>
          <a:p>
            <a:pPr lvl="0"/>
            <a:r>
              <a:rPr lang="en-US" dirty="0"/>
              <a:t>The </a:t>
            </a:r>
            <a:r>
              <a:rPr lang="en-US" b="1" dirty="0"/>
              <a:t>qualifications are based on </a:t>
            </a:r>
            <a:r>
              <a:rPr lang="en-US" dirty="0"/>
              <a:t>the principle and objective of </a:t>
            </a:r>
            <a:r>
              <a:rPr lang="en-US" b="1" dirty="0"/>
              <a:t>learning outcomes </a:t>
            </a:r>
            <a:r>
              <a:rPr lang="en-US" dirty="0"/>
              <a:t>and linked to </a:t>
            </a:r>
            <a:r>
              <a:rPr lang="en-US" b="1" dirty="0"/>
              <a:t>arrangements for validation of non-formal and informal learning</a:t>
            </a:r>
            <a:r>
              <a:rPr lang="en-US" dirty="0"/>
              <a:t> and, where these exist, to </a:t>
            </a:r>
            <a:r>
              <a:rPr lang="en-US" b="1" dirty="0"/>
              <a:t>credit </a:t>
            </a:r>
            <a:r>
              <a:rPr lang="en-US" b="1" dirty="0" smtClean="0"/>
              <a:t>systems</a:t>
            </a:r>
            <a:endParaRPr lang="et-EE" b="1" dirty="0"/>
          </a:p>
          <a:p>
            <a:endParaRPr lang="et-EE" dirty="0"/>
          </a:p>
        </p:txBody>
      </p:sp>
    </p:spTree>
    <p:extLst>
      <p:ext uri="{BB962C8B-B14F-4D97-AF65-F5344CB8AC3E}">
        <p14:creationId xmlns:p14="http://schemas.microsoft.com/office/powerpoint/2010/main" val="2232608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90469"/>
          </a:xfrm>
        </p:spPr>
        <p:txBody>
          <a:bodyPr/>
          <a:lstStyle/>
          <a:p>
            <a:r>
              <a:rPr lang="et-EE" dirty="0" err="1" smtClean="0">
                <a:solidFill>
                  <a:srgbClr val="FF0000"/>
                </a:solidFill>
              </a:rPr>
              <a:t>Criteria</a:t>
            </a:r>
            <a:r>
              <a:rPr lang="et-EE" dirty="0" smtClean="0">
                <a:solidFill>
                  <a:srgbClr val="FF0000"/>
                </a:solidFill>
              </a:rPr>
              <a:t> </a:t>
            </a:r>
            <a:r>
              <a:rPr lang="et-EE" dirty="0" err="1" smtClean="0">
                <a:solidFill>
                  <a:srgbClr val="FF0000"/>
                </a:solidFill>
              </a:rPr>
              <a:t>for</a:t>
            </a:r>
            <a:r>
              <a:rPr lang="et-EE" dirty="0" smtClean="0">
                <a:solidFill>
                  <a:srgbClr val="FF0000"/>
                </a:solidFill>
              </a:rPr>
              <a:t> </a:t>
            </a:r>
            <a:r>
              <a:rPr lang="et-EE" dirty="0" err="1" smtClean="0">
                <a:solidFill>
                  <a:srgbClr val="FF0000"/>
                </a:solidFill>
              </a:rPr>
              <a:t>referencing</a:t>
            </a:r>
            <a:r>
              <a:rPr lang="et-EE" dirty="0" smtClean="0">
                <a:solidFill>
                  <a:srgbClr val="FF0000"/>
                </a:solidFill>
              </a:rPr>
              <a:t> </a:t>
            </a:r>
            <a:r>
              <a:rPr lang="et-EE" dirty="0" err="1" smtClean="0">
                <a:solidFill>
                  <a:srgbClr val="FF0000"/>
                </a:solidFill>
              </a:rPr>
              <a:t>AzQF</a:t>
            </a:r>
            <a:r>
              <a:rPr lang="et-EE" dirty="0" smtClean="0">
                <a:solidFill>
                  <a:srgbClr val="FF0000"/>
                </a:solidFill>
              </a:rPr>
              <a:t> </a:t>
            </a:r>
            <a:r>
              <a:rPr lang="et-EE" dirty="0" err="1" smtClean="0">
                <a:solidFill>
                  <a:srgbClr val="FF0000"/>
                </a:solidFill>
              </a:rPr>
              <a:t>to</a:t>
            </a:r>
            <a:r>
              <a:rPr lang="et-EE" dirty="0" smtClean="0">
                <a:solidFill>
                  <a:srgbClr val="FF0000"/>
                </a:solidFill>
              </a:rPr>
              <a:t> EQF (2)</a:t>
            </a:r>
            <a:endParaRPr lang="et-EE" dirty="0">
              <a:solidFill>
                <a:srgbClr val="FF0000"/>
              </a:solidFill>
            </a:endParaRPr>
          </a:p>
        </p:txBody>
      </p:sp>
      <p:sp>
        <p:nvSpPr>
          <p:cNvPr id="3" name="Content Placeholder 2"/>
          <p:cNvSpPr>
            <a:spLocks noGrp="1"/>
          </p:cNvSpPr>
          <p:nvPr>
            <p:ph idx="1"/>
          </p:nvPr>
        </p:nvSpPr>
        <p:spPr>
          <a:xfrm>
            <a:off x="838200" y="1825625"/>
            <a:ext cx="10515600" cy="4629766"/>
          </a:xfrm>
        </p:spPr>
        <p:txBody>
          <a:bodyPr/>
          <a:lstStyle/>
          <a:p>
            <a:pPr lvl="0"/>
            <a:r>
              <a:rPr lang="en-US" dirty="0"/>
              <a:t>The </a:t>
            </a:r>
            <a:r>
              <a:rPr lang="en-US" b="1" dirty="0"/>
              <a:t>procedures for inclusion of qualifications in the NQF </a:t>
            </a:r>
            <a:r>
              <a:rPr lang="en-US" dirty="0"/>
              <a:t>or for describing the place of qualifications in the NQF </a:t>
            </a:r>
            <a:r>
              <a:rPr lang="en-US" b="1" dirty="0"/>
              <a:t>are </a:t>
            </a:r>
            <a:r>
              <a:rPr lang="en-US" b="1" dirty="0" smtClean="0"/>
              <a:t>transparent</a:t>
            </a:r>
            <a:endParaRPr lang="et-EE" b="1" dirty="0"/>
          </a:p>
          <a:p>
            <a:pPr lvl="0"/>
            <a:r>
              <a:rPr lang="en-US" dirty="0"/>
              <a:t>The </a:t>
            </a:r>
            <a:r>
              <a:rPr lang="en-US" b="1" dirty="0"/>
              <a:t>national quality assurance system</a:t>
            </a:r>
            <a:r>
              <a:rPr lang="en-US" dirty="0"/>
              <a:t>(s) for education and training </a:t>
            </a:r>
            <a:r>
              <a:rPr lang="en-US" b="1" dirty="0"/>
              <a:t>refer(s) to the NQF </a:t>
            </a:r>
            <a:r>
              <a:rPr lang="en-US" dirty="0"/>
              <a:t>and are </a:t>
            </a:r>
            <a:r>
              <a:rPr lang="en-US" b="1" dirty="0"/>
              <a:t>consistent with the relevant European principles and guidelines</a:t>
            </a:r>
            <a:r>
              <a:rPr lang="en-US" dirty="0"/>
              <a:t> (as indicated in Annex 3 of the Recommendation</a:t>
            </a:r>
            <a:r>
              <a:rPr lang="en-US" dirty="0" smtClean="0"/>
              <a:t>)</a:t>
            </a:r>
            <a:endParaRPr lang="et-EE" dirty="0"/>
          </a:p>
          <a:p>
            <a:pPr lvl="0"/>
            <a:r>
              <a:rPr lang="en-US" dirty="0"/>
              <a:t>The referencing process shall include the stated </a:t>
            </a:r>
            <a:r>
              <a:rPr lang="en-US" b="1" dirty="0"/>
              <a:t>agreement of the relevant quality assurance </a:t>
            </a:r>
            <a:r>
              <a:rPr lang="en-US" b="1" dirty="0" smtClean="0"/>
              <a:t>bodies</a:t>
            </a:r>
            <a:endParaRPr lang="et-EE" b="1" dirty="0"/>
          </a:p>
          <a:p>
            <a:pPr lvl="0"/>
            <a:r>
              <a:rPr lang="en-US" dirty="0"/>
              <a:t>The referencing process shall </a:t>
            </a:r>
            <a:r>
              <a:rPr lang="en-US" b="1" dirty="0"/>
              <a:t>involve international </a:t>
            </a:r>
            <a:r>
              <a:rPr lang="en-US" b="1" dirty="0" smtClean="0"/>
              <a:t>experts</a:t>
            </a:r>
            <a:endParaRPr lang="et-EE" b="1" dirty="0"/>
          </a:p>
          <a:p>
            <a:endParaRPr lang="et-EE" dirty="0"/>
          </a:p>
        </p:txBody>
      </p:sp>
    </p:spTree>
    <p:extLst>
      <p:ext uri="{BB962C8B-B14F-4D97-AF65-F5344CB8AC3E}">
        <p14:creationId xmlns:p14="http://schemas.microsoft.com/office/powerpoint/2010/main" val="823725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90469"/>
          </a:xfrm>
        </p:spPr>
        <p:txBody>
          <a:bodyPr/>
          <a:lstStyle/>
          <a:p>
            <a:r>
              <a:rPr lang="et-EE" dirty="0" err="1" smtClean="0">
                <a:solidFill>
                  <a:srgbClr val="FF0000"/>
                </a:solidFill>
              </a:rPr>
              <a:t>Criteria</a:t>
            </a:r>
            <a:r>
              <a:rPr lang="et-EE" dirty="0" smtClean="0">
                <a:solidFill>
                  <a:srgbClr val="FF0000"/>
                </a:solidFill>
              </a:rPr>
              <a:t> </a:t>
            </a:r>
            <a:r>
              <a:rPr lang="et-EE" dirty="0" err="1" smtClean="0">
                <a:solidFill>
                  <a:srgbClr val="FF0000"/>
                </a:solidFill>
              </a:rPr>
              <a:t>for</a:t>
            </a:r>
            <a:r>
              <a:rPr lang="et-EE" dirty="0" smtClean="0">
                <a:solidFill>
                  <a:srgbClr val="FF0000"/>
                </a:solidFill>
              </a:rPr>
              <a:t> </a:t>
            </a:r>
            <a:r>
              <a:rPr lang="et-EE" dirty="0" err="1" smtClean="0">
                <a:solidFill>
                  <a:srgbClr val="FF0000"/>
                </a:solidFill>
              </a:rPr>
              <a:t>referencing</a:t>
            </a:r>
            <a:r>
              <a:rPr lang="et-EE" dirty="0" smtClean="0">
                <a:solidFill>
                  <a:srgbClr val="FF0000"/>
                </a:solidFill>
              </a:rPr>
              <a:t> </a:t>
            </a:r>
            <a:r>
              <a:rPr lang="et-EE" dirty="0" err="1" smtClean="0">
                <a:solidFill>
                  <a:srgbClr val="FF0000"/>
                </a:solidFill>
              </a:rPr>
              <a:t>AzQF</a:t>
            </a:r>
            <a:r>
              <a:rPr lang="et-EE" dirty="0" smtClean="0">
                <a:solidFill>
                  <a:srgbClr val="FF0000"/>
                </a:solidFill>
              </a:rPr>
              <a:t> </a:t>
            </a:r>
            <a:r>
              <a:rPr lang="et-EE" dirty="0" err="1" smtClean="0">
                <a:solidFill>
                  <a:srgbClr val="FF0000"/>
                </a:solidFill>
              </a:rPr>
              <a:t>to</a:t>
            </a:r>
            <a:r>
              <a:rPr lang="et-EE" dirty="0" smtClean="0">
                <a:solidFill>
                  <a:srgbClr val="FF0000"/>
                </a:solidFill>
              </a:rPr>
              <a:t> EQF (3)</a:t>
            </a:r>
            <a:endParaRPr lang="et-EE" dirty="0">
              <a:solidFill>
                <a:srgbClr val="FF0000"/>
              </a:solidFill>
            </a:endParaRPr>
          </a:p>
        </p:txBody>
      </p:sp>
      <p:sp>
        <p:nvSpPr>
          <p:cNvPr id="3" name="Content Placeholder 2"/>
          <p:cNvSpPr>
            <a:spLocks noGrp="1"/>
          </p:cNvSpPr>
          <p:nvPr>
            <p:ph idx="1"/>
          </p:nvPr>
        </p:nvSpPr>
        <p:spPr>
          <a:xfrm>
            <a:off x="838200" y="1542197"/>
            <a:ext cx="10515600" cy="4913194"/>
          </a:xfrm>
        </p:spPr>
        <p:txBody>
          <a:bodyPr>
            <a:normAutofit fontScale="92500" lnSpcReduction="10000"/>
          </a:bodyPr>
          <a:lstStyle/>
          <a:p>
            <a:pPr lvl="0"/>
            <a:r>
              <a:rPr lang="en-US" dirty="0"/>
              <a:t>The </a:t>
            </a:r>
            <a:r>
              <a:rPr lang="en-US" b="1" dirty="0"/>
              <a:t>competent national body or bodies shall certify the referencing </a:t>
            </a:r>
            <a:r>
              <a:rPr lang="en-US" dirty="0"/>
              <a:t>of the national qualifications with the NQF. </a:t>
            </a:r>
            <a:r>
              <a:rPr lang="en-US" b="1" dirty="0"/>
              <a:t>One comprehensive report</a:t>
            </a:r>
            <a:r>
              <a:rPr lang="en-US" dirty="0"/>
              <a:t>, setting out the referencing and the evidence supporting it shall be published by the competent national bodies, including the NCP, and shall address separately each of the criteria (learning outcomes descriptors</a:t>
            </a:r>
            <a:r>
              <a:rPr lang="en-US" dirty="0" smtClean="0"/>
              <a:t>)</a:t>
            </a:r>
            <a:endParaRPr lang="et-EE" dirty="0"/>
          </a:p>
          <a:p>
            <a:pPr lvl="0"/>
            <a:r>
              <a:rPr lang="en-US" dirty="0"/>
              <a:t>The </a:t>
            </a:r>
            <a:r>
              <a:rPr lang="en-US" b="1" dirty="0"/>
              <a:t>official EQF platform </a:t>
            </a:r>
            <a:r>
              <a:rPr lang="en-US" dirty="0"/>
              <a:t>shall maintain a </a:t>
            </a:r>
            <a:r>
              <a:rPr lang="en-US" b="1" dirty="0"/>
              <a:t>public listing of </a:t>
            </a:r>
            <a:r>
              <a:rPr lang="en-US" dirty="0"/>
              <a:t>member </a:t>
            </a:r>
            <a:r>
              <a:rPr lang="en-US" b="1" dirty="0"/>
              <a:t>states</a:t>
            </a:r>
            <a:r>
              <a:rPr lang="en-US" dirty="0"/>
              <a:t> </a:t>
            </a:r>
            <a:r>
              <a:rPr lang="en-US" b="1" dirty="0"/>
              <a:t>that have </a:t>
            </a:r>
            <a:r>
              <a:rPr lang="en-US" dirty="0"/>
              <a:t>confirmed that they have </a:t>
            </a:r>
            <a:r>
              <a:rPr lang="en-US" b="1" dirty="0"/>
              <a:t>completed the referencing process</a:t>
            </a:r>
            <a:r>
              <a:rPr lang="en-US" dirty="0"/>
              <a:t>,</a:t>
            </a:r>
            <a:r>
              <a:rPr lang="en-US" b="1" dirty="0"/>
              <a:t> </a:t>
            </a:r>
            <a:r>
              <a:rPr lang="en-US" dirty="0"/>
              <a:t>including links to completed referencing </a:t>
            </a:r>
            <a:r>
              <a:rPr lang="en-US" dirty="0" smtClean="0"/>
              <a:t>reports</a:t>
            </a:r>
            <a:endParaRPr lang="et-EE" dirty="0"/>
          </a:p>
          <a:p>
            <a:pPr lvl="0"/>
            <a:r>
              <a:rPr lang="en-US" dirty="0"/>
              <a:t>Following the referencing process, and in line with the timelines set in the Recommendation, all </a:t>
            </a:r>
            <a:r>
              <a:rPr lang="en-US" b="1" dirty="0"/>
              <a:t>new qualification certificates, diplomas and </a:t>
            </a:r>
            <a:r>
              <a:rPr lang="en-US" b="1" dirty="0" err="1"/>
              <a:t>Europass</a:t>
            </a:r>
            <a:r>
              <a:rPr lang="en-US" b="1" dirty="0"/>
              <a:t> documents</a:t>
            </a:r>
            <a:r>
              <a:rPr lang="en-US" dirty="0"/>
              <a:t> issued by the competent authorities </a:t>
            </a:r>
            <a:r>
              <a:rPr lang="en-US" b="1" dirty="0"/>
              <a:t>contain a clear reference</a:t>
            </a:r>
            <a:r>
              <a:rPr lang="en-US" dirty="0"/>
              <a:t>, by way of national qualifications systems, </a:t>
            </a:r>
            <a:r>
              <a:rPr lang="en-US" b="1" dirty="0"/>
              <a:t>to the appropriate EQF </a:t>
            </a:r>
            <a:r>
              <a:rPr lang="en-US" b="1" dirty="0" smtClean="0"/>
              <a:t>level</a:t>
            </a:r>
            <a:endParaRPr lang="et-EE" b="1" dirty="0"/>
          </a:p>
          <a:p>
            <a:endParaRPr lang="et-EE" dirty="0"/>
          </a:p>
        </p:txBody>
      </p:sp>
    </p:spTree>
    <p:extLst>
      <p:ext uri="{BB962C8B-B14F-4D97-AF65-F5344CB8AC3E}">
        <p14:creationId xmlns:p14="http://schemas.microsoft.com/office/powerpoint/2010/main" val="1403349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t-EE" dirty="0" err="1" smtClean="0"/>
              <a:t>Thank</a:t>
            </a:r>
            <a:r>
              <a:rPr lang="et-EE" dirty="0" smtClean="0"/>
              <a:t> </a:t>
            </a:r>
            <a:r>
              <a:rPr lang="et-EE" dirty="0" err="1" smtClean="0"/>
              <a:t>you</a:t>
            </a:r>
            <a:r>
              <a:rPr lang="et-EE" dirty="0" smtClean="0"/>
              <a:t>!</a:t>
            </a:r>
            <a:endParaRPr lang="et-EE" dirty="0"/>
          </a:p>
        </p:txBody>
      </p:sp>
      <p:sp>
        <p:nvSpPr>
          <p:cNvPr id="3" name="Subtitle 2"/>
          <p:cNvSpPr>
            <a:spLocks noGrp="1"/>
          </p:cNvSpPr>
          <p:nvPr>
            <p:ph type="subTitle" idx="1"/>
          </p:nvPr>
        </p:nvSpPr>
        <p:spPr/>
        <p:txBody>
          <a:bodyPr>
            <a:normAutofit/>
          </a:bodyPr>
          <a:lstStyle/>
          <a:p>
            <a:r>
              <a:rPr lang="et-EE" sz="3200" dirty="0">
                <a:hlinkClick r:id="rId2"/>
              </a:rPr>
              <a:t>o</a:t>
            </a:r>
            <a:r>
              <a:rPr lang="et-EE" sz="3200" dirty="0" smtClean="0">
                <a:hlinkClick r:id="rId2"/>
              </a:rPr>
              <a:t>lav.aarna@kutsekoda.ee</a:t>
            </a:r>
            <a:r>
              <a:rPr lang="et-EE" sz="3200" dirty="0" smtClean="0"/>
              <a:t> </a:t>
            </a:r>
            <a:endParaRPr lang="et-EE" sz="3200" dirty="0"/>
          </a:p>
        </p:txBody>
      </p:sp>
    </p:spTree>
    <p:extLst>
      <p:ext uri="{BB962C8B-B14F-4D97-AF65-F5344CB8AC3E}">
        <p14:creationId xmlns:p14="http://schemas.microsoft.com/office/powerpoint/2010/main" val="3761111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r>
              <a:rPr lang="et-EE" dirty="0" err="1" smtClean="0">
                <a:solidFill>
                  <a:srgbClr val="FF0000"/>
                </a:solidFill>
              </a:rPr>
              <a:t>Competence</a:t>
            </a:r>
            <a:r>
              <a:rPr lang="et-EE" dirty="0" smtClean="0">
                <a:solidFill>
                  <a:srgbClr val="FF0000"/>
                </a:solidFill>
              </a:rPr>
              <a:t>, </a:t>
            </a:r>
            <a:r>
              <a:rPr lang="et-EE" dirty="0" err="1" smtClean="0">
                <a:solidFill>
                  <a:srgbClr val="FF0000"/>
                </a:solidFill>
              </a:rPr>
              <a:t>competences</a:t>
            </a:r>
            <a:r>
              <a:rPr lang="et-EE" dirty="0" smtClean="0">
                <a:solidFill>
                  <a:srgbClr val="FF0000"/>
                </a:solidFill>
              </a:rPr>
              <a:t> and </a:t>
            </a:r>
            <a:r>
              <a:rPr lang="et-EE" dirty="0" err="1" smtClean="0">
                <a:solidFill>
                  <a:srgbClr val="FF0000"/>
                </a:solidFill>
              </a:rPr>
              <a:t>learning</a:t>
            </a:r>
            <a:r>
              <a:rPr lang="et-EE" dirty="0" smtClean="0">
                <a:solidFill>
                  <a:srgbClr val="FF0000"/>
                </a:solidFill>
              </a:rPr>
              <a:t> </a:t>
            </a:r>
            <a:r>
              <a:rPr lang="et-EE" dirty="0" err="1" smtClean="0">
                <a:solidFill>
                  <a:srgbClr val="FF0000"/>
                </a:solidFill>
              </a:rPr>
              <a:t>outcomes</a:t>
            </a:r>
            <a:endParaRPr lang="en-US" dirty="0" smtClean="0">
              <a:solidFill>
                <a:srgbClr val="FF0000"/>
              </a:solidFill>
            </a:endParaRPr>
          </a:p>
        </p:txBody>
      </p:sp>
      <p:sp>
        <p:nvSpPr>
          <p:cNvPr id="3" name="Freeform 2"/>
          <p:cNvSpPr/>
          <p:nvPr/>
        </p:nvSpPr>
        <p:spPr>
          <a:xfrm>
            <a:off x="1775520" y="1714500"/>
            <a:ext cx="1963026" cy="4077074"/>
          </a:xfrm>
          <a:custGeom>
            <a:avLst/>
            <a:gdLst>
              <a:gd name="connsiteX0" fmla="*/ 33457 w 1923168"/>
              <a:gd name="connsiteY0" fmla="*/ 631383 h 4005648"/>
              <a:gd name="connsiteX1" fmla="*/ 355428 w 1923168"/>
              <a:gd name="connsiteY1" fmla="*/ 90470 h 4005648"/>
              <a:gd name="connsiteX2" fmla="*/ 497096 w 1923168"/>
              <a:gd name="connsiteY2" fmla="*/ 64712 h 4005648"/>
              <a:gd name="connsiteX3" fmla="*/ 690279 w 1923168"/>
              <a:gd name="connsiteY3" fmla="*/ 77591 h 4005648"/>
              <a:gd name="connsiteX4" fmla="*/ 728916 w 1923168"/>
              <a:gd name="connsiteY4" fmla="*/ 90470 h 4005648"/>
              <a:gd name="connsiteX5" fmla="*/ 870583 w 1923168"/>
              <a:gd name="connsiteY5" fmla="*/ 154865 h 4005648"/>
              <a:gd name="connsiteX6" fmla="*/ 1166797 w 1923168"/>
              <a:gd name="connsiteY6" fmla="*/ 360927 h 4005648"/>
              <a:gd name="connsiteX7" fmla="*/ 1385738 w 1923168"/>
              <a:gd name="connsiteY7" fmla="*/ 554110 h 4005648"/>
              <a:gd name="connsiteX8" fmla="*/ 1450133 w 1923168"/>
              <a:gd name="connsiteY8" fmla="*/ 618504 h 4005648"/>
              <a:gd name="connsiteX9" fmla="*/ 1540285 w 1923168"/>
              <a:gd name="connsiteY9" fmla="*/ 734414 h 4005648"/>
              <a:gd name="connsiteX10" fmla="*/ 1540285 w 1923168"/>
              <a:gd name="connsiteY10" fmla="*/ 734414 h 4005648"/>
              <a:gd name="connsiteX11" fmla="*/ 1566043 w 1923168"/>
              <a:gd name="connsiteY11" fmla="*/ 785929 h 4005648"/>
              <a:gd name="connsiteX12" fmla="*/ 1604679 w 1923168"/>
              <a:gd name="connsiteY12" fmla="*/ 837445 h 4005648"/>
              <a:gd name="connsiteX13" fmla="*/ 1656195 w 1923168"/>
              <a:gd name="connsiteY13" fmla="*/ 966234 h 4005648"/>
              <a:gd name="connsiteX14" fmla="*/ 1836499 w 1923168"/>
              <a:gd name="connsiteY14" fmla="*/ 1172296 h 4005648"/>
              <a:gd name="connsiteX15" fmla="*/ 1823620 w 1923168"/>
              <a:gd name="connsiteY15" fmla="*/ 1790482 h 4005648"/>
              <a:gd name="connsiteX16" fmla="*/ 1810741 w 1923168"/>
              <a:gd name="connsiteY16" fmla="*/ 1841997 h 4005648"/>
              <a:gd name="connsiteX17" fmla="*/ 1875136 w 1923168"/>
              <a:gd name="connsiteY17" fmla="*/ 2125332 h 4005648"/>
              <a:gd name="connsiteX18" fmla="*/ 1875136 w 1923168"/>
              <a:gd name="connsiteY18" fmla="*/ 2640487 h 4005648"/>
              <a:gd name="connsiteX19" fmla="*/ 1836499 w 1923168"/>
              <a:gd name="connsiteY19" fmla="*/ 2692003 h 4005648"/>
              <a:gd name="connsiteX20" fmla="*/ 1810741 w 1923168"/>
              <a:gd name="connsiteY20" fmla="*/ 2730639 h 4005648"/>
              <a:gd name="connsiteX21" fmla="*/ 1772105 w 1923168"/>
              <a:gd name="connsiteY21" fmla="*/ 2846549 h 4005648"/>
              <a:gd name="connsiteX22" fmla="*/ 1759226 w 1923168"/>
              <a:gd name="connsiteY22" fmla="*/ 3245794 h 4005648"/>
              <a:gd name="connsiteX23" fmla="*/ 1733468 w 1923168"/>
              <a:gd name="connsiteY23" fmla="*/ 3323067 h 4005648"/>
              <a:gd name="connsiteX24" fmla="*/ 1720589 w 1923168"/>
              <a:gd name="connsiteY24" fmla="*/ 3374583 h 4005648"/>
              <a:gd name="connsiteX25" fmla="*/ 1656195 w 1923168"/>
              <a:gd name="connsiteY25" fmla="*/ 3477614 h 4005648"/>
              <a:gd name="connsiteX26" fmla="*/ 1604679 w 1923168"/>
              <a:gd name="connsiteY26" fmla="*/ 3554887 h 4005648"/>
              <a:gd name="connsiteX27" fmla="*/ 1578921 w 1923168"/>
              <a:gd name="connsiteY27" fmla="*/ 3657918 h 4005648"/>
              <a:gd name="connsiteX28" fmla="*/ 1566043 w 1923168"/>
              <a:gd name="connsiteY28" fmla="*/ 3696555 h 4005648"/>
              <a:gd name="connsiteX29" fmla="*/ 1488769 w 1923168"/>
              <a:gd name="connsiteY29" fmla="*/ 3748070 h 4005648"/>
              <a:gd name="connsiteX30" fmla="*/ 1398617 w 1923168"/>
              <a:gd name="connsiteY30" fmla="*/ 3876859 h 4005648"/>
              <a:gd name="connsiteX31" fmla="*/ 1385738 w 1923168"/>
              <a:gd name="connsiteY31" fmla="*/ 3915496 h 4005648"/>
              <a:gd name="connsiteX32" fmla="*/ 1321344 w 1923168"/>
              <a:gd name="connsiteY32" fmla="*/ 3941253 h 4005648"/>
              <a:gd name="connsiteX33" fmla="*/ 1269828 w 1923168"/>
              <a:gd name="connsiteY33" fmla="*/ 3992769 h 4005648"/>
              <a:gd name="connsiteX34" fmla="*/ 1231192 w 1923168"/>
              <a:gd name="connsiteY34" fmla="*/ 4005648 h 4005648"/>
              <a:gd name="connsiteX35" fmla="*/ 793310 w 1923168"/>
              <a:gd name="connsiteY35" fmla="*/ 3992769 h 4005648"/>
              <a:gd name="connsiteX36" fmla="*/ 754674 w 1923168"/>
              <a:gd name="connsiteY36" fmla="*/ 3967011 h 4005648"/>
              <a:gd name="connsiteX37" fmla="*/ 625885 w 1923168"/>
              <a:gd name="connsiteY37" fmla="*/ 3863980 h 4005648"/>
              <a:gd name="connsiteX38" fmla="*/ 587248 w 1923168"/>
              <a:gd name="connsiteY38" fmla="*/ 3851101 h 4005648"/>
              <a:gd name="connsiteX39" fmla="*/ 471338 w 1923168"/>
              <a:gd name="connsiteY39" fmla="*/ 3773828 h 4005648"/>
              <a:gd name="connsiteX40" fmla="*/ 432702 w 1923168"/>
              <a:gd name="connsiteY40" fmla="*/ 3760949 h 4005648"/>
              <a:gd name="connsiteX41" fmla="*/ 381186 w 1923168"/>
              <a:gd name="connsiteY41" fmla="*/ 3657918 h 4005648"/>
              <a:gd name="connsiteX42" fmla="*/ 303913 w 1923168"/>
              <a:gd name="connsiteY42" fmla="*/ 3503372 h 4005648"/>
              <a:gd name="connsiteX43" fmla="*/ 175124 w 1923168"/>
              <a:gd name="connsiteY43" fmla="*/ 3323067 h 4005648"/>
              <a:gd name="connsiteX44" fmla="*/ 188003 w 1923168"/>
              <a:gd name="connsiteY44" fmla="*/ 3271552 h 4005648"/>
              <a:gd name="connsiteX45" fmla="*/ 226640 w 1923168"/>
              <a:gd name="connsiteY45" fmla="*/ 3155642 h 4005648"/>
              <a:gd name="connsiteX46" fmla="*/ 252397 w 1923168"/>
              <a:gd name="connsiteY46" fmla="*/ 3026853 h 4005648"/>
              <a:gd name="connsiteX47" fmla="*/ 291034 w 1923168"/>
              <a:gd name="connsiteY47" fmla="*/ 2949580 h 4005648"/>
              <a:gd name="connsiteX48" fmla="*/ 329671 w 1923168"/>
              <a:gd name="connsiteY48" fmla="*/ 2846549 h 4005648"/>
              <a:gd name="connsiteX49" fmla="*/ 316792 w 1923168"/>
              <a:gd name="connsiteY49" fmla="*/ 2782155 h 4005648"/>
              <a:gd name="connsiteX50" fmla="*/ 278155 w 1923168"/>
              <a:gd name="connsiteY50" fmla="*/ 2537456 h 4005648"/>
              <a:gd name="connsiteX51" fmla="*/ 278155 w 1923168"/>
              <a:gd name="connsiteY51" fmla="*/ 1893512 h 4005648"/>
              <a:gd name="connsiteX52" fmla="*/ 213761 w 1923168"/>
              <a:gd name="connsiteY52" fmla="*/ 1416994 h 4005648"/>
              <a:gd name="connsiteX53" fmla="*/ 200882 w 1923168"/>
              <a:gd name="connsiteY53" fmla="*/ 1288205 h 4005648"/>
              <a:gd name="connsiteX54" fmla="*/ 110730 w 1923168"/>
              <a:gd name="connsiteY54" fmla="*/ 1133659 h 4005648"/>
              <a:gd name="connsiteX55" fmla="*/ 46336 w 1923168"/>
              <a:gd name="connsiteY55" fmla="*/ 1069265 h 4005648"/>
              <a:gd name="connsiteX56" fmla="*/ 33457 w 1923168"/>
              <a:gd name="connsiteY56" fmla="*/ 1030628 h 4005648"/>
              <a:gd name="connsiteX57" fmla="*/ 33457 w 1923168"/>
              <a:gd name="connsiteY57" fmla="*/ 670020 h 4005648"/>
              <a:gd name="connsiteX58" fmla="*/ 20578 w 1923168"/>
              <a:gd name="connsiteY58" fmla="*/ 631383 h 4005648"/>
              <a:gd name="connsiteX59" fmla="*/ 59214 w 1923168"/>
              <a:gd name="connsiteY59" fmla="*/ 566989 h 400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1923168" h="4005648">
                <a:moveTo>
                  <a:pt x="33457" y="631383"/>
                </a:moveTo>
                <a:cubicBezTo>
                  <a:pt x="106790" y="484717"/>
                  <a:pt x="157836" y="180285"/>
                  <a:pt x="355428" y="90470"/>
                </a:cubicBezTo>
                <a:cubicBezTo>
                  <a:pt x="365848" y="85733"/>
                  <a:pt x="493163" y="65367"/>
                  <a:pt x="497096" y="64712"/>
                </a:cubicBezTo>
                <a:cubicBezTo>
                  <a:pt x="561490" y="69005"/>
                  <a:pt x="626136" y="70464"/>
                  <a:pt x="690279" y="77591"/>
                </a:cubicBezTo>
                <a:cubicBezTo>
                  <a:pt x="703772" y="79090"/>
                  <a:pt x="716557" y="84852"/>
                  <a:pt x="728916" y="90470"/>
                </a:cubicBezTo>
                <a:cubicBezTo>
                  <a:pt x="887283" y="162455"/>
                  <a:pt x="780249" y="124753"/>
                  <a:pt x="870583" y="154865"/>
                </a:cubicBezTo>
                <a:cubicBezTo>
                  <a:pt x="1233351" y="477325"/>
                  <a:pt x="680330" y="0"/>
                  <a:pt x="1166797" y="360927"/>
                </a:cubicBezTo>
                <a:cubicBezTo>
                  <a:pt x="1244961" y="418920"/>
                  <a:pt x="1331749" y="473129"/>
                  <a:pt x="1385738" y="554110"/>
                </a:cubicBezTo>
                <a:cubicBezTo>
                  <a:pt x="1420082" y="605625"/>
                  <a:pt x="1398617" y="584160"/>
                  <a:pt x="1450133" y="618504"/>
                </a:cubicBezTo>
                <a:cubicBezTo>
                  <a:pt x="1474531" y="691699"/>
                  <a:pt x="1453413" y="647542"/>
                  <a:pt x="1540285" y="734414"/>
                </a:cubicBezTo>
                <a:lnTo>
                  <a:pt x="1540285" y="734414"/>
                </a:lnTo>
                <a:cubicBezTo>
                  <a:pt x="1548871" y="751586"/>
                  <a:pt x="1555868" y="769649"/>
                  <a:pt x="1566043" y="785929"/>
                </a:cubicBezTo>
                <a:cubicBezTo>
                  <a:pt x="1577419" y="804131"/>
                  <a:pt x="1595080" y="818246"/>
                  <a:pt x="1604679" y="837445"/>
                </a:cubicBezTo>
                <a:cubicBezTo>
                  <a:pt x="1625357" y="878800"/>
                  <a:pt x="1628004" y="929586"/>
                  <a:pt x="1656195" y="966234"/>
                </a:cubicBezTo>
                <a:cubicBezTo>
                  <a:pt x="1798070" y="1150673"/>
                  <a:pt x="1728655" y="1091413"/>
                  <a:pt x="1836499" y="1172296"/>
                </a:cubicBezTo>
                <a:cubicBezTo>
                  <a:pt x="1832206" y="1378358"/>
                  <a:pt x="1831541" y="1584528"/>
                  <a:pt x="1823620" y="1790482"/>
                </a:cubicBezTo>
                <a:cubicBezTo>
                  <a:pt x="1822940" y="1808169"/>
                  <a:pt x="1810741" y="1824297"/>
                  <a:pt x="1810741" y="1841997"/>
                </a:cubicBezTo>
                <a:cubicBezTo>
                  <a:pt x="1810741" y="2015304"/>
                  <a:pt x="1813065" y="1985673"/>
                  <a:pt x="1875136" y="2125332"/>
                </a:cubicBezTo>
                <a:cubicBezTo>
                  <a:pt x="1915918" y="2349642"/>
                  <a:pt x="1923168" y="2323472"/>
                  <a:pt x="1875136" y="2640487"/>
                </a:cubicBezTo>
                <a:cubicBezTo>
                  <a:pt x="1871920" y="2661710"/>
                  <a:pt x="1848975" y="2674536"/>
                  <a:pt x="1836499" y="2692003"/>
                </a:cubicBezTo>
                <a:cubicBezTo>
                  <a:pt x="1827502" y="2704598"/>
                  <a:pt x="1817663" y="2716795"/>
                  <a:pt x="1810741" y="2730639"/>
                </a:cubicBezTo>
                <a:cubicBezTo>
                  <a:pt x="1786492" y="2779137"/>
                  <a:pt x="1784402" y="2797359"/>
                  <a:pt x="1772105" y="2846549"/>
                </a:cubicBezTo>
                <a:cubicBezTo>
                  <a:pt x="1767812" y="2979631"/>
                  <a:pt x="1769987" y="3113079"/>
                  <a:pt x="1759226" y="3245794"/>
                </a:cubicBezTo>
                <a:cubicBezTo>
                  <a:pt x="1757032" y="3272856"/>
                  <a:pt x="1741270" y="3297061"/>
                  <a:pt x="1733468" y="3323067"/>
                </a:cubicBezTo>
                <a:cubicBezTo>
                  <a:pt x="1728382" y="3340021"/>
                  <a:pt x="1726804" y="3358010"/>
                  <a:pt x="1720589" y="3374583"/>
                </a:cubicBezTo>
                <a:cubicBezTo>
                  <a:pt x="1700821" y="3427297"/>
                  <a:pt x="1688920" y="3430864"/>
                  <a:pt x="1656195" y="3477614"/>
                </a:cubicBezTo>
                <a:cubicBezTo>
                  <a:pt x="1638442" y="3502975"/>
                  <a:pt x="1621851" y="3529129"/>
                  <a:pt x="1604679" y="3554887"/>
                </a:cubicBezTo>
                <a:cubicBezTo>
                  <a:pt x="1596093" y="3589231"/>
                  <a:pt x="1590115" y="3624334"/>
                  <a:pt x="1578921" y="3657918"/>
                </a:cubicBezTo>
                <a:cubicBezTo>
                  <a:pt x="1574628" y="3670797"/>
                  <a:pt x="1575642" y="3686956"/>
                  <a:pt x="1566043" y="3696555"/>
                </a:cubicBezTo>
                <a:cubicBezTo>
                  <a:pt x="1544153" y="3718445"/>
                  <a:pt x="1488769" y="3748070"/>
                  <a:pt x="1488769" y="3748070"/>
                </a:cubicBezTo>
                <a:cubicBezTo>
                  <a:pt x="1471139" y="3771578"/>
                  <a:pt x="1404957" y="3857838"/>
                  <a:pt x="1398617" y="3876859"/>
                </a:cubicBezTo>
                <a:cubicBezTo>
                  <a:pt x="1394324" y="3889738"/>
                  <a:pt x="1396167" y="3906805"/>
                  <a:pt x="1385738" y="3915496"/>
                </a:cubicBezTo>
                <a:cubicBezTo>
                  <a:pt x="1367978" y="3930296"/>
                  <a:pt x="1342809" y="3932667"/>
                  <a:pt x="1321344" y="3941253"/>
                </a:cubicBezTo>
                <a:cubicBezTo>
                  <a:pt x="1304172" y="3958425"/>
                  <a:pt x="1289589" y="3978654"/>
                  <a:pt x="1269828" y="3992769"/>
                </a:cubicBezTo>
                <a:cubicBezTo>
                  <a:pt x="1258781" y="4000660"/>
                  <a:pt x="1244767" y="4005648"/>
                  <a:pt x="1231192" y="4005648"/>
                </a:cubicBezTo>
                <a:cubicBezTo>
                  <a:pt x="1085168" y="4005648"/>
                  <a:pt x="939271" y="3997062"/>
                  <a:pt x="793310" y="3992769"/>
                </a:cubicBezTo>
                <a:cubicBezTo>
                  <a:pt x="780431" y="3984183"/>
                  <a:pt x="766942" y="3976448"/>
                  <a:pt x="754674" y="3967011"/>
                </a:cubicBezTo>
                <a:cubicBezTo>
                  <a:pt x="711098" y="3933491"/>
                  <a:pt x="678041" y="3881365"/>
                  <a:pt x="625885" y="3863980"/>
                </a:cubicBezTo>
                <a:lnTo>
                  <a:pt x="587248" y="3851101"/>
                </a:lnTo>
                <a:cubicBezTo>
                  <a:pt x="544107" y="3818745"/>
                  <a:pt x="521019" y="3798669"/>
                  <a:pt x="471338" y="3773828"/>
                </a:cubicBezTo>
                <a:cubicBezTo>
                  <a:pt x="459196" y="3767757"/>
                  <a:pt x="445581" y="3765242"/>
                  <a:pt x="432702" y="3760949"/>
                </a:cubicBezTo>
                <a:cubicBezTo>
                  <a:pt x="381464" y="3684092"/>
                  <a:pt x="431595" y="3765038"/>
                  <a:pt x="381186" y="3657918"/>
                </a:cubicBezTo>
                <a:cubicBezTo>
                  <a:pt x="356662" y="3605804"/>
                  <a:pt x="334099" y="3552424"/>
                  <a:pt x="303913" y="3503372"/>
                </a:cubicBezTo>
                <a:cubicBezTo>
                  <a:pt x="265204" y="3440469"/>
                  <a:pt x="175124" y="3323067"/>
                  <a:pt x="175124" y="3323067"/>
                </a:cubicBezTo>
                <a:cubicBezTo>
                  <a:pt x="179417" y="3305895"/>
                  <a:pt x="182406" y="3288344"/>
                  <a:pt x="188003" y="3271552"/>
                </a:cubicBezTo>
                <a:cubicBezTo>
                  <a:pt x="220375" y="3174437"/>
                  <a:pt x="208123" y="3242056"/>
                  <a:pt x="226640" y="3155642"/>
                </a:cubicBezTo>
                <a:cubicBezTo>
                  <a:pt x="235813" y="3112834"/>
                  <a:pt x="239339" y="3068640"/>
                  <a:pt x="252397" y="3026853"/>
                </a:cubicBezTo>
                <a:cubicBezTo>
                  <a:pt x="260987" y="2999366"/>
                  <a:pt x="279117" y="2975797"/>
                  <a:pt x="291034" y="2949580"/>
                </a:cubicBezTo>
                <a:cubicBezTo>
                  <a:pt x="310285" y="2907229"/>
                  <a:pt x="316263" y="2886772"/>
                  <a:pt x="329671" y="2846549"/>
                </a:cubicBezTo>
                <a:cubicBezTo>
                  <a:pt x="325378" y="2825084"/>
                  <a:pt x="320596" y="2803712"/>
                  <a:pt x="316792" y="2782155"/>
                </a:cubicBezTo>
                <a:cubicBezTo>
                  <a:pt x="293731" y="2651478"/>
                  <a:pt x="293952" y="2648032"/>
                  <a:pt x="278155" y="2537456"/>
                </a:cubicBezTo>
                <a:cubicBezTo>
                  <a:pt x="289572" y="2194945"/>
                  <a:pt x="300355" y="2193214"/>
                  <a:pt x="278155" y="1893512"/>
                </a:cubicBezTo>
                <a:cubicBezTo>
                  <a:pt x="245380" y="1451044"/>
                  <a:pt x="320035" y="1576405"/>
                  <a:pt x="213761" y="1416994"/>
                </a:cubicBezTo>
                <a:cubicBezTo>
                  <a:pt x="209468" y="1374064"/>
                  <a:pt x="215626" y="1328751"/>
                  <a:pt x="200882" y="1288205"/>
                </a:cubicBezTo>
                <a:cubicBezTo>
                  <a:pt x="180501" y="1232156"/>
                  <a:pt x="141414" y="1184799"/>
                  <a:pt x="110730" y="1133659"/>
                </a:cubicBezTo>
                <a:cubicBezTo>
                  <a:pt x="82110" y="1085959"/>
                  <a:pt x="92127" y="1099792"/>
                  <a:pt x="46336" y="1069265"/>
                </a:cubicBezTo>
                <a:cubicBezTo>
                  <a:pt x="42043" y="1056386"/>
                  <a:pt x="36750" y="1043798"/>
                  <a:pt x="33457" y="1030628"/>
                </a:cubicBezTo>
                <a:cubicBezTo>
                  <a:pt x="0" y="896803"/>
                  <a:pt x="25022" y="864027"/>
                  <a:pt x="33457" y="670020"/>
                </a:cubicBezTo>
                <a:cubicBezTo>
                  <a:pt x="29164" y="657141"/>
                  <a:pt x="20578" y="644959"/>
                  <a:pt x="20578" y="631383"/>
                </a:cubicBezTo>
                <a:cubicBezTo>
                  <a:pt x="20578" y="597946"/>
                  <a:pt x="38811" y="587392"/>
                  <a:pt x="59214" y="566989"/>
                </a:cubicBezTo>
              </a:path>
            </a:pathLst>
          </a:custGeom>
          <a:solidFill>
            <a:srgbClr val="C00000"/>
          </a:solidFill>
          <a:ln>
            <a:solidFill>
              <a:schemeClr val="tx1"/>
            </a:solidFill>
          </a:ln>
        </p:spPr>
        <p:style>
          <a:lnRef idx="1">
            <a:schemeClr val="accent1"/>
          </a:lnRef>
          <a:fillRef idx="0">
            <a:schemeClr val="accent1"/>
          </a:fillRef>
          <a:effectRef idx="0">
            <a:schemeClr val="accent1"/>
          </a:effectRef>
          <a:fontRef idx="minor">
            <a:schemeClr val="tx1"/>
          </a:fontRef>
        </p:style>
        <p:txBody>
          <a:bodyPr vert="wordArtVert" anchor="ctr"/>
          <a:lstStyle/>
          <a:p>
            <a:pPr algn="ctr">
              <a:defRPr/>
            </a:pPr>
            <a:r>
              <a:rPr lang="et-EE" sz="2400" b="1" cap="all" dirty="0" err="1">
                <a:solidFill>
                  <a:schemeClr val="bg1"/>
                </a:solidFill>
                <a:effectLst>
                  <a:outerShdw blurRad="38100" dist="38100" dir="2700000" algn="tl">
                    <a:srgbClr val="000000">
                      <a:alpha val="43137"/>
                    </a:srgbClr>
                  </a:outerShdw>
                </a:effectLst>
              </a:rPr>
              <a:t>Society</a:t>
            </a:r>
            <a:endParaRPr lang="en-US" sz="2400" b="1" cap="all" dirty="0">
              <a:solidFill>
                <a:schemeClr val="bg1"/>
              </a:solidFill>
              <a:effectLst>
                <a:outerShdw blurRad="38100" dist="38100" dir="2700000" algn="tl">
                  <a:srgbClr val="000000">
                    <a:alpha val="43137"/>
                  </a:srgbClr>
                </a:outerShdw>
              </a:effectLst>
            </a:endParaRPr>
          </a:p>
        </p:txBody>
      </p:sp>
      <p:sp>
        <p:nvSpPr>
          <p:cNvPr id="4" name="Freeform 3"/>
          <p:cNvSpPr/>
          <p:nvPr/>
        </p:nvSpPr>
        <p:spPr>
          <a:xfrm>
            <a:off x="8739207" y="1556792"/>
            <a:ext cx="1285884" cy="4392488"/>
          </a:xfrm>
          <a:custGeom>
            <a:avLst/>
            <a:gdLst>
              <a:gd name="connsiteX0" fmla="*/ 87059 w 1517917"/>
              <a:gd name="connsiteY0" fmla="*/ 463640 h 4108361"/>
              <a:gd name="connsiteX1" fmla="*/ 112817 w 1517917"/>
              <a:gd name="connsiteY1" fmla="*/ 425003 h 4108361"/>
              <a:gd name="connsiteX2" fmla="*/ 383273 w 1517917"/>
              <a:gd name="connsiteY2" fmla="*/ 218941 h 4108361"/>
              <a:gd name="connsiteX3" fmla="*/ 421910 w 1517917"/>
              <a:gd name="connsiteY3" fmla="*/ 90152 h 4108361"/>
              <a:gd name="connsiteX4" fmla="*/ 473426 w 1517917"/>
              <a:gd name="connsiteY4" fmla="*/ 38637 h 4108361"/>
              <a:gd name="connsiteX5" fmla="*/ 524941 w 1517917"/>
              <a:gd name="connsiteY5" fmla="*/ 12879 h 4108361"/>
              <a:gd name="connsiteX6" fmla="*/ 576457 w 1517917"/>
              <a:gd name="connsiteY6" fmla="*/ 0 h 4108361"/>
              <a:gd name="connsiteX7" fmla="*/ 718124 w 1517917"/>
              <a:gd name="connsiteY7" fmla="*/ 38637 h 4108361"/>
              <a:gd name="connsiteX8" fmla="*/ 1323431 w 1517917"/>
              <a:gd name="connsiteY8" fmla="*/ 270456 h 4108361"/>
              <a:gd name="connsiteX9" fmla="*/ 1349189 w 1517917"/>
              <a:gd name="connsiteY9" fmla="*/ 566671 h 4108361"/>
              <a:gd name="connsiteX10" fmla="*/ 1362068 w 1517917"/>
              <a:gd name="connsiteY10" fmla="*/ 772733 h 4108361"/>
              <a:gd name="connsiteX11" fmla="*/ 1374947 w 1517917"/>
              <a:gd name="connsiteY11" fmla="*/ 824248 h 4108361"/>
              <a:gd name="connsiteX12" fmla="*/ 1387826 w 1517917"/>
              <a:gd name="connsiteY12" fmla="*/ 888642 h 4108361"/>
              <a:gd name="connsiteX13" fmla="*/ 1400704 w 1517917"/>
              <a:gd name="connsiteY13" fmla="*/ 1030310 h 4108361"/>
              <a:gd name="connsiteX14" fmla="*/ 1413583 w 1517917"/>
              <a:gd name="connsiteY14" fmla="*/ 1068947 h 4108361"/>
              <a:gd name="connsiteX15" fmla="*/ 1400704 w 1517917"/>
              <a:gd name="connsiteY15" fmla="*/ 1493949 h 4108361"/>
              <a:gd name="connsiteX16" fmla="*/ 1387826 w 1517917"/>
              <a:gd name="connsiteY16" fmla="*/ 1571223 h 4108361"/>
              <a:gd name="connsiteX17" fmla="*/ 1349189 w 1517917"/>
              <a:gd name="connsiteY17" fmla="*/ 1764406 h 4108361"/>
              <a:gd name="connsiteX18" fmla="*/ 1387826 w 1517917"/>
              <a:gd name="connsiteY18" fmla="*/ 2459865 h 4108361"/>
              <a:gd name="connsiteX19" fmla="*/ 1426462 w 1517917"/>
              <a:gd name="connsiteY19" fmla="*/ 2524259 h 4108361"/>
              <a:gd name="connsiteX20" fmla="*/ 1452220 w 1517917"/>
              <a:gd name="connsiteY20" fmla="*/ 2601533 h 4108361"/>
              <a:gd name="connsiteX21" fmla="*/ 1490857 w 1517917"/>
              <a:gd name="connsiteY21" fmla="*/ 3335628 h 4108361"/>
              <a:gd name="connsiteX22" fmla="*/ 1477978 w 1517917"/>
              <a:gd name="connsiteY22" fmla="*/ 3451538 h 4108361"/>
              <a:gd name="connsiteX23" fmla="*/ 1452220 w 1517917"/>
              <a:gd name="connsiteY23" fmla="*/ 3490175 h 4108361"/>
              <a:gd name="connsiteX24" fmla="*/ 1413583 w 1517917"/>
              <a:gd name="connsiteY24" fmla="*/ 3580327 h 4108361"/>
              <a:gd name="connsiteX25" fmla="*/ 1387826 w 1517917"/>
              <a:gd name="connsiteY25" fmla="*/ 3709116 h 4108361"/>
              <a:gd name="connsiteX26" fmla="*/ 1374947 w 1517917"/>
              <a:gd name="connsiteY26" fmla="*/ 3747752 h 4108361"/>
              <a:gd name="connsiteX27" fmla="*/ 1336310 w 1517917"/>
              <a:gd name="connsiteY27" fmla="*/ 3812147 h 4108361"/>
              <a:gd name="connsiteX28" fmla="*/ 1310552 w 1517917"/>
              <a:gd name="connsiteY28" fmla="*/ 3902299 h 4108361"/>
              <a:gd name="connsiteX29" fmla="*/ 1284795 w 1517917"/>
              <a:gd name="connsiteY29" fmla="*/ 3940935 h 4108361"/>
              <a:gd name="connsiteX30" fmla="*/ 1246158 w 1517917"/>
              <a:gd name="connsiteY30" fmla="*/ 3979572 h 4108361"/>
              <a:gd name="connsiteX31" fmla="*/ 1168885 w 1517917"/>
              <a:gd name="connsiteY31" fmla="*/ 3992451 h 4108361"/>
              <a:gd name="connsiteX32" fmla="*/ 1065854 w 1517917"/>
              <a:gd name="connsiteY32" fmla="*/ 4043966 h 4108361"/>
              <a:gd name="connsiteX33" fmla="*/ 1014338 w 1517917"/>
              <a:gd name="connsiteY33" fmla="*/ 4069724 h 4108361"/>
              <a:gd name="connsiteX34" fmla="*/ 924186 w 1517917"/>
              <a:gd name="connsiteY34" fmla="*/ 4095482 h 4108361"/>
              <a:gd name="connsiteX35" fmla="*/ 885549 w 1517917"/>
              <a:gd name="connsiteY35" fmla="*/ 4108361 h 4108361"/>
              <a:gd name="connsiteX36" fmla="*/ 460547 w 1517917"/>
              <a:gd name="connsiteY36" fmla="*/ 4095482 h 4108361"/>
              <a:gd name="connsiteX37" fmla="*/ 396152 w 1517917"/>
              <a:gd name="connsiteY37" fmla="*/ 4069724 h 4108361"/>
              <a:gd name="connsiteX38" fmla="*/ 306000 w 1517917"/>
              <a:gd name="connsiteY38" fmla="*/ 4031087 h 4108361"/>
              <a:gd name="connsiteX39" fmla="*/ 280242 w 1517917"/>
              <a:gd name="connsiteY39" fmla="*/ 3992451 h 4108361"/>
              <a:gd name="connsiteX40" fmla="*/ 241606 w 1517917"/>
              <a:gd name="connsiteY40" fmla="*/ 3966693 h 4108361"/>
              <a:gd name="connsiteX41" fmla="*/ 202969 w 1517917"/>
              <a:gd name="connsiteY41" fmla="*/ 3825025 h 4108361"/>
              <a:gd name="connsiteX42" fmla="*/ 177211 w 1517917"/>
              <a:gd name="connsiteY42" fmla="*/ 3786389 h 4108361"/>
              <a:gd name="connsiteX43" fmla="*/ 87059 w 1517917"/>
              <a:gd name="connsiteY43" fmla="*/ 3683358 h 4108361"/>
              <a:gd name="connsiteX44" fmla="*/ 22665 w 1517917"/>
              <a:gd name="connsiteY44" fmla="*/ 3567448 h 4108361"/>
              <a:gd name="connsiteX45" fmla="*/ 22665 w 1517917"/>
              <a:gd name="connsiteY45" fmla="*/ 3245476 h 4108361"/>
              <a:gd name="connsiteX46" fmla="*/ 48423 w 1517917"/>
              <a:gd name="connsiteY46" fmla="*/ 3155324 h 4108361"/>
              <a:gd name="connsiteX47" fmla="*/ 74180 w 1517917"/>
              <a:gd name="connsiteY47" fmla="*/ 3026535 h 4108361"/>
              <a:gd name="connsiteX48" fmla="*/ 99938 w 1517917"/>
              <a:gd name="connsiteY48" fmla="*/ 2717442 h 4108361"/>
              <a:gd name="connsiteX49" fmla="*/ 112817 w 1517917"/>
              <a:gd name="connsiteY49" fmla="*/ 2653048 h 4108361"/>
              <a:gd name="connsiteX50" fmla="*/ 99938 w 1517917"/>
              <a:gd name="connsiteY50" fmla="*/ 2434107 h 4108361"/>
              <a:gd name="connsiteX51" fmla="*/ 112817 w 1517917"/>
              <a:gd name="connsiteY51" fmla="*/ 2369713 h 4108361"/>
              <a:gd name="connsiteX52" fmla="*/ 125696 w 1517917"/>
              <a:gd name="connsiteY52" fmla="*/ 2279561 h 4108361"/>
              <a:gd name="connsiteX53" fmla="*/ 164333 w 1517917"/>
              <a:gd name="connsiteY53" fmla="*/ 2176530 h 4108361"/>
              <a:gd name="connsiteX54" fmla="*/ 177211 w 1517917"/>
              <a:gd name="connsiteY54" fmla="*/ 2112135 h 4108361"/>
              <a:gd name="connsiteX55" fmla="*/ 190090 w 1517917"/>
              <a:gd name="connsiteY55" fmla="*/ 2073499 h 4108361"/>
              <a:gd name="connsiteX56" fmla="*/ 164333 w 1517917"/>
              <a:gd name="connsiteY56" fmla="*/ 1107583 h 4108361"/>
              <a:gd name="connsiteX57" fmla="*/ 138575 w 1517917"/>
              <a:gd name="connsiteY57" fmla="*/ 1043189 h 4108361"/>
              <a:gd name="connsiteX58" fmla="*/ 125696 w 1517917"/>
              <a:gd name="connsiteY58" fmla="*/ 772733 h 4108361"/>
              <a:gd name="connsiteX59" fmla="*/ 99938 w 1517917"/>
              <a:gd name="connsiteY59" fmla="*/ 721217 h 4108361"/>
              <a:gd name="connsiteX60" fmla="*/ 74180 w 1517917"/>
              <a:gd name="connsiteY60" fmla="*/ 643944 h 4108361"/>
              <a:gd name="connsiteX61" fmla="*/ 61302 w 1517917"/>
              <a:gd name="connsiteY61" fmla="*/ 605307 h 4108361"/>
              <a:gd name="connsiteX62" fmla="*/ 87059 w 1517917"/>
              <a:gd name="connsiteY62" fmla="*/ 476518 h 4108361"/>
              <a:gd name="connsiteX63" fmla="*/ 99938 w 1517917"/>
              <a:gd name="connsiteY63" fmla="*/ 425003 h 4108361"/>
              <a:gd name="connsiteX64" fmla="*/ 87059 w 1517917"/>
              <a:gd name="connsiteY64" fmla="*/ 463640 h 4108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1517917" h="4108361">
                <a:moveTo>
                  <a:pt x="87059" y="463640"/>
                </a:moveTo>
                <a:cubicBezTo>
                  <a:pt x="89205" y="463640"/>
                  <a:pt x="101023" y="435028"/>
                  <a:pt x="112817" y="425003"/>
                </a:cubicBezTo>
                <a:cubicBezTo>
                  <a:pt x="260708" y="299296"/>
                  <a:pt x="278386" y="288867"/>
                  <a:pt x="383273" y="218941"/>
                </a:cubicBezTo>
                <a:cubicBezTo>
                  <a:pt x="389110" y="195594"/>
                  <a:pt x="411458" y="100604"/>
                  <a:pt x="421910" y="90152"/>
                </a:cubicBezTo>
                <a:cubicBezTo>
                  <a:pt x="439082" y="72980"/>
                  <a:pt x="453998" y="53208"/>
                  <a:pt x="473426" y="38637"/>
                </a:cubicBezTo>
                <a:cubicBezTo>
                  <a:pt x="488785" y="27118"/>
                  <a:pt x="506965" y="19620"/>
                  <a:pt x="524941" y="12879"/>
                </a:cubicBezTo>
                <a:cubicBezTo>
                  <a:pt x="541514" y="6664"/>
                  <a:pt x="559285" y="4293"/>
                  <a:pt x="576457" y="0"/>
                </a:cubicBezTo>
                <a:cubicBezTo>
                  <a:pt x="623679" y="12879"/>
                  <a:pt x="671795" y="22843"/>
                  <a:pt x="718124" y="38637"/>
                </a:cubicBezTo>
                <a:cubicBezTo>
                  <a:pt x="1078467" y="161481"/>
                  <a:pt x="1059276" y="157247"/>
                  <a:pt x="1323431" y="270456"/>
                </a:cubicBezTo>
                <a:cubicBezTo>
                  <a:pt x="1363780" y="391504"/>
                  <a:pt x="1333824" y="290111"/>
                  <a:pt x="1349189" y="566671"/>
                </a:cubicBezTo>
                <a:cubicBezTo>
                  <a:pt x="1353007" y="635386"/>
                  <a:pt x="1355220" y="704253"/>
                  <a:pt x="1362068" y="772733"/>
                </a:cubicBezTo>
                <a:cubicBezTo>
                  <a:pt x="1363829" y="790345"/>
                  <a:pt x="1371107" y="806969"/>
                  <a:pt x="1374947" y="824248"/>
                </a:cubicBezTo>
                <a:cubicBezTo>
                  <a:pt x="1379696" y="845616"/>
                  <a:pt x="1383533" y="867177"/>
                  <a:pt x="1387826" y="888642"/>
                </a:cubicBezTo>
                <a:cubicBezTo>
                  <a:pt x="1392119" y="935865"/>
                  <a:pt x="1393998" y="983369"/>
                  <a:pt x="1400704" y="1030310"/>
                </a:cubicBezTo>
                <a:cubicBezTo>
                  <a:pt x="1402624" y="1043749"/>
                  <a:pt x="1413583" y="1055371"/>
                  <a:pt x="1413583" y="1068947"/>
                </a:cubicBezTo>
                <a:cubicBezTo>
                  <a:pt x="1413583" y="1210679"/>
                  <a:pt x="1407963" y="1352403"/>
                  <a:pt x="1400704" y="1493949"/>
                </a:cubicBezTo>
                <a:cubicBezTo>
                  <a:pt x="1399367" y="1520028"/>
                  <a:pt x="1392947" y="1545617"/>
                  <a:pt x="1387826" y="1571223"/>
                </a:cubicBezTo>
                <a:cubicBezTo>
                  <a:pt x="1340685" y="1806935"/>
                  <a:pt x="1378946" y="1585869"/>
                  <a:pt x="1349189" y="1764406"/>
                </a:cubicBezTo>
                <a:cubicBezTo>
                  <a:pt x="1351697" y="1859727"/>
                  <a:pt x="1346998" y="2288387"/>
                  <a:pt x="1387826" y="2459865"/>
                </a:cubicBezTo>
                <a:cubicBezTo>
                  <a:pt x="1393624" y="2484216"/>
                  <a:pt x="1416104" y="2501471"/>
                  <a:pt x="1426462" y="2524259"/>
                </a:cubicBezTo>
                <a:cubicBezTo>
                  <a:pt x="1437697" y="2548977"/>
                  <a:pt x="1443634" y="2575775"/>
                  <a:pt x="1452220" y="2601533"/>
                </a:cubicBezTo>
                <a:cubicBezTo>
                  <a:pt x="1465099" y="2846231"/>
                  <a:pt x="1517917" y="3092090"/>
                  <a:pt x="1490857" y="3335628"/>
                </a:cubicBezTo>
                <a:cubicBezTo>
                  <a:pt x="1486564" y="3374265"/>
                  <a:pt x="1487406" y="3413824"/>
                  <a:pt x="1477978" y="3451538"/>
                </a:cubicBezTo>
                <a:cubicBezTo>
                  <a:pt x="1474224" y="3466554"/>
                  <a:pt x="1459142" y="3476331"/>
                  <a:pt x="1452220" y="3490175"/>
                </a:cubicBezTo>
                <a:cubicBezTo>
                  <a:pt x="1437599" y="3519418"/>
                  <a:pt x="1426462" y="3550276"/>
                  <a:pt x="1413583" y="3580327"/>
                </a:cubicBezTo>
                <a:cubicBezTo>
                  <a:pt x="1403465" y="3641034"/>
                  <a:pt x="1403193" y="3655331"/>
                  <a:pt x="1387826" y="3709116"/>
                </a:cubicBezTo>
                <a:cubicBezTo>
                  <a:pt x="1384097" y="3722169"/>
                  <a:pt x="1381018" y="3735610"/>
                  <a:pt x="1374947" y="3747752"/>
                </a:cubicBezTo>
                <a:cubicBezTo>
                  <a:pt x="1363752" y="3770142"/>
                  <a:pt x="1347505" y="3789757"/>
                  <a:pt x="1336310" y="3812147"/>
                </a:cubicBezTo>
                <a:cubicBezTo>
                  <a:pt x="1311249" y="3862269"/>
                  <a:pt x="1335309" y="3844531"/>
                  <a:pt x="1310552" y="3902299"/>
                </a:cubicBezTo>
                <a:cubicBezTo>
                  <a:pt x="1304455" y="3916526"/>
                  <a:pt x="1294704" y="3929044"/>
                  <a:pt x="1284795" y="3940935"/>
                </a:cubicBezTo>
                <a:cubicBezTo>
                  <a:pt x="1273135" y="3954927"/>
                  <a:pt x="1262802" y="3972175"/>
                  <a:pt x="1246158" y="3979572"/>
                </a:cubicBezTo>
                <a:cubicBezTo>
                  <a:pt x="1222296" y="3990178"/>
                  <a:pt x="1194643" y="3988158"/>
                  <a:pt x="1168885" y="3992451"/>
                </a:cubicBezTo>
                <a:cubicBezTo>
                  <a:pt x="1100464" y="4038065"/>
                  <a:pt x="1160374" y="4001958"/>
                  <a:pt x="1065854" y="4043966"/>
                </a:cubicBezTo>
                <a:cubicBezTo>
                  <a:pt x="1048310" y="4051763"/>
                  <a:pt x="1031985" y="4062161"/>
                  <a:pt x="1014338" y="4069724"/>
                </a:cubicBezTo>
                <a:cubicBezTo>
                  <a:pt x="983457" y="4082959"/>
                  <a:pt x="956866" y="4086145"/>
                  <a:pt x="924186" y="4095482"/>
                </a:cubicBezTo>
                <a:cubicBezTo>
                  <a:pt x="911133" y="4099212"/>
                  <a:pt x="898428" y="4104068"/>
                  <a:pt x="885549" y="4108361"/>
                </a:cubicBezTo>
                <a:cubicBezTo>
                  <a:pt x="743882" y="4104068"/>
                  <a:pt x="601840" y="4106637"/>
                  <a:pt x="460547" y="4095482"/>
                </a:cubicBezTo>
                <a:cubicBezTo>
                  <a:pt x="437500" y="4093662"/>
                  <a:pt x="417799" y="4077842"/>
                  <a:pt x="396152" y="4069724"/>
                </a:cubicBezTo>
                <a:cubicBezTo>
                  <a:pt x="320354" y="4041300"/>
                  <a:pt x="396456" y="4076315"/>
                  <a:pt x="306000" y="4031087"/>
                </a:cubicBezTo>
                <a:cubicBezTo>
                  <a:pt x="297414" y="4018208"/>
                  <a:pt x="291187" y="4003396"/>
                  <a:pt x="280242" y="3992451"/>
                </a:cubicBezTo>
                <a:cubicBezTo>
                  <a:pt x="269297" y="3981506"/>
                  <a:pt x="248092" y="3980747"/>
                  <a:pt x="241606" y="3966693"/>
                </a:cubicBezTo>
                <a:cubicBezTo>
                  <a:pt x="221094" y="3922251"/>
                  <a:pt x="219432" y="3871121"/>
                  <a:pt x="202969" y="3825025"/>
                </a:cubicBezTo>
                <a:cubicBezTo>
                  <a:pt x="197763" y="3810448"/>
                  <a:pt x="186208" y="3798984"/>
                  <a:pt x="177211" y="3786389"/>
                </a:cubicBezTo>
                <a:cubicBezTo>
                  <a:pt x="105039" y="3685347"/>
                  <a:pt x="175211" y="3784103"/>
                  <a:pt x="87059" y="3683358"/>
                </a:cubicBezTo>
                <a:cubicBezTo>
                  <a:pt x="41923" y="3631774"/>
                  <a:pt x="48456" y="3631925"/>
                  <a:pt x="22665" y="3567448"/>
                </a:cubicBezTo>
                <a:cubicBezTo>
                  <a:pt x="11384" y="3420794"/>
                  <a:pt x="0" y="3389018"/>
                  <a:pt x="22665" y="3245476"/>
                </a:cubicBezTo>
                <a:cubicBezTo>
                  <a:pt x="27539" y="3214605"/>
                  <a:pt x="41265" y="3185746"/>
                  <a:pt x="48423" y="3155324"/>
                </a:cubicBezTo>
                <a:cubicBezTo>
                  <a:pt x="58450" y="3112708"/>
                  <a:pt x="74180" y="3026535"/>
                  <a:pt x="74180" y="3026535"/>
                </a:cubicBezTo>
                <a:cubicBezTo>
                  <a:pt x="82766" y="2923504"/>
                  <a:pt x="89299" y="2820281"/>
                  <a:pt x="99938" y="2717442"/>
                </a:cubicBezTo>
                <a:cubicBezTo>
                  <a:pt x="102190" y="2695668"/>
                  <a:pt x="112817" y="2674938"/>
                  <a:pt x="112817" y="2653048"/>
                </a:cubicBezTo>
                <a:cubicBezTo>
                  <a:pt x="112817" y="2579942"/>
                  <a:pt x="104231" y="2507087"/>
                  <a:pt x="99938" y="2434107"/>
                </a:cubicBezTo>
                <a:cubicBezTo>
                  <a:pt x="104231" y="2412642"/>
                  <a:pt x="109218" y="2391305"/>
                  <a:pt x="112817" y="2369713"/>
                </a:cubicBezTo>
                <a:cubicBezTo>
                  <a:pt x="117808" y="2339770"/>
                  <a:pt x="117874" y="2308892"/>
                  <a:pt x="125696" y="2279561"/>
                </a:cubicBezTo>
                <a:cubicBezTo>
                  <a:pt x="135147" y="2244120"/>
                  <a:pt x="153546" y="2211587"/>
                  <a:pt x="164333" y="2176530"/>
                </a:cubicBezTo>
                <a:cubicBezTo>
                  <a:pt x="170770" y="2155608"/>
                  <a:pt x="171902" y="2133371"/>
                  <a:pt x="177211" y="2112135"/>
                </a:cubicBezTo>
                <a:cubicBezTo>
                  <a:pt x="180503" y="2098965"/>
                  <a:pt x="185797" y="2086378"/>
                  <a:pt x="190090" y="2073499"/>
                </a:cubicBezTo>
                <a:cubicBezTo>
                  <a:pt x="181504" y="1751527"/>
                  <a:pt x="180417" y="1429268"/>
                  <a:pt x="164333" y="1107583"/>
                </a:cubicBezTo>
                <a:cubicBezTo>
                  <a:pt x="163179" y="1084494"/>
                  <a:pt x="141225" y="1066155"/>
                  <a:pt x="138575" y="1043189"/>
                </a:cubicBezTo>
                <a:cubicBezTo>
                  <a:pt x="128230" y="953530"/>
                  <a:pt x="136449" y="862344"/>
                  <a:pt x="125696" y="772733"/>
                </a:cubicBezTo>
                <a:cubicBezTo>
                  <a:pt x="123409" y="753671"/>
                  <a:pt x="107068" y="739043"/>
                  <a:pt x="99938" y="721217"/>
                </a:cubicBezTo>
                <a:cubicBezTo>
                  <a:pt x="89854" y="696008"/>
                  <a:pt x="82766" y="669702"/>
                  <a:pt x="74180" y="643944"/>
                </a:cubicBezTo>
                <a:lnTo>
                  <a:pt x="61302" y="605307"/>
                </a:lnTo>
                <a:cubicBezTo>
                  <a:pt x="83279" y="451461"/>
                  <a:pt x="61370" y="566428"/>
                  <a:pt x="87059" y="476518"/>
                </a:cubicBezTo>
                <a:cubicBezTo>
                  <a:pt x="91922" y="459499"/>
                  <a:pt x="104231" y="442175"/>
                  <a:pt x="99938" y="425003"/>
                </a:cubicBezTo>
                <a:cubicBezTo>
                  <a:pt x="97856" y="416673"/>
                  <a:pt x="84913" y="463640"/>
                  <a:pt x="87059" y="463640"/>
                </a:cubicBezTo>
                <a:close/>
              </a:path>
            </a:pathLst>
          </a:cu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vert="wordArtVert" anchor="ctr"/>
          <a:lstStyle/>
          <a:p>
            <a:pPr algn="ctr">
              <a:defRPr/>
            </a:pPr>
            <a:r>
              <a:rPr lang="et-EE" sz="2400" b="1" dirty="0">
                <a:effectLst>
                  <a:outerShdw blurRad="38100" dist="38100" dir="2700000" algn="tl">
                    <a:srgbClr val="000000">
                      <a:alpha val="43137"/>
                    </a:srgbClr>
                  </a:outerShdw>
                </a:effectLst>
              </a:rPr>
              <a:t>LEARNER</a:t>
            </a:r>
            <a:endParaRPr lang="en-US" sz="2400" b="1" dirty="0">
              <a:effectLst>
                <a:outerShdw blurRad="38100" dist="38100" dir="2700000" algn="tl">
                  <a:srgbClr val="000000">
                    <a:alpha val="43137"/>
                  </a:srgbClr>
                </a:outerShdw>
              </a:effectLst>
            </a:endParaRPr>
          </a:p>
        </p:txBody>
      </p:sp>
      <p:sp>
        <p:nvSpPr>
          <p:cNvPr id="5" name="Rectangle 4"/>
          <p:cNvSpPr/>
          <p:nvPr/>
        </p:nvSpPr>
        <p:spPr>
          <a:xfrm>
            <a:off x="5238750" y="2714626"/>
            <a:ext cx="2071688" cy="19288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t-EE" sz="2800" dirty="0">
                <a:effectLst>
                  <a:outerShdw blurRad="38100" dist="38100" dir="2700000" algn="tl">
                    <a:srgbClr val="000000">
                      <a:alpha val="43137"/>
                    </a:srgbClr>
                  </a:outerShdw>
                </a:effectLst>
              </a:rPr>
              <a:t>COMPE-</a:t>
            </a:r>
          </a:p>
          <a:p>
            <a:pPr algn="ctr">
              <a:defRPr/>
            </a:pPr>
            <a:r>
              <a:rPr lang="et-EE" sz="2800" dirty="0">
                <a:effectLst>
                  <a:outerShdw blurRad="38100" dist="38100" dir="2700000" algn="tl">
                    <a:srgbClr val="000000">
                      <a:alpha val="43137"/>
                    </a:srgbClr>
                  </a:outerShdw>
                </a:effectLst>
              </a:rPr>
              <a:t>TENCE</a:t>
            </a:r>
            <a:endParaRPr lang="en-US" sz="2800" dirty="0">
              <a:effectLst>
                <a:outerShdw blurRad="38100" dist="38100" dir="2700000" algn="tl">
                  <a:srgbClr val="000000">
                    <a:alpha val="43137"/>
                  </a:srgbClr>
                </a:outerShdw>
              </a:effectLst>
            </a:endParaRPr>
          </a:p>
        </p:txBody>
      </p:sp>
      <p:cxnSp>
        <p:nvCxnSpPr>
          <p:cNvPr id="7" name="Straight Arrow Connector 6"/>
          <p:cNvCxnSpPr/>
          <p:nvPr/>
        </p:nvCxnSpPr>
        <p:spPr>
          <a:xfrm>
            <a:off x="3667125" y="3695700"/>
            <a:ext cx="1595438" cy="0"/>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667126" y="3214689"/>
            <a:ext cx="1571625" cy="1587"/>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738564" y="4214814"/>
            <a:ext cx="1500187" cy="1587"/>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5" idx="3"/>
          </p:cNvCxnSpPr>
          <p:nvPr/>
        </p:nvCxnSpPr>
        <p:spPr>
          <a:xfrm flipV="1">
            <a:off x="7310439" y="3643313"/>
            <a:ext cx="1571625" cy="36512"/>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7310439" y="3214689"/>
            <a:ext cx="1571625" cy="1587"/>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4" idx="50"/>
          </p:cNvCxnSpPr>
          <p:nvPr/>
        </p:nvCxnSpPr>
        <p:spPr>
          <a:xfrm>
            <a:off x="7310439" y="4143376"/>
            <a:ext cx="1512887" cy="15875"/>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132" name="TextBox 21"/>
          <p:cNvSpPr txBox="1">
            <a:spLocks noChangeArrowheads="1"/>
          </p:cNvSpPr>
          <p:nvPr/>
        </p:nvSpPr>
        <p:spPr bwMode="auto">
          <a:xfrm>
            <a:off x="3667126" y="4643438"/>
            <a:ext cx="28416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2000">
                <a:latin typeface="Calibri" pitchFamily="34" charset="0"/>
              </a:rPr>
              <a:t>Ability to perform</a:t>
            </a:r>
          </a:p>
          <a:p>
            <a:pPr eaLnBrk="1" hangingPunct="1"/>
            <a:r>
              <a:rPr lang="et-EE" sz="2000">
                <a:latin typeface="Calibri" pitchFamily="34" charset="0"/>
              </a:rPr>
              <a:t>necessary tasks</a:t>
            </a:r>
            <a:endParaRPr lang="et-EE" sz="2000" b="1">
              <a:latin typeface="Calibri" pitchFamily="34" charset="0"/>
            </a:endParaRPr>
          </a:p>
          <a:p>
            <a:pPr eaLnBrk="1" hangingPunct="1"/>
            <a:r>
              <a:rPr lang="et-EE" sz="2000">
                <a:latin typeface="Calibri" pitchFamily="34" charset="0"/>
              </a:rPr>
              <a:t>(necessary </a:t>
            </a:r>
            <a:r>
              <a:rPr lang="et-EE" sz="2000" b="1">
                <a:latin typeface="Calibri" pitchFamily="34" charset="0"/>
              </a:rPr>
              <a:t>competences</a:t>
            </a:r>
            <a:r>
              <a:rPr lang="et-EE" sz="2000">
                <a:latin typeface="Calibri" pitchFamily="34" charset="0"/>
              </a:rPr>
              <a:t>)</a:t>
            </a:r>
            <a:endParaRPr lang="en-US" sz="2000">
              <a:latin typeface="Calibri" pitchFamily="34" charset="0"/>
            </a:endParaRPr>
          </a:p>
        </p:txBody>
      </p:sp>
      <p:sp>
        <p:nvSpPr>
          <p:cNvPr id="5133" name="TextBox 22"/>
          <p:cNvSpPr txBox="1">
            <a:spLocks noChangeArrowheads="1"/>
          </p:cNvSpPr>
          <p:nvPr/>
        </p:nvSpPr>
        <p:spPr bwMode="auto">
          <a:xfrm>
            <a:off x="6167439" y="1714500"/>
            <a:ext cx="25114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2000">
                <a:latin typeface="Calibri" pitchFamily="34" charset="0"/>
              </a:rPr>
              <a:t>Necessary knowledge,</a:t>
            </a:r>
          </a:p>
          <a:p>
            <a:pPr eaLnBrk="1" hangingPunct="1"/>
            <a:r>
              <a:rPr lang="et-EE" sz="2000">
                <a:latin typeface="Calibri" pitchFamily="34" charset="0"/>
              </a:rPr>
              <a:t>skills, attitudes, ... </a:t>
            </a:r>
          </a:p>
          <a:p>
            <a:pPr eaLnBrk="1" hangingPunct="1"/>
            <a:r>
              <a:rPr lang="et-EE" sz="2000">
                <a:latin typeface="Calibri" pitchFamily="34" charset="0"/>
              </a:rPr>
              <a:t>(</a:t>
            </a:r>
            <a:r>
              <a:rPr lang="et-EE" sz="2000" b="1">
                <a:latin typeface="Calibri" pitchFamily="34" charset="0"/>
              </a:rPr>
              <a:t>learning outcomes</a:t>
            </a:r>
            <a:r>
              <a:rPr lang="et-EE" sz="2000">
                <a:latin typeface="Calibri" pitchFamily="34" charset="0"/>
              </a:rPr>
              <a:t>)</a:t>
            </a:r>
            <a:endParaRPr lang="en-US" sz="2000">
              <a:latin typeface="Calibri" pitchFamily="34" charset="0"/>
            </a:endParaRPr>
          </a:p>
        </p:txBody>
      </p:sp>
      <p:cxnSp>
        <p:nvCxnSpPr>
          <p:cNvPr id="28" name="Straight Arrow Connector 27"/>
          <p:cNvCxnSpPr/>
          <p:nvPr/>
        </p:nvCxnSpPr>
        <p:spPr>
          <a:xfrm rot="16200000" flipH="1">
            <a:off x="7833519" y="2763044"/>
            <a:ext cx="412750" cy="3159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6200000" flipV="1">
            <a:off x="4560094" y="4321969"/>
            <a:ext cx="357188" cy="285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Slide Number Placeholder 17"/>
          <p:cNvSpPr>
            <a:spLocks noGrp="1"/>
          </p:cNvSpPr>
          <p:nvPr>
            <p:ph type="sldNum" sz="quarter" idx="12"/>
          </p:nvPr>
        </p:nvSpPr>
        <p:spPr/>
        <p:txBody>
          <a:bodyPr/>
          <a:lstStyle/>
          <a:p>
            <a:pPr>
              <a:defRPr/>
            </a:pPr>
            <a:fld id="{7A0B555B-A824-4F0E-A232-328B89C2CE92}" type="slidenum">
              <a:rPr lang="et-EE" smtClean="0"/>
              <a:pPr>
                <a:defRPr/>
              </a:pPr>
              <a:t>2</a:t>
            </a:fld>
            <a:endParaRPr lang="et-EE"/>
          </a:p>
        </p:txBody>
      </p:sp>
    </p:spTree>
    <p:extLst>
      <p:ext uri="{BB962C8B-B14F-4D97-AF65-F5344CB8AC3E}">
        <p14:creationId xmlns:p14="http://schemas.microsoft.com/office/powerpoint/2010/main" val="391583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1828800" y="274638"/>
            <a:ext cx="8382000" cy="1143000"/>
          </a:xfrm>
        </p:spPr>
        <p:txBody>
          <a:bodyPr>
            <a:noAutofit/>
          </a:bodyPr>
          <a:lstStyle/>
          <a:p>
            <a:r>
              <a:rPr lang="et-EE" dirty="0" err="1">
                <a:solidFill>
                  <a:srgbClr val="FF0000"/>
                </a:solidFill>
              </a:rPr>
              <a:t>Competence</a:t>
            </a:r>
            <a:r>
              <a:rPr lang="et-EE" dirty="0">
                <a:solidFill>
                  <a:srgbClr val="FF0000"/>
                </a:solidFill>
              </a:rPr>
              <a:t> and </a:t>
            </a:r>
            <a:r>
              <a:rPr lang="et-EE" dirty="0" err="1" smtClean="0">
                <a:solidFill>
                  <a:srgbClr val="FF0000"/>
                </a:solidFill>
              </a:rPr>
              <a:t>qualification</a:t>
            </a:r>
            <a:endParaRPr lang="en-US" altLang="en-US" b="1" dirty="0">
              <a:solidFill>
                <a:srgbClr val="FF0000"/>
              </a:solidFill>
            </a:endParaRPr>
          </a:p>
        </p:txBody>
      </p:sp>
      <p:sp>
        <p:nvSpPr>
          <p:cNvPr id="13315" name="Rectangle 3"/>
          <p:cNvSpPr>
            <a:spLocks noGrp="1"/>
          </p:cNvSpPr>
          <p:nvPr>
            <p:ph type="body" idx="1"/>
          </p:nvPr>
        </p:nvSpPr>
        <p:spPr>
          <a:xfrm>
            <a:off x="1627312" y="1530924"/>
            <a:ext cx="8784976" cy="4965410"/>
          </a:xfrm>
        </p:spPr>
        <p:txBody>
          <a:bodyPr>
            <a:normAutofit/>
          </a:bodyPr>
          <a:lstStyle/>
          <a:p>
            <a:r>
              <a:rPr lang="et-EE" b="1" dirty="0" err="1"/>
              <a:t>Competence</a:t>
            </a:r>
            <a:r>
              <a:rPr lang="et-EE" dirty="0"/>
              <a:t> – </a:t>
            </a:r>
            <a:r>
              <a:rPr lang="et-EE" dirty="0" err="1"/>
              <a:t>ability</a:t>
            </a:r>
            <a:r>
              <a:rPr lang="et-EE" dirty="0"/>
              <a:t> </a:t>
            </a:r>
            <a:r>
              <a:rPr lang="et-EE" dirty="0" err="1"/>
              <a:t>to</a:t>
            </a:r>
            <a:r>
              <a:rPr lang="et-EE" dirty="0"/>
              <a:t> </a:t>
            </a:r>
            <a:r>
              <a:rPr lang="et-EE" dirty="0" err="1"/>
              <a:t>perform</a:t>
            </a:r>
            <a:r>
              <a:rPr lang="et-EE" dirty="0"/>
              <a:t> </a:t>
            </a:r>
            <a:r>
              <a:rPr lang="et-EE" dirty="0" err="1"/>
              <a:t>successfully</a:t>
            </a:r>
            <a:r>
              <a:rPr lang="et-EE" dirty="0"/>
              <a:t> </a:t>
            </a:r>
            <a:r>
              <a:rPr lang="et-EE" dirty="0" err="1"/>
              <a:t>in</a:t>
            </a:r>
            <a:r>
              <a:rPr lang="et-EE" dirty="0"/>
              <a:t> a </a:t>
            </a:r>
            <a:r>
              <a:rPr lang="et-EE" dirty="0" err="1"/>
              <a:t>specific</a:t>
            </a:r>
            <a:r>
              <a:rPr lang="et-EE" dirty="0"/>
              <a:t> </a:t>
            </a:r>
            <a:r>
              <a:rPr lang="et-EE" dirty="0" err="1"/>
              <a:t>field</a:t>
            </a:r>
            <a:r>
              <a:rPr lang="et-EE" dirty="0"/>
              <a:t>, </a:t>
            </a:r>
            <a:r>
              <a:rPr lang="et-EE" dirty="0" err="1"/>
              <a:t>described</a:t>
            </a:r>
            <a:r>
              <a:rPr lang="et-EE" dirty="0"/>
              <a:t> </a:t>
            </a:r>
            <a:r>
              <a:rPr lang="et-EE" dirty="0" err="1"/>
              <a:t>through</a:t>
            </a:r>
            <a:r>
              <a:rPr lang="et-EE" dirty="0"/>
              <a:t> </a:t>
            </a:r>
            <a:r>
              <a:rPr lang="et-EE" dirty="0" err="1"/>
              <a:t>the</a:t>
            </a:r>
            <a:r>
              <a:rPr lang="et-EE" dirty="0"/>
              <a:t> </a:t>
            </a:r>
            <a:r>
              <a:rPr lang="et-EE" dirty="0" err="1"/>
              <a:t>relevant</a:t>
            </a:r>
            <a:r>
              <a:rPr lang="et-EE" dirty="0"/>
              <a:t> </a:t>
            </a:r>
            <a:r>
              <a:rPr lang="et-EE" dirty="0" err="1"/>
              <a:t>perforamance</a:t>
            </a:r>
            <a:r>
              <a:rPr lang="et-EE" dirty="0"/>
              <a:t> </a:t>
            </a:r>
            <a:r>
              <a:rPr lang="et-EE" dirty="0" err="1"/>
              <a:t>criteria</a:t>
            </a:r>
            <a:r>
              <a:rPr lang="et-EE" dirty="0"/>
              <a:t> (</a:t>
            </a:r>
            <a:r>
              <a:rPr lang="et-EE" dirty="0" err="1"/>
              <a:t>learning</a:t>
            </a:r>
            <a:r>
              <a:rPr lang="et-EE" dirty="0"/>
              <a:t> </a:t>
            </a:r>
            <a:r>
              <a:rPr lang="et-EE" dirty="0" err="1"/>
              <a:t>outcomes</a:t>
            </a:r>
            <a:r>
              <a:rPr lang="et-EE" dirty="0"/>
              <a:t>)</a:t>
            </a:r>
          </a:p>
          <a:p>
            <a:r>
              <a:rPr lang="et-EE" b="1" dirty="0" err="1"/>
              <a:t>Qualification</a:t>
            </a:r>
            <a:r>
              <a:rPr lang="et-EE" dirty="0"/>
              <a:t> – </a:t>
            </a:r>
            <a:r>
              <a:rPr lang="et-EE" dirty="0" err="1"/>
              <a:t>officially</a:t>
            </a:r>
            <a:r>
              <a:rPr lang="et-EE" dirty="0"/>
              <a:t> </a:t>
            </a:r>
            <a:r>
              <a:rPr lang="et-EE" dirty="0" err="1"/>
              <a:t>recognized</a:t>
            </a:r>
            <a:r>
              <a:rPr lang="et-EE" dirty="0"/>
              <a:t> </a:t>
            </a:r>
            <a:r>
              <a:rPr lang="et-EE" dirty="0" err="1"/>
              <a:t>competence</a:t>
            </a:r>
            <a:r>
              <a:rPr lang="et-EE" dirty="0"/>
              <a:t> </a:t>
            </a:r>
            <a:r>
              <a:rPr lang="et-EE" dirty="0" err="1"/>
              <a:t>as</a:t>
            </a:r>
            <a:r>
              <a:rPr lang="et-EE" dirty="0"/>
              <a:t> a </a:t>
            </a:r>
            <a:r>
              <a:rPr lang="et-EE" dirty="0" err="1"/>
              <a:t>result</a:t>
            </a:r>
            <a:r>
              <a:rPr lang="et-EE" dirty="0"/>
              <a:t> </a:t>
            </a:r>
            <a:r>
              <a:rPr lang="et-EE" dirty="0" err="1"/>
              <a:t>of</a:t>
            </a:r>
            <a:r>
              <a:rPr lang="et-EE" dirty="0"/>
              <a:t> </a:t>
            </a:r>
            <a:r>
              <a:rPr lang="et-EE" dirty="0" err="1"/>
              <a:t>validation</a:t>
            </a:r>
            <a:r>
              <a:rPr lang="et-EE" dirty="0"/>
              <a:t>, </a:t>
            </a:r>
            <a:r>
              <a:rPr lang="et-EE" dirty="0" err="1"/>
              <a:t>e.g</a:t>
            </a:r>
            <a:r>
              <a:rPr lang="et-EE" dirty="0"/>
              <a:t>.</a:t>
            </a:r>
            <a:r>
              <a:rPr lang="ru-RU" dirty="0"/>
              <a:t>:</a:t>
            </a:r>
          </a:p>
          <a:p>
            <a:pPr lvl="1"/>
            <a:r>
              <a:rPr lang="et-EE" dirty="0" err="1">
                <a:solidFill>
                  <a:schemeClr val="tx1"/>
                </a:solidFill>
              </a:rPr>
              <a:t>Certificate</a:t>
            </a:r>
            <a:r>
              <a:rPr lang="et-EE" dirty="0">
                <a:solidFill>
                  <a:schemeClr val="tx1"/>
                </a:solidFill>
              </a:rPr>
              <a:t> of </a:t>
            </a:r>
            <a:r>
              <a:rPr lang="et-EE" dirty="0" err="1" smtClean="0">
                <a:solidFill>
                  <a:schemeClr val="tx1"/>
                </a:solidFill>
              </a:rPr>
              <a:t>full</a:t>
            </a:r>
            <a:r>
              <a:rPr lang="et-EE" dirty="0" smtClean="0">
                <a:solidFill>
                  <a:schemeClr val="tx1"/>
                </a:solidFill>
              </a:rPr>
              <a:t> </a:t>
            </a:r>
            <a:r>
              <a:rPr lang="et-EE" dirty="0" err="1" smtClean="0">
                <a:solidFill>
                  <a:schemeClr val="tx1"/>
                </a:solidFill>
              </a:rPr>
              <a:t>secondary</a:t>
            </a:r>
            <a:r>
              <a:rPr lang="et-EE" dirty="0" smtClean="0">
                <a:solidFill>
                  <a:schemeClr val="tx1"/>
                </a:solidFill>
              </a:rPr>
              <a:t> </a:t>
            </a:r>
            <a:r>
              <a:rPr lang="et-EE" dirty="0" err="1">
                <a:solidFill>
                  <a:schemeClr val="tx1"/>
                </a:solidFill>
              </a:rPr>
              <a:t>education</a:t>
            </a:r>
            <a:r>
              <a:rPr lang="et-EE" dirty="0">
                <a:solidFill>
                  <a:schemeClr val="tx1"/>
                </a:solidFill>
              </a:rPr>
              <a:t> (</a:t>
            </a:r>
            <a:r>
              <a:rPr lang="et-EE" dirty="0" err="1">
                <a:solidFill>
                  <a:schemeClr val="tx1"/>
                </a:solidFill>
              </a:rPr>
              <a:t>qualification</a:t>
            </a:r>
            <a:r>
              <a:rPr lang="et-EE" dirty="0">
                <a:solidFill>
                  <a:schemeClr val="tx1"/>
                </a:solidFill>
              </a:rPr>
              <a:t> in </a:t>
            </a:r>
            <a:r>
              <a:rPr lang="et-EE" dirty="0" err="1">
                <a:solidFill>
                  <a:schemeClr val="tx1"/>
                </a:solidFill>
              </a:rPr>
              <a:t>general</a:t>
            </a:r>
            <a:r>
              <a:rPr lang="et-EE" dirty="0">
                <a:solidFill>
                  <a:schemeClr val="tx1"/>
                </a:solidFill>
              </a:rPr>
              <a:t> </a:t>
            </a:r>
            <a:r>
              <a:rPr lang="et-EE" dirty="0" err="1">
                <a:solidFill>
                  <a:schemeClr val="tx1"/>
                </a:solidFill>
              </a:rPr>
              <a:t>education</a:t>
            </a:r>
            <a:r>
              <a:rPr lang="et-EE" dirty="0">
                <a:solidFill>
                  <a:schemeClr val="tx1"/>
                </a:solidFill>
              </a:rPr>
              <a:t>)</a:t>
            </a:r>
            <a:endParaRPr lang="ru-RU" dirty="0">
              <a:solidFill>
                <a:schemeClr val="tx1"/>
              </a:solidFill>
            </a:endParaRPr>
          </a:p>
          <a:p>
            <a:pPr lvl="1"/>
            <a:r>
              <a:rPr lang="et-EE" dirty="0" err="1">
                <a:solidFill>
                  <a:schemeClr val="tx1"/>
                </a:solidFill>
              </a:rPr>
              <a:t>Certificate</a:t>
            </a:r>
            <a:r>
              <a:rPr lang="et-EE" dirty="0">
                <a:solidFill>
                  <a:schemeClr val="tx1"/>
                </a:solidFill>
              </a:rPr>
              <a:t> on </a:t>
            </a:r>
            <a:r>
              <a:rPr lang="et-EE" dirty="0" err="1">
                <a:solidFill>
                  <a:schemeClr val="tx1"/>
                </a:solidFill>
              </a:rPr>
              <a:t>speciality</a:t>
            </a:r>
            <a:r>
              <a:rPr lang="et-EE" dirty="0">
                <a:solidFill>
                  <a:schemeClr val="tx1"/>
                </a:solidFill>
              </a:rPr>
              <a:t> (</a:t>
            </a:r>
            <a:r>
              <a:rPr lang="et-EE" dirty="0" err="1">
                <a:solidFill>
                  <a:schemeClr val="tx1"/>
                </a:solidFill>
              </a:rPr>
              <a:t>qualification</a:t>
            </a:r>
            <a:r>
              <a:rPr lang="et-EE" dirty="0">
                <a:solidFill>
                  <a:schemeClr val="tx1"/>
                </a:solidFill>
              </a:rPr>
              <a:t> </a:t>
            </a:r>
            <a:r>
              <a:rPr lang="et-EE" dirty="0" err="1">
                <a:solidFill>
                  <a:schemeClr val="tx1"/>
                </a:solidFill>
              </a:rPr>
              <a:t>in</a:t>
            </a:r>
            <a:r>
              <a:rPr lang="et-EE" dirty="0">
                <a:solidFill>
                  <a:schemeClr val="tx1"/>
                </a:solidFill>
              </a:rPr>
              <a:t> </a:t>
            </a:r>
            <a:r>
              <a:rPr lang="et-EE" dirty="0" err="1">
                <a:solidFill>
                  <a:schemeClr val="tx1"/>
                </a:solidFill>
              </a:rPr>
              <a:t>initial</a:t>
            </a:r>
            <a:r>
              <a:rPr lang="et-EE" dirty="0">
                <a:solidFill>
                  <a:schemeClr val="tx1"/>
                </a:solidFill>
              </a:rPr>
              <a:t> VET)</a:t>
            </a:r>
            <a:endParaRPr lang="ru-RU" dirty="0">
              <a:solidFill>
                <a:schemeClr val="tx1"/>
              </a:solidFill>
            </a:endParaRPr>
          </a:p>
          <a:p>
            <a:pPr lvl="1"/>
            <a:r>
              <a:rPr lang="et-EE" dirty="0" err="1">
                <a:solidFill>
                  <a:schemeClr val="tx1"/>
                </a:solidFill>
              </a:rPr>
              <a:t>Diploma</a:t>
            </a:r>
            <a:r>
              <a:rPr lang="et-EE" dirty="0">
                <a:solidFill>
                  <a:schemeClr val="tx1"/>
                </a:solidFill>
              </a:rPr>
              <a:t> </a:t>
            </a:r>
            <a:r>
              <a:rPr lang="et-EE" dirty="0" err="1">
                <a:solidFill>
                  <a:schemeClr val="tx1"/>
                </a:solidFill>
              </a:rPr>
              <a:t>of</a:t>
            </a:r>
            <a:r>
              <a:rPr lang="et-EE" dirty="0">
                <a:solidFill>
                  <a:schemeClr val="tx1"/>
                </a:solidFill>
              </a:rPr>
              <a:t> </a:t>
            </a:r>
            <a:r>
              <a:rPr lang="et-EE" dirty="0" err="1">
                <a:solidFill>
                  <a:schemeClr val="tx1"/>
                </a:solidFill>
              </a:rPr>
              <a:t>Bachelor’s</a:t>
            </a:r>
            <a:r>
              <a:rPr lang="et-EE" dirty="0">
                <a:solidFill>
                  <a:schemeClr val="tx1"/>
                </a:solidFill>
              </a:rPr>
              <a:t> </a:t>
            </a:r>
            <a:r>
              <a:rPr lang="et-EE" dirty="0" err="1">
                <a:solidFill>
                  <a:schemeClr val="tx1"/>
                </a:solidFill>
              </a:rPr>
              <a:t>degree</a:t>
            </a:r>
            <a:r>
              <a:rPr lang="et-EE" dirty="0">
                <a:solidFill>
                  <a:schemeClr val="tx1"/>
                </a:solidFill>
              </a:rPr>
              <a:t> (</a:t>
            </a:r>
            <a:r>
              <a:rPr lang="et-EE" dirty="0" err="1">
                <a:solidFill>
                  <a:schemeClr val="tx1"/>
                </a:solidFill>
              </a:rPr>
              <a:t>qualification</a:t>
            </a:r>
            <a:r>
              <a:rPr lang="et-EE" dirty="0">
                <a:solidFill>
                  <a:schemeClr val="tx1"/>
                </a:solidFill>
              </a:rPr>
              <a:t> </a:t>
            </a:r>
            <a:r>
              <a:rPr lang="et-EE" dirty="0" err="1">
                <a:solidFill>
                  <a:schemeClr val="tx1"/>
                </a:solidFill>
              </a:rPr>
              <a:t>in</a:t>
            </a:r>
            <a:r>
              <a:rPr lang="et-EE" dirty="0">
                <a:solidFill>
                  <a:schemeClr val="tx1"/>
                </a:solidFill>
              </a:rPr>
              <a:t> </a:t>
            </a:r>
            <a:r>
              <a:rPr lang="et-EE" dirty="0" err="1">
                <a:solidFill>
                  <a:schemeClr val="tx1"/>
                </a:solidFill>
              </a:rPr>
              <a:t>higher</a:t>
            </a:r>
            <a:r>
              <a:rPr lang="et-EE" dirty="0">
                <a:solidFill>
                  <a:schemeClr val="tx1"/>
                </a:solidFill>
              </a:rPr>
              <a:t> </a:t>
            </a:r>
            <a:r>
              <a:rPr lang="et-EE" dirty="0" err="1">
                <a:solidFill>
                  <a:schemeClr val="tx1"/>
                </a:solidFill>
              </a:rPr>
              <a:t>education</a:t>
            </a:r>
            <a:r>
              <a:rPr lang="et-EE" dirty="0">
                <a:solidFill>
                  <a:schemeClr val="tx1"/>
                </a:solidFill>
              </a:rPr>
              <a:t>)</a:t>
            </a:r>
          </a:p>
          <a:p>
            <a:pPr lvl="1"/>
            <a:r>
              <a:rPr lang="et-EE" dirty="0">
                <a:solidFill>
                  <a:schemeClr val="tx1"/>
                </a:solidFill>
              </a:rPr>
              <a:t>Microsoft </a:t>
            </a:r>
            <a:r>
              <a:rPr lang="et-EE" dirty="0" err="1">
                <a:solidFill>
                  <a:schemeClr val="tx1"/>
                </a:solidFill>
              </a:rPr>
              <a:t>certificate</a:t>
            </a:r>
            <a:r>
              <a:rPr lang="et-EE" dirty="0">
                <a:solidFill>
                  <a:schemeClr val="tx1"/>
                </a:solidFill>
              </a:rPr>
              <a:t> </a:t>
            </a:r>
            <a:r>
              <a:rPr lang="et-EE" dirty="0" err="1">
                <a:solidFill>
                  <a:schemeClr val="tx1"/>
                </a:solidFill>
              </a:rPr>
              <a:t>of</a:t>
            </a:r>
            <a:r>
              <a:rPr lang="et-EE" dirty="0">
                <a:solidFill>
                  <a:schemeClr val="tx1"/>
                </a:solidFill>
              </a:rPr>
              <a:t> </a:t>
            </a:r>
            <a:r>
              <a:rPr lang="et-EE" dirty="0" err="1">
                <a:solidFill>
                  <a:schemeClr val="tx1"/>
                </a:solidFill>
              </a:rPr>
              <a:t>competence</a:t>
            </a:r>
            <a:r>
              <a:rPr lang="et-EE" dirty="0">
                <a:solidFill>
                  <a:schemeClr val="tx1"/>
                </a:solidFill>
              </a:rPr>
              <a:t> </a:t>
            </a:r>
            <a:r>
              <a:rPr lang="ru-RU" dirty="0">
                <a:solidFill>
                  <a:schemeClr val="tx1"/>
                </a:solidFill>
              </a:rPr>
              <a:t>(</a:t>
            </a:r>
            <a:r>
              <a:rPr lang="et-EE" dirty="0" err="1">
                <a:solidFill>
                  <a:schemeClr val="tx1"/>
                </a:solidFill>
              </a:rPr>
              <a:t>qualification</a:t>
            </a:r>
            <a:r>
              <a:rPr lang="et-EE" dirty="0">
                <a:solidFill>
                  <a:schemeClr val="tx1"/>
                </a:solidFill>
              </a:rPr>
              <a:t> </a:t>
            </a:r>
            <a:r>
              <a:rPr lang="et-EE" dirty="0" err="1">
                <a:solidFill>
                  <a:schemeClr val="tx1"/>
                </a:solidFill>
              </a:rPr>
              <a:t>in</a:t>
            </a:r>
            <a:r>
              <a:rPr lang="et-EE" dirty="0">
                <a:solidFill>
                  <a:schemeClr val="tx1"/>
                </a:solidFill>
              </a:rPr>
              <a:t> </a:t>
            </a:r>
            <a:r>
              <a:rPr lang="et-EE" dirty="0" err="1">
                <a:solidFill>
                  <a:schemeClr val="tx1"/>
                </a:solidFill>
              </a:rPr>
              <a:t>continuous</a:t>
            </a:r>
            <a:r>
              <a:rPr lang="et-EE" dirty="0">
                <a:solidFill>
                  <a:schemeClr val="tx1"/>
                </a:solidFill>
              </a:rPr>
              <a:t> </a:t>
            </a:r>
            <a:r>
              <a:rPr lang="et-EE" dirty="0" err="1">
                <a:solidFill>
                  <a:schemeClr val="tx1"/>
                </a:solidFill>
              </a:rPr>
              <a:t>professional</a:t>
            </a:r>
            <a:r>
              <a:rPr lang="et-EE" dirty="0">
                <a:solidFill>
                  <a:schemeClr val="tx1"/>
                </a:solidFill>
              </a:rPr>
              <a:t> </a:t>
            </a:r>
            <a:r>
              <a:rPr lang="et-EE" dirty="0" err="1">
                <a:solidFill>
                  <a:schemeClr val="tx1"/>
                </a:solidFill>
              </a:rPr>
              <a:t>development</a:t>
            </a:r>
            <a:r>
              <a:rPr lang="ru-RU" dirty="0" smtClean="0">
                <a:solidFill>
                  <a:schemeClr val="tx1"/>
                </a:solidFill>
              </a:rPr>
              <a:t>)</a:t>
            </a:r>
            <a:endParaRPr lang="en-US" sz="2800" dirty="0"/>
          </a:p>
          <a:p>
            <a:pPr marL="0" indent="0">
              <a:buNone/>
            </a:pPr>
            <a:endParaRPr lang="en-US" altLang="en-US" dirty="0" smtClean="0"/>
          </a:p>
        </p:txBody>
      </p:sp>
    </p:spTree>
    <p:extLst>
      <p:ext uri="{BB962C8B-B14F-4D97-AF65-F5344CB8AC3E}">
        <p14:creationId xmlns:p14="http://schemas.microsoft.com/office/powerpoint/2010/main" val="18789041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1703512" y="476672"/>
            <a:ext cx="8507288" cy="1143000"/>
          </a:xfrm>
        </p:spPr>
        <p:txBody>
          <a:bodyPr>
            <a:noAutofit/>
          </a:bodyPr>
          <a:lstStyle/>
          <a:p>
            <a:pPr>
              <a:lnSpc>
                <a:spcPts val="3400"/>
              </a:lnSpc>
            </a:pPr>
            <a:r>
              <a:rPr lang="et-EE" dirty="0" err="1">
                <a:solidFill>
                  <a:srgbClr val="FF0000"/>
                </a:solidFill>
              </a:rPr>
              <a:t>European</a:t>
            </a:r>
            <a:r>
              <a:rPr lang="et-EE" dirty="0">
                <a:solidFill>
                  <a:srgbClr val="FF0000"/>
                </a:solidFill>
              </a:rPr>
              <a:t> </a:t>
            </a:r>
            <a:r>
              <a:rPr lang="et-EE" dirty="0" err="1" smtClean="0">
                <a:solidFill>
                  <a:srgbClr val="FF0000"/>
                </a:solidFill>
              </a:rPr>
              <a:t>Qualifications</a:t>
            </a:r>
            <a:r>
              <a:rPr lang="et-EE" dirty="0" smtClean="0">
                <a:solidFill>
                  <a:srgbClr val="FF0000"/>
                </a:solidFill>
              </a:rPr>
              <a:t> </a:t>
            </a:r>
            <a:r>
              <a:rPr lang="et-EE" dirty="0" err="1" smtClean="0">
                <a:solidFill>
                  <a:srgbClr val="FF0000"/>
                </a:solidFill>
              </a:rPr>
              <a:t>Framework</a:t>
            </a:r>
            <a:endParaRPr lang="en-US" altLang="en-US" b="1" dirty="0">
              <a:solidFill>
                <a:srgbClr val="FF0000"/>
              </a:solidFill>
            </a:endParaRPr>
          </a:p>
        </p:txBody>
      </p:sp>
      <p:sp>
        <p:nvSpPr>
          <p:cNvPr id="13315" name="Rectangle 3"/>
          <p:cNvSpPr>
            <a:spLocks noGrp="1"/>
          </p:cNvSpPr>
          <p:nvPr>
            <p:ph type="body" idx="1"/>
          </p:nvPr>
        </p:nvSpPr>
        <p:spPr>
          <a:xfrm>
            <a:off x="1703512" y="1473958"/>
            <a:ext cx="8784976" cy="4940490"/>
          </a:xfrm>
        </p:spPr>
        <p:txBody>
          <a:bodyPr/>
          <a:lstStyle/>
          <a:p>
            <a:r>
              <a:rPr lang="et-EE" b="1" dirty="0" err="1"/>
              <a:t>European</a:t>
            </a:r>
            <a:r>
              <a:rPr lang="et-EE" b="1" dirty="0"/>
              <a:t> </a:t>
            </a:r>
            <a:r>
              <a:rPr lang="et-EE" b="1" dirty="0" err="1"/>
              <a:t>Qualifications</a:t>
            </a:r>
            <a:r>
              <a:rPr lang="et-EE" b="1" dirty="0"/>
              <a:t> </a:t>
            </a:r>
            <a:r>
              <a:rPr lang="et-EE" b="1" dirty="0" err="1"/>
              <a:t>Framework</a:t>
            </a:r>
            <a:r>
              <a:rPr lang="et-EE" b="1" dirty="0"/>
              <a:t> </a:t>
            </a:r>
            <a:r>
              <a:rPr lang="et-EE" b="1" dirty="0" err="1"/>
              <a:t>for</a:t>
            </a:r>
            <a:r>
              <a:rPr lang="et-EE" b="1" dirty="0"/>
              <a:t> </a:t>
            </a:r>
            <a:r>
              <a:rPr lang="et-EE" b="1" dirty="0" err="1"/>
              <a:t>lifelong</a:t>
            </a:r>
            <a:r>
              <a:rPr lang="et-EE" b="1" dirty="0"/>
              <a:t> </a:t>
            </a:r>
            <a:r>
              <a:rPr lang="et-EE" b="1" dirty="0" err="1"/>
              <a:t>learning</a:t>
            </a:r>
            <a:r>
              <a:rPr lang="et-EE" b="1" dirty="0"/>
              <a:t> </a:t>
            </a:r>
            <a:r>
              <a:rPr lang="et-EE" dirty="0"/>
              <a:t>(EQF) (</a:t>
            </a:r>
            <a:r>
              <a:rPr lang="et-EE" dirty="0" err="1"/>
              <a:t>adopted</a:t>
            </a:r>
            <a:r>
              <a:rPr lang="et-EE" dirty="0"/>
              <a:t> 23.04.2008)</a:t>
            </a:r>
            <a:r>
              <a:rPr lang="et-EE" dirty="0">
                <a:cs typeface="Arial" charset="0"/>
              </a:rPr>
              <a:t>:</a:t>
            </a:r>
          </a:p>
          <a:p>
            <a:pPr lvl="1"/>
            <a:r>
              <a:rPr lang="et-EE" sz="2800" b="1" dirty="0">
                <a:cs typeface="Arial" charset="0"/>
              </a:rPr>
              <a:t>8 </a:t>
            </a:r>
            <a:r>
              <a:rPr lang="et-EE" sz="2800" b="1" dirty="0" err="1">
                <a:cs typeface="Arial" charset="0"/>
              </a:rPr>
              <a:t>levels</a:t>
            </a:r>
            <a:r>
              <a:rPr lang="et-EE" sz="2800" b="1" dirty="0">
                <a:cs typeface="Arial" charset="0"/>
              </a:rPr>
              <a:t> </a:t>
            </a:r>
            <a:r>
              <a:rPr lang="et-EE" sz="2800" b="1" dirty="0" err="1">
                <a:cs typeface="Arial" charset="0"/>
              </a:rPr>
              <a:t>of</a:t>
            </a:r>
            <a:r>
              <a:rPr lang="et-EE" sz="2800" b="1" dirty="0">
                <a:cs typeface="Arial" charset="0"/>
              </a:rPr>
              <a:t> </a:t>
            </a:r>
            <a:r>
              <a:rPr lang="et-EE" sz="2800" b="1" dirty="0" err="1">
                <a:cs typeface="Arial" charset="0"/>
              </a:rPr>
              <a:t>competence</a:t>
            </a:r>
            <a:r>
              <a:rPr lang="et-EE" sz="2800" dirty="0">
                <a:cs typeface="Arial" charset="0"/>
              </a:rPr>
              <a:t>, </a:t>
            </a:r>
            <a:r>
              <a:rPr lang="et-EE" sz="2800" dirty="0" err="1">
                <a:cs typeface="Arial" charset="0"/>
              </a:rPr>
              <a:t>described</a:t>
            </a:r>
            <a:r>
              <a:rPr lang="et-EE" sz="2800" dirty="0">
                <a:cs typeface="Arial" charset="0"/>
              </a:rPr>
              <a:t> </a:t>
            </a:r>
            <a:r>
              <a:rPr lang="et-EE" sz="2800" dirty="0" err="1">
                <a:cs typeface="Arial" charset="0"/>
              </a:rPr>
              <a:t>in</a:t>
            </a:r>
            <a:r>
              <a:rPr lang="et-EE" sz="2800" dirty="0">
                <a:cs typeface="Arial" charset="0"/>
              </a:rPr>
              <a:t> </a:t>
            </a:r>
            <a:r>
              <a:rPr lang="et-EE" sz="2800" dirty="0" err="1">
                <a:cs typeface="Arial" charset="0"/>
              </a:rPr>
              <a:t>terms</a:t>
            </a:r>
            <a:r>
              <a:rPr lang="et-EE" sz="2800" dirty="0">
                <a:cs typeface="Arial" charset="0"/>
              </a:rPr>
              <a:t> </a:t>
            </a:r>
            <a:r>
              <a:rPr lang="et-EE" sz="2800" dirty="0" err="1">
                <a:cs typeface="Arial" charset="0"/>
              </a:rPr>
              <a:t>of</a:t>
            </a:r>
            <a:r>
              <a:rPr lang="et-EE" sz="2800" dirty="0">
                <a:cs typeface="Arial" charset="0"/>
              </a:rPr>
              <a:t> </a:t>
            </a:r>
            <a:r>
              <a:rPr lang="et-EE" sz="2800" dirty="0" err="1">
                <a:cs typeface="Arial" charset="0"/>
              </a:rPr>
              <a:t>learning</a:t>
            </a:r>
            <a:r>
              <a:rPr lang="et-EE" sz="2800" dirty="0">
                <a:cs typeface="Arial" charset="0"/>
              </a:rPr>
              <a:t> </a:t>
            </a:r>
            <a:r>
              <a:rPr lang="et-EE" sz="2800" dirty="0" err="1">
                <a:cs typeface="Arial" charset="0"/>
              </a:rPr>
              <a:t>outcomes</a:t>
            </a:r>
            <a:r>
              <a:rPr lang="et-EE" sz="2800" dirty="0">
                <a:cs typeface="Arial" charset="0"/>
              </a:rPr>
              <a:t> (</a:t>
            </a:r>
            <a:r>
              <a:rPr lang="et-EE" sz="2800" b="1" dirty="0" err="1">
                <a:cs typeface="Arial" charset="0"/>
              </a:rPr>
              <a:t>knowledge</a:t>
            </a:r>
            <a:r>
              <a:rPr lang="et-EE" sz="2800" b="1" dirty="0">
                <a:cs typeface="Arial" charset="0"/>
              </a:rPr>
              <a:t>, </a:t>
            </a:r>
            <a:r>
              <a:rPr lang="et-EE" sz="2800" b="1" dirty="0" err="1">
                <a:cs typeface="Arial" charset="0"/>
              </a:rPr>
              <a:t>skills</a:t>
            </a:r>
            <a:r>
              <a:rPr lang="et-EE" sz="2800" b="1" dirty="0">
                <a:cs typeface="Arial" charset="0"/>
              </a:rPr>
              <a:t>, </a:t>
            </a:r>
            <a:r>
              <a:rPr lang="et-EE" sz="2800" b="1" dirty="0" err="1">
                <a:cs typeface="Arial" charset="0"/>
              </a:rPr>
              <a:t>autonomy</a:t>
            </a:r>
            <a:r>
              <a:rPr lang="et-EE" sz="2800" b="1" dirty="0">
                <a:cs typeface="Arial" charset="0"/>
              </a:rPr>
              <a:t> and </a:t>
            </a:r>
            <a:r>
              <a:rPr lang="et-EE" sz="2800" b="1" dirty="0" err="1">
                <a:cs typeface="Arial" charset="0"/>
              </a:rPr>
              <a:t>responsibility</a:t>
            </a:r>
            <a:r>
              <a:rPr lang="et-EE" sz="2800" dirty="0">
                <a:cs typeface="Arial" charset="0"/>
              </a:rPr>
              <a:t>)</a:t>
            </a:r>
          </a:p>
          <a:p>
            <a:pPr lvl="1"/>
            <a:r>
              <a:rPr lang="et-EE" sz="2800" b="1" dirty="0" err="1">
                <a:cs typeface="Arial" charset="0"/>
              </a:rPr>
              <a:t>National</a:t>
            </a:r>
            <a:r>
              <a:rPr lang="et-EE" sz="2800" b="1" dirty="0">
                <a:cs typeface="Arial" charset="0"/>
              </a:rPr>
              <a:t> </a:t>
            </a:r>
            <a:r>
              <a:rPr lang="et-EE" sz="2800" b="1" dirty="0" err="1">
                <a:cs typeface="Arial" charset="0"/>
              </a:rPr>
              <a:t>Coordination</a:t>
            </a:r>
            <a:r>
              <a:rPr lang="et-EE" sz="2800" b="1" dirty="0">
                <a:cs typeface="Arial" charset="0"/>
              </a:rPr>
              <a:t> </a:t>
            </a:r>
            <a:r>
              <a:rPr lang="et-EE" sz="2800" b="1" dirty="0" err="1">
                <a:cs typeface="Arial" charset="0"/>
              </a:rPr>
              <a:t>Points</a:t>
            </a:r>
            <a:r>
              <a:rPr lang="et-EE" sz="2800" b="1" dirty="0">
                <a:cs typeface="Arial" charset="0"/>
              </a:rPr>
              <a:t> </a:t>
            </a:r>
            <a:r>
              <a:rPr lang="et-EE" sz="2800" dirty="0" err="1">
                <a:cs typeface="Arial" charset="0"/>
              </a:rPr>
              <a:t>for</a:t>
            </a:r>
            <a:r>
              <a:rPr lang="et-EE" sz="2800" dirty="0">
                <a:cs typeface="Arial" charset="0"/>
              </a:rPr>
              <a:t> </a:t>
            </a:r>
            <a:r>
              <a:rPr lang="et-EE" sz="2800" dirty="0" err="1">
                <a:cs typeface="Arial" charset="0"/>
              </a:rPr>
              <a:t>the</a:t>
            </a:r>
            <a:r>
              <a:rPr lang="et-EE" sz="2800" dirty="0">
                <a:cs typeface="Arial" charset="0"/>
              </a:rPr>
              <a:t> EQF </a:t>
            </a:r>
            <a:r>
              <a:rPr lang="et-EE" sz="2800" dirty="0" err="1">
                <a:cs typeface="Arial" charset="0"/>
              </a:rPr>
              <a:t>implementation</a:t>
            </a:r>
            <a:endParaRPr lang="et-EE" sz="2800" i="1" dirty="0">
              <a:cs typeface="Arial" charset="0"/>
            </a:endParaRPr>
          </a:p>
          <a:p>
            <a:pPr lvl="1"/>
            <a:r>
              <a:rPr lang="et-EE" sz="2800" dirty="0">
                <a:cs typeface="Arial" charset="0"/>
              </a:rPr>
              <a:t>2010: </a:t>
            </a:r>
            <a:r>
              <a:rPr lang="et-EE" sz="2800" b="1" dirty="0" err="1">
                <a:cs typeface="Arial" charset="0"/>
              </a:rPr>
              <a:t>reference</a:t>
            </a:r>
            <a:r>
              <a:rPr lang="et-EE" sz="2800" b="1" dirty="0">
                <a:cs typeface="Arial" charset="0"/>
              </a:rPr>
              <a:t> </a:t>
            </a:r>
            <a:r>
              <a:rPr lang="et-EE" sz="2800" b="1" dirty="0" err="1">
                <a:cs typeface="Arial" charset="0"/>
              </a:rPr>
              <a:t>the</a:t>
            </a:r>
            <a:r>
              <a:rPr lang="et-EE" sz="2800" b="1" dirty="0">
                <a:cs typeface="Arial" charset="0"/>
              </a:rPr>
              <a:t> NQF </a:t>
            </a:r>
            <a:r>
              <a:rPr lang="et-EE" sz="2800" b="1" dirty="0" err="1">
                <a:cs typeface="Arial" charset="0"/>
              </a:rPr>
              <a:t>to</a:t>
            </a:r>
            <a:r>
              <a:rPr lang="et-EE" sz="2800" b="1" dirty="0">
                <a:cs typeface="Arial" charset="0"/>
              </a:rPr>
              <a:t> </a:t>
            </a:r>
            <a:r>
              <a:rPr lang="et-EE" sz="2800" b="1" dirty="0" err="1">
                <a:cs typeface="Arial" charset="0"/>
              </a:rPr>
              <a:t>the</a:t>
            </a:r>
            <a:r>
              <a:rPr lang="et-EE" sz="2800" b="1" dirty="0">
                <a:cs typeface="Arial" charset="0"/>
              </a:rPr>
              <a:t> EQF</a:t>
            </a:r>
          </a:p>
          <a:p>
            <a:pPr lvl="1"/>
            <a:r>
              <a:rPr lang="et-EE" sz="2800" dirty="0">
                <a:cs typeface="Arial" charset="0"/>
              </a:rPr>
              <a:t>2012: </a:t>
            </a:r>
            <a:r>
              <a:rPr lang="et-EE" sz="2800" b="1" dirty="0" err="1">
                <a:cs typeface="Arial" charset="0"/>
              </a:rPr>
              <a:t>reference</a:t>
            </a:r>
            <a:r>
              <a:rPr lang="et-EE" sz="2800" b="1" dirty="0">
                <a:cs typeface="Arial" charset="0"/>
              </a:rPr>
              <a:t> </a:t>
            </a:r>
            <a:r>
              <a:rPr lang="et-EE" sz="2800" b="1" dirty="0" err="1">
                <a:cs typeface="Arial" charset="0"/>
              </a:rPr>
              <a:t>to</a:t>
            </a:r>
            <a:r>
              <a:rPr lang="et-EE" sz="2800" b="1" dirty="0">
                <a:cs typeface="Arial" charset="0"/>
              </a:rPr>
              <a:t> </a:t>
            </a:r>
            <a:r>
              <a:rPr lang="et-EE" sz="2800" b="1" dirty="0" err="1">
                <a:cs typeface="Arial" charset="0"/>
              </a:rPr>
              <a:t>the</a:t>
            </a:r>
            <a:r>
              <a:rPr lang="et-EE" sz="2800" b="1" dirty="0">
                <a:cs typeface="Arial" charset="0"/>
              </a:rPr>
              <a:t> EQF </a:t>
            </a:r>
            <a:r>
              <a:rPr lang="et-EE" sz="2800" b="1" dirty="0" err="1">
                <a:cs typeface="Arial" charset="0"/>
              </a:rPr>
              <a:t>level</a:t>
            </a:r>
            <a:r>
              <a:rPr lang="et-EE" sz="2800" b="1" dirty="0">
                <a:cs typeface="Arial" charset="0"/>
              </a:rPr>
              <a:t> on all </a:t>
            </a:r>
            <a:r>
              <a:rPr lang="et-EE" sz="2800" b="1" dirty="0" err="1">
                <a:cs typeface="Arial" charset="0"/>
              </a:rPr>
              <a:t>certificates</a:t>
            </a:r>
            <a:r>
              <a:rPr lang="et-EE" sz="2800" b="1" dirty="0">
                <a:cs typeface="Arial" charset="0"/>
              </a:rPr>
              <a:t> and </a:t>
            </a:r>
            <a:r>
              <a:rPr lang="et-EE" sz="2800" b="1" dirty="0" err="1">
                <a:cs typeface="Arial" charset="0"/>
              </a:rPr>
              <a:t>diplomas</a:t>
            </a:r>
            <a:endParaRPr lang="et-EE" sz="2800" b="1" dirty="0">
              <a:cs typeface="Arial" charset="0"/>
            </a:endParaRPr>
          </a:p>
          <a:p>
            <a:r>
              <a:rPr lang="et-EE" b="1" dirty="0" err="1">
                <a:cs typeface="Arial" charset="0"/>
              </a:rPr>
              <a:t>Reference</a:t>
            </a:r>
            <a:r>
              <a:rPr lang="et-EE" b="1" dirty="0">
                <a:cs typeface="Arial" charset="0"/>
              </a:rPr>
              <a:t> </a:t>
            </a:r>
            <a:r>
              <a:rPr lang="et-EE" b="1" dirty="0" err="1">
                <a:cs typeface="Arial" charset="0"/>
              </a:rPr>
              <a:t>framework</a:t>
            </a:r>
            <a:r>
              <a:rPr lang="et-EE" b="1" dirty="0">
                <a:cs typeface="Arial" charset="0"/>
              </a:rPr>
              <a:t> </a:t>
            </a:r>
            <a:r>
              <a:rPr lang="et-EE" b="1" dirty="0" err="1">
                <a:cs typeface="Arial" charset="0"/>
              </a:rPr>
              <a:t>for</a:t>
            </a:r>
            <a:r>
              <a:rPr lang="et-EE" b="1" dirty="0">
                <a:cs typeface="Arial" charset="0"/>
              </a:rPr>
              <a:t> </a:t>
            </a:r>
            <a:r>
              <a:rPr lang="et-EE" b="1" dirty="0" err="1">
                <a:cs typeface="Arial" charset="0"/>
              </a:rPr>
              <a:t>comparing</a:t>
            </a:r>
            <a:r>
              <a:rPr lang="et-EE" b="1" dirty="0">
                <a:cs typeface="Arial" charset="0"/>
              </a:rPr>
              <a:t> </a:t>
            </a:r>
            <a:r>
              <a:rPr lang="et-EE" b="1" dirty="0" err="1">
                <a:cs typeface="Arial" charset="0"/>
              </a:rPr>
              <a:t>of</a:t>
            </a:r>
            <a:r>
              <a:rPr lang="et-EE" b="1" dirty="0">
                <a:cs typeface="Arial" charset="0"/>
              </a:rPr>
              <a:t> </a:t>
            </a:r>
            <a:r>
              <a:rPr lang="et-EE" b="1" dirty="0" err="1">
                <a:cs typeface="Arial" charset="0"/>
              </a:rPr>
              <a:t>qualifications</a:t>
            </a:r>
            <a:endParaRPr lang="et-EE" b="1" dirty="0">
              <a:cs typeface="Arial" charset="0"/>
            </a:endParaRPr>
          </a:p>
        </p:txBody>
      </p:sp>
    </p:spTree>
    <p:extLst>
      <p:ext uri="{BB962C8B-B14F-4D97-AF65-F5344CB8AC3E}">
        <p14:creationId xmlns:p14="http://schemas.microsoft.com/office/powerpoint/2010/main" val="2785362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4148139" y="1185863"/>
            <a:ext cx="433387" cy="425450"/>
            <a:chOff x="2699" y="618"/>
            <a:chExt cx="363" cy="330"/>
          </a:xfrm>
        </p:grpSpPr>
        <p:sp>
          <p:nvSpPr>
            <p:cNvPr id="27761" name="AutoShape 3"/>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80900" name="Text Box 4"/>
            <p:cNvSpPr txBox="1">
              <a:spLocks noChangeArrowheads="1"/>
            </p:cNvSpPr>
            <p:nvPr/>
          </p:nvSpPr>
          <p:spPr bwMode="auto">
            <a:xfrm rot="-177656">
              <a:off x="2746" y="664"/>
              <a:ext cx="290" cy="284"/>
            </a:xfrm>
            <a:prstGeom prst="rect">
              <a:avLst/>
            </a:prstGeom>
            <a:noFill/>
            <a:ln w="9525">
              <a:noFill/>
              <a:miter lim="800000"/>
              <a:headEnd/>
              <a:tailEnd/>
            </a:ln>
            <a:effectLst/>
          </p:spPr>
          <p:txBody>
            <a:bodyPr wrap="none">
              <a:spAutoFit/>
            </a:bodyPr>
            <a:lstStyle/>
            <a:p>
              <a:pPr>
                <a:defRPr/>
              </a:pPr>
              <a:r>
                <a:rPr lang="et-EE" b="1">
                  <a:effectLst>
                    <a:outerShdw blurRad="38100" dist="38100" dir="2700000" algn="tl">
                      <a:srgbClr val="C0C0C0"/>
                    </a:outerShdw>
                  </a:effectLst>
                  <a:latin typeface="Verdana" pitchFamily="34" charset="0"/>
                </a:rPr>
                <a:t>9</a:t>
              </a:r>
              <a:endParaRPr lang="en-GB" b="1">
                <a:effectLst>
                  <a:outerShdw blurRad="38100" dist="38100" dir="2700000" algn="tl">
                    <a:srgbClr val="C0C0C0"/>
                  </a:outerShdw>
                </a:effectLst>
                <a:latin typeface="Verdana" pitchFamily="34" charset="0"/>
              </a:endParaRPr>
            </a:p>
          </p:txBody>
        </p:sp>
      </p:grpSp>
      <p:grpSp>
        <p:nvGrpSpPr>
          <p:cNvPr id="3" name="Group 5"/>
          <p:cNvGrpSpPr>
            <a:grpSpLocks/>
          </p:cNvGrpSpPr>
          <p:nvPr/>
        </p:nvGrpSpPr>
        <p:grpSpPr bwMode="auto">
          <a:xfrm>
            <a:off x="4148139" y="1787525"/>
            <a:ext cx="433387" cy="425450"/>
            <a:chOff x="2699" y="618"/>
            <a:chExt cx="363" cy="330"/>
          </a:xfrm>
        </p:grpSpPr>
        <p:sp>
          <p:nvSpPr>
            <p:cNvPr id="27759" name="AutoShape 6"/>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60" name="Text Box 7"/>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8</a:t>
              </a:r>
              <a:endParaRPr lang="en-GB" sz="1800" b="1">
                <a:latin typeface="Verdana" pitchFamily="34" charset="0"/>
              </a:endParaRPr>
            </a:p>
          </p:txBody>
        </p:sp>
      </p:grpSp>
      <p:grpSp>
        <p:nvGrpSpPr>
          <p:cNvPr id="27652" name="Group 8"/>
          <p:cNvGrpSpPr>
            <a:grpSpLocks/>
          </p:cNvGrpSpPr>
          <p:nvPr/>
        </p:nvGrpSpPr>
        <p:grpSpPr bwMode="auto">
          <a:xfrm>
            <a:off x="4148139" y="2994025"/>
            <a:ext cx="433387" cy="425450"/>
            <a:chOff x="2699" y="618"/>
            <a:chExt cx="363" cy="330"/>
          </a:xfrm>
        </p:grpSpPr>
        <p:sp>
          <p:nvSpPr>
            <p:cNvPr id="27757" name="AutoShape 9"/>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58" name="Text Box 10"/>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6</a:t>
              </a:r>
              <a:endParaRPr lang="en-GB" sz="1800" b="1">
                <a:latin typeface="Verdana" pitchFamily="34" charset="0"/>
              </a:endParaRPr>
            </a:p>
          </p:txBody>
        </p:sp>
      </p:grpSp>
      <p:grpSp>
        <p:nvGrpSpPr>
          <p:cNvPr id="5" name="Group 11"/>
          <p:cNvGrpSpPr>
            <a:grpSpLocks/>
          </p:cNvGrpSpPr>
          <p:nvPr/>
        </p:nvGrpSpPr>
        <p:grpSpPr bwMode="auto">
          <a:xfrm>
            <a:off x="4148139" y="4200525"/>
            <a:ext cx="433387" cy="425450"/>
            <a:chOff x="2699" y="618"/>
            <a:chExt cx="363" cy="330"/>
          </a:xfrm>
        </p:grpSpPr>
        <p:sp>
          <p:nvSpPr>
            <p:cNvPr id="27755" name="AutoShape 12"/>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56" name="Text Box 13"/>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4</a:t>
              </a:r>
              <a:endParaRPr lang="en-GB" sz="1800" b="1">
                <a:latin typeface="Verdana" pitchFamily="34" charset="0"/>
              </a:endParaRPr>
            </a:p>
          </p:txBody>
        </p:sp>
      </p:grpSp>
      <p:grpSp>
        <p:nvGrpSpPr>
          <p:cNvPr id="6" name="Group 14"/>
          <p:cNvGrpSpPr>
            <a:grpSpLocks/>
          </p:cNvGrpSpPr>
          <p:nvPr/>
        </p:nvGrpSpPr>
        <p:grpSpPr bwMode="auto">
          <a:xfrm>
            <a:off x="4148139" y="2390775"/>
            <a:ext cx="433387" cy="425450"/>
            <a:chOff x="2699" y="618"/>
            <a:chExt cx="363" cy="330"/>
          </a:xfrm>
        </p:grpSpPr>
        <p:sp>
          <p:nvSpPr>
            <p:cNvPr id="27753" name="AutoShape 15"/>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54" name="Text Box 16"/>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7</a:t>
              </a:r>
              <a:endParaRPr lang="en-GB" sz="1800" b="1">
                <a:latin typeface="Verdana" pitchFamily="34" charset="0"/>
              </a:endParaRPr>
            </a:p>
          </p:txBody>
        </p:sp>
      </p:grpSp>
      <p:grpSp>
        <p:nvGrpSpPr>
          <p:cNvPr id="7" name="Group 17"/>
          <p:cNvGrpSpPr>
            <a:grpSpLocks/>
          </p:cNvGrpSpPr>
          <p:nvPr/>
        </p:nvGrpSpPr>
        <p:grpSpPr bwMode="auto">
          <a:xfrm>
            <a:off x="4168775" y="3573463"/>
            <a:ext cx="431800" cy="425450"/>
            <a:chOff x="2699" y="618"/>
            <a:chExt cx="363" cy="330"/>
          </a:xfrm>
        </p:grpSpPr>
        <p:sp>
          <p:nvSpPr>
            <p:cNvPr id="27751" name="AutoShape 18"/>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52" name="Text Box 19"/>
            <p:cNvSpPr txBox="1">
              <a:spLocks noChangeArrowheads="1"/>
            </p:cNvSpPr>
            <p:nvPr/>
          </p:nvSpPr>
          <p:spPr bwMode="auto">
            <a:xfrm rot="-177656">
              <a:off x="2744" y="663"/>
              <a:ext cx="291"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5</a:t>
              </a:r>
              <a:endParaRPr lang="en-GB" sz="1800" b="1">
                <a:latin typeface="Verdana" pitchFamily="34" charset="0"/>
              </a:endParaRPr>
            </a:p>
          </p:txBody>
        </p:sp>
      </p:grpSp>
      <p:grpSp>
        <p:nvGrpSpPr>
          <p:cNvPr id="8" name="Group 20"/>
          <p:cNvGrpSpPr>
            <a:grpSpLocks/>
          </p:cNvGrpSpPr>
          <p:nvPr/>
        </p:nvGrpSpPr>
        <p:grpSpPr bwMode="auto">
          <a:xfrm>
            <a:off x="4148139" y="4803775"/>
            <a:ext cx="433387" cy="425450"/>
            <a:chOff x="2699" y="618"/>
            <a:chExt cx="363" cy="330"/>
          </a:xfrm>
        </p:grpSpPr>
        <p:sp>
          <p:nvSpPr>
            <p:cNvPr id="27749" name="AutoShape 21"/>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50" name="Text Box 22"/>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3</a:t>
              </a:r>
              <a:endParaRPr lang="en-GB" sz="1800" b="1">
                <a:latin typeface="Verdana" pitchFamily="34" charset="0"/>
              </a:endParaRPr>
            </a:p>
          </p:txBody>
        </p:sp>
      </p:grpSp>
      <p:grpSp>
        <p:nvGrpSpPr>
          <p:cNvPr id="9" name="Group 23"/>
          <p:cNvGrpSpPr>
            <a:grpSpLocks/>
          </p:cNvGrpSpPr>
          <p:nvPr/>
        </p:nvGrpSpPr>
        <p:grpSpPr bwMode="auto">
          <a:xfrm>
            <a:off x="4148139" y="5407025"/>
            <a:ext cx="433387" cy="425450"/>
            <a:chOff x="2699" y="618"/>
            <a:chExt cx="363" cy="330"/>
          </a:xfrm>
        </p:grpSpPr>
        <p:sp>
          <p:nvSpPr>
            <p:cNvPr id="27747" name="AutoShape 24"/>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48" name="Text Box 25"/>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2</a:t>
              </a:r>
              <a:endParaRPr lang="en-GB" sz="1800" b="1">
                <a:latin typeface="Verdana" pitchFamily="34" charset="0"/>
              </a:endParaRPr>
            </a:p>
          </p:txBody>
        </p:sp>
      </p:grpSp>
      <p:grpSp>
        <p:nvGrpSpPr>
          <p:cNvPr id="10" name="Group 26"/>
          <p:cNvGrpSpPr>
            <a:grpSpLocks/>
          </p:cNvGrpSpPr>
          <p:nvPr/>
        </p:nvGrpSpPr>
        <p:grpSpPr bwMode="auto">
          <a:xfrm>
            <a:off x="5810251" y="5505450"/>
            <a:ext cx="333375" cy="431800"/>
            <a:chOff x="1292" y="935"/>
            <a:chExt cx="227" cy="272"/>
          </a:xfrm>
        </p:grpSpPr>
        <p:sp>
          <p:nvSpPr>
            <p:cNvPr id="27745" name="Rectangle 27"/>
            <p:cNvSpPr>
              <a:spLocks noChangeArrowheads="1"/>
            </p:cNvSpPr>
            <p:nvPr/>
          </p:nvSpPr>
          <p:spPr bwMode="auto">
            <a:xfrm>
              <a:off x="1292" y="935"/>
              <a:ext cx="227" cy="272"/>
            </a:xfrm>
            <a:prstGeom prst="rect">
              <a:avLst/>
            </a:prstGeom>
            <a:solidFill>
              <a:srgbClr val="FF0000"/>
            </a:solidFill>
            <a:ln w="9525">
              <a:miter lim="800000"/>
              <a:headEnd/>
              <a:tailEnd/>
            </a:ln>
            <a:scene3d>
              <a:camera prst="legacyPerspectiveFront">
                <a:rot lat="600000" lon="20099978" rev="0"/>
              </a:camera>
              <a:lightRig rig="legacyNormal2" dir="t"/>
            </a:scene3d>
            <a:sp3d extrusionH="430200" prstMaterial="legacyMatte">
              <a:bevelT w="13500" h="13500" prst="angle"/>
              <a:bevelB w="13500" h="13500" prst="angle"/>
              <a:extrusionClr>
                <a:srgbClr val="FF0000"/>
              </a:extrusionClr>
            </a:sp3d>
          </p:spPr>
          <p:txBody>
            <a:bodyPr wrap="none" anchor="ctr">
              <a:flatTx/>
            </a:bodyPr>
            <a:lstStyle/>
            <a:p>
              <a:pPr eaLnBrk="0" hangingPunct="0"/>
              <a:endParaRPr lang="en-IE" sz="2400" u="sng">
                <a:latin typeface="Arial" charset="0"/>
              </a:endParaRPr>
            </a:p>
          </p:txBody>
        </p:sp>
        <p:sp>
          <p:nvSpPr>
            <p:cNvPr id="27746" name="Text Box 28">
              <a:hlinkHover r:id="" action="ppaction://noaction" highlightClick="1"/>
            </p:cNvPr>
            <p:cNvSpPr txBox="1">
              <a:spLocks noChangeArrowheads="1"/>
            </p:cNvSpPr>
            <p:nvPr/>
          </p:nvSpPr>
          <p:spPr bwMode="auto">
            <a:xfrm>
              <a:off x="1292" y="935"/>
              <a:ext cx="22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a:solidFill>
                    <a:srgbClr val="FFFF00"/>
                  </a:solidFill>
                  <a:latin typeface="Verdana" pitchFamily="34" charset="0"/>
                </a:rPr>
                <a:t>1</a:t>
              </a:r>
              <a:endParaRPr lang="en-GB" sz="1800">
                <a:solidFill>
                  <a:srgbClr val="FFFF00"/>
                </a:solidFill>
                <a:latin typeface="Verdana" pitchFamily="34" charset="0"/>
              </a:endParaRPr>
            </a:p>
          </p:txBody>
        </p:sp>
      </p:grpSp>
      <p:grpSp>
        <p:nvGrpSpPr>
          <p:cNvPr id="11" name="Group 29"/>
          <p:cNvGrpSpPr>
            <a:grpSpLocks/>
          </p:cNvGrpSpPr>
          <p:nvPr/>
        </p:nvGrpSpPr>
        <p:grpSpPr bwMode="auto">
          <a:xfrm>
            <a:off x="5810251" y="4908550"/>
            <a:ext cx="333375" cy="431800"/>
            <a:chOff x="1292" y="935"/>
            <a:chExt cx="227" cy="272"/>
          </a:xfrm>
        </p:grpSpPr>
        <p:sp>
          <p:nvSpPr>
            <p:cNvPr id="27743" name="Rectangle 30"/>
            <p:cNvSpPr>
              <a:spLocks noChangeArrowheads="1"/>
            </p:cNvSpPr>
            <p:nvPr/>
          </p:nvSpPr>
          <p:spPr bwMode="auto">
            <a:xfrm>
              <a:off x="1292" y="935"/>
              <a:ext cx="227" cy="272"/>
            </a:xfrm>
            <a:prstGeom prst="rect">
              <a:avLst/>
            </a:prstGeom>
            <a:solidFill>
              <a:srgbClr val="FF0000"/>
            </a:solidFill>
            <a:ln w="9525">
              <a:miter lim="800000"/>
              <a:headEnd/>
              <a:tailEnd/>
            </a:ln>
            <a:scene3d>
              <a:camera prst="legacyPerspectiveFront">
                <a:rot lat="600000" lon="20099978" rev="0"/>
              </a:camera>
              <a:lightRig rig="legacyNormal2" dir="t"/>
            </a:scene3d>
            <a:sp3d extrusionH="430200" prstMaterial="legacyMatte">
              <a:bevelT w="13500" h="13500" prst="angle"/>
              <a:bevelB w="13500" h="13500" prst="angle"/>
              <a:extrusionClr>
                <a:srgbClr val="FF0000"/>
              </a:extrusionClr>
            </a:sp3d>
          </p:spPr>
          <p:txBody>
            <a:bodyPr wrap="none" anchor="ctr">
              <a:flatTx/>
            </a:bodyPr>
            <a:lstStyle/>
            <a:p>
              <a:pPr eaLnBrk="0" hangingPunct="0"/>
              <a:endParaRPr lang="en-IE" sz="2400" u="sng">
                <a:latin typeface="Arial" charset="0"/>
              </a:endParaRPr>
            </a:p>
          </p:txBody>
        </p:sp>
        <p:sp>
          <p:nvSpPr>
            <p:cNvPr id="27744" name="Text Box 31">
              <a:hlinkHover r:id="" action="ppaction://noaction" highlightClick="1"/>
            </p:cNvPr>
            <p:cNvSpPr txBox="1">
              <a:spLocks noChangeArrowheads="1"/>
            </p:cNvSpPr>
            <p:nvPr/>
          </p:nvSpPr>
          <p:spPr bwMode="auto">
            <a:xfrm>
              <a:off x="1292" y="935"/>
              <a:ext cx="22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a:solidFill>
                    <a:srgbClr val="FFFF00"/>
                  </a:solidFill>
                  <a:latin typeface="Verdana" pitchFamily="34" charset="0"/>
                </a:rPr>
                <a:t>2</a:t>
              </a:r>
              <a:endParaRPr lang="en-GB" sz="1800">
                <a:solidFill>
                  <a:srgbClr val="FFFF00"/>
                </a:solidFill>
                <a:latin typeface="Verdana" pitchFamily="34" charset="0"/>
              </a:endParaRPr>
            </a:p>
          </p:txBody>
        </p:sp>
      </p:grpSp>
      <p:grpSp>
        <p:nvGrpSpPr>
          <p:cNvPr id="12" name="Group 32"/>
          <p:cNvGrpSpPr>
            <a:grpSpLocks/>
          </p:cNvGrpSpPr>
          <p:nvPr/>
        </p:nvGrpSpPr>
        <p:grpSpPr bwMode="auto">
          <a:xfrm>
            <a:off x="5810251" y="4311650"/>
            <a:ext cx="333375" cy="431800"/>
            <a:chOff x="1292" y="935"/>
            <a:chExt cx="227" cy="272"/>
          </a:xfrm>
        </p:grpSpPr>
        <p:sp>
          <p:nvSpPr>
            <p:cNvPr id="27741" name="Rectangle 33"/>
            <p:cNvSpPr>
              <a:spLocks noChangeArrowheads="1"/>
            </p:cNvSpPr>
            <p:nvPr/>
          </p:nvSpPr>
          <p:spPr bwMode="auto">
            <a:xfrm>
              <a:off x="1292" y="935"/>
              <a:ext cx="227" cy="272"/>
            </a:xfrm>
            <a:prstGeom prst="rect">
              <a:avLst/>
            </a:prstGeom>
            <a:solidFill>
              <a:srgbClr val="FF0000"/>
            </a:solidFill>
            <a:ln w="9525">
              <a:miter lim="800000"/>
              <a:headEnd/>
              <a:tailEnd/>
            </a:ln>
            <a:scene3d>
              <a:camera prst="legacyPerspectiveFront">
                <a:rot lat="600000" lon="20099978" rev="0"/>
              </a:camera>
              <a:lightRig rig="legacyNormal2" dir="t"/>
            </a:scene3d>
            <a:sp3d extrusionH="430200" prstMaterial="legacyMatte">
              <a:bevelT w="13500" h="13500" prst="angle"/>
              <a:bevelB w="13500" h="13500" prst="angle"/>
              <a:extrusionClr>
                <a:srgbClr val="FF0000"/>
              </a:extrusionClr>
            </a:sp3d>
          </p:spPr>
          <p:txBody>
            <a:bodyPr wrap="none" anchor="ctr">
              <a:flatTx/>
            </a:bodyPr>
            <a:lstStyle/>
            <a:p>
              <a:pPr eaLnBrk="0" hangingPunct="0"/>
              <a:endParaRPr lang="en-IE" sz="2400" u="sng">
                <a:latin typeface="Arial" charset="0"/>
              </a:endParaRPr>
            </a:p>
          </p:txBody>
        </p:sp>
        <p:sp>
          <p:nvSpPr>
            <p:cNvPr id="27742" name="Text Box 34">
              <a:hlinkHover r:id="" action="ppaction://noaction" highlightClick="1"/>
            </p:cNvPr>
            <p:cNvSpPr txBox="1">
              <a:spLocks noChangeArrowheads="1"/>
            </p:cNvSpPr>
            <p:nvPr/>
          </p:nvSpPr>
          <p:spPr bwMode="auto">
            <a:xfrm>
              <a:off x="1292" y="935"/>
              <a:ext cx="22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a:solidFill>
                    <a:srgbClr val="FFFF00"/>
                  </a:solidFill>
                  <a:latin typeface="Verdana" pitchFamily="34" charset="0"/>
                </a:rPr>
                <a:t>3</a:t>
              </a:r>
              <a:endParaRPr lang="en-GB" sz="1800">
                <a:solidFill>
                  <a:srgbClr val="FFFF00"/>
                </a:solidFill>
                <a:latin typeface="Verdana" pitchFamily="34" charset="0"/>
              </a:endParaRPr>
            </a:p>
          </p:txBody>
        </p:sp>
      </p:grpSp>
      <p:grpSp>
        <p:nvGrpSpPr>
          <p:cNvPr id="13" name="Group 35"/>
          <p:cNvGrpSpPr>
            <a:grpSpLocks/>
          </p:cNvGrpSpPr>
          <p:nvPr/>
        </p:nvGrpSpPr>
        <p:grpSpPr bwMode="auto">
          <a:xfrm>
            <a:off x="5830889" y="3716338"/>
            <a:ext cx="331787" cy="431800"/>
            <a:chOff x="1292" y="935"/>
            <a:chExt cx="227" cy="272"/>
          </a:xfrm>
        </p:grpSpPr>
        <p:sp>
          <p:nvSpPr>
            <p:cNvPr id="27739" name="Rectangle 36"/>
            <p:cNvSpPr>
              <a:spLocks noChangeArrowheads="1"/>
            </p:cNvSpPr>
            <p:nvPr/>
          </p:nvSpPr>
          <p:spPr bwMode="auto">
            <a:xfrm>
              <a:off x="1292" y="935"/>
              <a:ext cx="227" cy="272"/>
            </a:xfrm>
            <a:prstGeom prst="rect">
              <a:avLst/>
            </a:prstGeom>
            <a:solidFill>
              <a:srgbClr val="FF0000"/>
            </a:solidFill>
            <a:ln w="9525">
              <a:miter lim="800000"/>
              <a:headEnd/>
              <a:tailEnd/>
            </a:ln>
            <a:scene3d>
              <a:camera prst="legacyPerspectiveFront">
                <a:rot lat="600000" lon="20099978" rev="0"/>
              </a:camera>
              <a:lightRig rig="legacyNormal2" dir="t"/>
            </a:scene3d>
            <a:sp3d extrusionH="430200" prstMaterial="legacyMatte">
              <a:bevelT w="13500" h="13500" prst="angle"/>
              <a:bevelB w="13500" h="13500" prst="angle"/>
              <a:extrusionClr>
                <a:srgbClr val="FF0000"/>
              </a:extrusionClr>
            </a:sp3d>
          </p:spPr>
          <p:txBody>
            <a:bodyPr wrap="none" anchor="ctr">
              <a:flatTx/>
            </a:bodyPr>
            <a:lstStyle/>
            <a:p>
              <a:pPr eaLnBrk="0" hangingPunct="0"/>
              <a:endParaRPr lang="en-IE" sz="2400" u="sng">
                <a:latin typeface="Arial" charset="0"/>
              </a:endParaRPr>
            </a:p>
          </p:txBody>
        </p:sp>
        <p:sp>
          <p:nvSpPr>
            <p:cNvPr id="27740" name="Text Box 37">
              <a:hlinkHover r:id="" action="ppaction://noaction" highlightClick="1"/>
            </p:cNvPr>
            <p:cNvSpPr txBox="1">
              <a:spLocks noChangeArrowheads="1"/>
            </p:cNvSpPr>
            <p:nvPr/>
          </p:nvSpPr>
          <p:spPr bwMode="auto">
            <a:xfrm>
              <a:off x="1292" y="935"/>
              <a:ext cx="22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a:solidFill>
                    <a:srgbClr val="FFFF00"/>
                  </a:solidFill>
                  <a:latin typeface="Verdana" pitchFamily="34" charset="0"/>
                </a:rPr>
                <a:t>4</a:t>
              </a:r>
              <a:endParaRPr lang="en-GB" sz="1800">
                <a:solidFill>
                  <a:srgbClr val="FFFF00"/>
                </a:solidFill>
                <a:latin typeface="Verdana" pitchFamily="34" charset="0"/>
              </a:endParaRPr>
            </a:p>
          </p:txBody>
        </p:sp>
      </p:grpSp>
      <p:grpSp>
        <p:nvGrpSpPr>
          <p:cNvPr id="27662" name="Group 38"/>
          <p:cNvGrpSpPr>
            <a:grpSpLocks/>
          </p:cNvGrpSpPr>
          <p:nvPr/>
        </p:nvGrpSpPr>
        <p:grpSpPr bwMode="auto">
          <a:xfrm>
            <a:off x="5810251" y="3117850"/>
            <a:ext cx="333375" cy="431800"/>
            <a:chOff x="1292" y="935"/>
            <a:chExt cx="227" cy="272"/>
          </a:xfrm>
        </p:grpSpPr>
        <p:sp>
          <p:nvSpPr>
            <p:cNvPr id="27737" name="Rectangle 39"/>
            <p:cNvSpPr>
              <a:spLocks noChangeArrowheads="1"/>
            </p:cNvSpPr>
            <p:nvPr/>
          </p:nvSpPr>
          <p:spPr bwMode="auto">
            <a:xfrm>
              <a:off x="1292" y="935"/>
              <a:ext cx="227" cy="272"/>
            </a:xfrm>
            <a:prstGeom prst="rect">
              <a:avLst/>
            </a:prstGeom>
            <a:solidFill>
              <a:srgbClr val="FF0000"/>
            </a:solidFill>
            <a:ln w="9525">
              <a:miter lim="800000"/>
              <a:headEnd/>
              <a:tailEnd/>
            </a:ln>
            <a:scene3d>
              <a:camera prst="legacyPerspectiveFront">
                <a:rot lat="600000" lon="20099978" rev="0"/>
              </a:camera>
              <a:lightRig rig="legacyNormal2" dir="t"/>
            </a:scene3d>
            <a:sp3d extrusionH="430200" prstMaterial="legacyMatte">
              <a:bevelT w="13500" h="13500" prst="angle"/>
              <a:bevelB w="13500" h="13500" prst="angle"/>
              <a:extrusionClr>
                <a:srgbClr val="FF0000"/>
              </a:extrusionClr>
            </a:sp3d>
          </p:spPr>
          <p:txBody>
            <a:bodyPr wrap="none" anchor="ctr">
              <a:flatTx/>
            </a:bodyPr>
            <a:lstStyle/>
            <a:p>
              <a:pPr eaLnBrk="0" hangingPunct="0"/>
              <a:endParaRPr lang="en-IE" sz="2400" u="sng">
                <a:latin typeface="Arial" charset="0"/>
              </a:endParaRPr>
            </a:p>
          </p:txBody>
        </p:sp>
        <p:sp>
          <p:nvSpPr>
            <p:cNvPr id="27738" name="Text Box 40">
              <a:hlinkHover r:id="" action="ppaction://noaction" highlightClick="1"/>
            </p:cNvPr>
            <p:cNvSpPr txBox="1">
              <a:spLocks noChangeArrowheads="1"/>
            </p:cNvSpPr>
            <p:nvPr/>
          </p:nvSpPr>
          <p:spPr bwMode="auto">
            <a:xfrm>
              <a:off x="1292" y="935"/>
              <a:ext cx="22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a:solidFill>
                    <a:srgbClr val="FFFF00"/>
                  </a:solidFill>
                  <a:latin typeface="Verdana" pitchFamily="34" charset="0"/>
                </a:rPr>
                <a:t>5</a:t>
              </a:r>
              <a:endParaRPr lang="en-GB" sz="1800">
                <a:solidFill>
                  <a:srgbClr val="FFFF00"/>
                </a:solidFill>
                <a:latin typeface="Verdana" pitchFamily="34" charset="0"/>
              </a:endParaRPr>
            </a:p>
          </p:txBody>
        </p:sp>
      </p:grpSp>
      <p:grpSp>
        <p:nvGrpSpPr>
          <p:cNvPr id="15" name="Group 41"/>
          <p:cNvGrpSpPr>
            <a:grpSpLocks/>
          </p:cNvGrpSpPr>
          <p:nvPr/>
        </p:nvGrpSpPr>
        <p:grpSpPr bwMode="auto">
          <a:xfrm>
            <a:off x="5810251" y="2520950"/>
            <a:ext cx="333375" cy="431800"/>
            <a:chOff x="1292" y="935"/>
            <a:chExt cx="227" cy="272"/>
          </a:xfrm>
        </p:grpSpPr>
        <p:sp>
          <p:nvSpPr>
            <p:cNvPr id="27735" name="Rectangle 42"/>
            <p:cNvSpPr>
              <a:spLocks noChangeArrowheads="1"/>
            </p:cNvSpPr>
            <p:nvPr/>
          </p:nvSpPr>
          <p:spPr bwMode="auto">
            <a:xfrm>
              <a:off x="1292" y="935"/>
              <a:ext cx="227" cy="272"/>
            </a:xfrm>
            <a:prstGeom prst="rect">
              <a:avLst/>
            </a:prstGeom>
            <a:solidFill>
              <a:srgbClr val="FF0000"/>
            </a:solidFill>
            <a:ln w="9525">
              <a:miter lim="800000"/>
              <a:headEnd/>
              <a:tailEnd/>
            </a:ln>
            <a:scene3d>
              <a:camera prst="legacyPerspectiveFront">
                <a:rot lat="600000" lon="20099978" rev="0"/>
              </a:camera>
              <a:lightRig rig="legacyNormal2" dir="t"/>
            </a:scene3d>
            <a:sp3d extrusionH="430200" prstMaterial="legacyMatte">
              <a:bevelT w="13500" h="13500" prst="angle"/>
              <a:bevelB w="13500" h="13500" prst="angle"/>
              <a:extrusionClr>
                <a:srgbClr val="FF0000"/>
              </a:extrusionClr>
            </a:sp3d>
          </p:spPr>
          <p:txBody>
            <a:bodyPr wrap="none" anchor="ctr">
              <a:flatTx/>
            </a:bodyPr>
            <a:lstStyle/>
            <a:p>
              <a:pPr eaLnBrk="0" hangingPunct="0"/>
              <a:endParaRPr lang="en-IE" sz="2400" u="sng">
                <a:latin typeface="Arial" charset="0"/>
              </a:endParaRPr>
            </a:p>
          </p:txBody>
        </p:sp>
        <p:sp>
          <p:nvSpPr>
            <p:cNvPr id="27736" name="Text Box 43">
              <a:hlinkHover r:id="" action="ppaction://noaction" highlightClick="1"/>
            </p:cNvPr>
            <p:cNvSpPr txBox="1">
              <a:spLocks noChangeArrowheads="1"/>
            </p:cNvSpPr>
            <p:nvPr/>
          </p:nvSpPr>
          <p:spPr bwMode="auto">
            <a:xfrm>
              <a:off x="1292" y="935"/>
              <a:ext cx="22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a:solidFill>
                    <a:srgbClr val="FFFF00"/>
                  </a:solidFill>
                  <a:latin typeface="Verdana" pitchFamily="34" charset="0"/>
                </a:rPr>
                <a:t>6</a:t>
              </a:r>
              <a:endParaRPr lang="en-GB" sz="1800">
                <a:solidFill>
                  <a:srgbClr val="FFFF00"/>
                </a:solidFill>
                <a:latin typeface="Verdana" pitchFamily="34" charset="0"/>
              </a:endParaRPr>
            </a:p>
          </p:txBody>
        </p:sp>
      </p:grpSp>
      <p:grpSp>
        <p:nvGrpSpPr>
          <p:cNvPr id="16" name="Group 44"/>
          <p:cNvGrpSpPr>
            <a:grpSpLocks/>
          </p:cNvGrpSpPr>
          <p:nvPr/>
        </p:nvGrpSpPr>
        <p:grpSpPr bwMode="auto">
          <a:xfrm>
            <a:off x="5810251" y="1924050"/>
            <a:ext cx="333375" cy="431800"/>
            <a:chOff x="1292" y="935"/>
            <a:chExt cx="227" cy="272"/>
          </a:xfrm>
        </p:grpSpPr>
        <p:sp>
          <p:nvSpPr>
            <p:cNvPr id="27733" name="Rectangle 45"/>
            <p:cNvSpPr>
              <a:spLocks noChangeArrowheads="1"/>
            </p:cNvSpPr>
            <p:nvPr/>
          </p:nvSpPr>
          <p:spPr bwMode="auto">
            <a:xfrm>
              <a:off x="1292" y="935"/>
              <a:ext cx="227" cy="272"/>
            </a:xfrm>
            <a:prstGeom prst="rect">
              <a:avLst/>
            </a:prstGeom>
            <a:solidFill>
              <a:srgbClr val="FF0000"/>
            </a:solidFill>
            <a:ln w="9525">
              <a:miter lim="800000"/>
              <a:headEnd/>
              <a:tailEnd/>
            </a:ln>
            <a:scene3d>
              <a:camera prst="legacyPerspectiveFront">
                <a:rot lat="600000" lon="20099978" rev="0"/>
              </a:camera>
              <a:lightRig rig="legacyNormal2" dir="t"/>
            </a:scene3d>
            <a:sp3d extrusionH="430200" prstMaterial="legacyMatte">
              <a:bevelT w="13500" h="13500" prst="angle"/>
              <a:bevelB w="13500" h="13500" prst="angle"/>
              <a:extrusionClr>
                <a:srgbClr val="FF0000"/>
              </a:extrusionClr>
            </a:sp3d>
          </p:spPr>
          <p:txBody>
            <a:bodyPr wrap="none" anchor="ctr">
              <a:flatTx/>
            </a:bodyPr>
            <a:lstStyle/>
            <a:p>
              <a:pPr eaLnBrk="0" hangingPunct="0"/>
              <a:endParaRPr lang="en-IE" sz="2400" u="sng">
                <a:latin typeface="Arial" charset="0"/>
              </a:endParaRPr>
            </a:p>
          </p:txBody>
        </p:sp>
        <p:sp>
          <p:nvSpPr>
            <p:cNvPr id="27734" name="Text Box 46">
              <a:hlinkHover r:id="" action="ppaction://noaction" highlightClick="1"/>
            </p:cNvPr>
            <p:cNvSpPr txBox="1">
              <a:spLocks noChangeArrowheads="1"/>
            </p:cNvSpPr>
            <p:nvPr/>
          </p:nvSpPr>
          <p:spPr bwMode="auto">
            <a:xfrm>
              <a:off x="1292" y="935"/>
              <a:ext cx="22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a:solidFill>
                    <a:srgbClr val="FFFF00"/>
                  </a:solidFill>
                  <a:latin typeface="Verdana" pitchFamily="34" charset="0"/>
                </a:rPr>
                <a:t>7</a:t>
              </a:r>
              <a:endParaRPr lang="en-GB" sz="1800">
                <a:solidFill>
                  <a:srgbClr val="FFFF00"/>
                </a:solidFill>
                <a:latin typeface="Verdana" pitchFamily="34" charset="0"/>
              </a:endParaRPr>
            </a:p>
          </p:txBody>
        </p:sp>
      </p:grpSp>
      <p:grpSp>
        <p:nvGrpSpPr>
          <p:cNvPr id="17" name="Group 47"/>
          <p:cNvGrpSpPr>
            <a:grpSpLocks/>
          </p:cNvGrpSpPr>
          <p:nvPr/>
        </p:nvGrpSpPr>
        <p:grpSpPr bwMode="auto">
          <a:xfrm>
            <a:off x="5810251" y="1328738"/>
            <a:ext cx="333375" cy="431800"/>
            <a:chOff x="1292" y="935"/>
            <a:chExt cx="227" cy="272"/>
          </a:xfrm>
        </p:grpSpPr>
        <p:sp>
          <p:nvSpPr>
            <p:cNvPr id="27731" name="Rectangle 48"/>
            <p:cNvSpPr>
              <a:spLocks noChangeArrowheads="1"/>
            </p:cNvSpPr>
            <p:nvPr/>
          </p:nvSpPr>
          <p:spPr bwMode="auto">
            <a:xfrm>
              <a:off x="1292" y="935"/>
              <a:ext cx="227" cy="272"/>
            </a:xfrm>
            <a:prstGeom prst="rect">
              <a:avLst/>
            </a:prstGeom>
            <a:solidFill>
              <a:srgbClr val="FF0000"/>
            </a:solidFill>
            <a:ln w="9525">
              <a:miter lim="800000"/>
              <a:headEnd/>
              <a:tailEnd/>
            </a:ln>
            <a:scene3d>
              <a:camera prst="legacyPerspectiveFront">
                <a:rot lat="600000" lon="20099978" rev="0"/>
              </a:camera>
              <a:lightRig rig="legacyNormal2" dir="t"/>
            </a:scene3d>
            <a:sp3d extrusionH="430200" prstMaterial="legacyMatte">
              <a:bevelT w="13500" h="13500" prst="angle"/>
              <a:bevelB w="13500" h="13500" prst="angle"/>
              <a:extrusionClr>
                <a:srgbClr val="FF0000"/>
              </a:extrusionClr>
            </a:sp3d>
          </p:spPr>
          <p:txBody>
            <a:bodyPr wrap="none" anchor="ctr">
              <a:flatTx/>
            </a:bodyPr>
            <a:lstStyle/>
            <a:p>
              <a:pPr eaLnBrk="0" hangingPunct="0"/>
              <a:endParaRPr lang="en-IE" sz="2400" u="sng">
                <a:latin typeface="Arial" charset="0"/>
              </a:endParaRPr>
            </a:p>
          </p:txBody>
        </p:sp>
        <p:sp>
          <p:nvSpPr>
            <p:cNvPr id="27732" name="Text Box 49">
              <a:hlinkHover r:id="" action="ppaction://noaction" highlightClick="1"/>
            </p:cNvPr>
            <p:cNvSpPr txBox="1">
              <a:spLocks noChangeArrowheads="1"/>
            </p:cNvSpPr>
            <p:nvPr/>
          </p:nvSpPr>
          <p:spPr bwMode="auto">
            <a:xfrm>
              <a:off x="1292" y="935"/>
              <a:ext cx="22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a:solidFill>
                    <a:srgbClr val="FFFF00"/>
                  </a:solidFill>
                  <a:latin typeface="Verdana" pitchFamily="34" charset="0"/>
                </a:rPr>
                <a:t>8</a:t>
              </a:r>
              <a:endParaRPr lang="en-GB" sz="1800">
                <a:solidFill>
                  <a:srgbClr val="FFFF00"/>
                </a:solidFill>
                <a:latin typeface="Verdana" pitchFamily="34" charset="0"/>
              </a:endParaRPr>
            </a:p>
          </p:txBody>
        </p:sp>
      </p:grpSp>
      <p:grpSp>
        <p:nvGrpSpPr>
          <p:cNvPr id="18" name="Group 50"/>
          <p:cNvGrpSpPr>
            <a:grpSpLocks/>
          </p:cNvGrpSpPr>
          <p:nvPr/>
        </p:nvGrpSpPr>
        <p:grpSpPr bwMode="auto">
          <a:xfrm>
            <a:off x="4148139" y="6010275"/>
            <a:ext cx="433387" cy="425450"/>
            <a:chOff x="2699" y="618"/>
            <a:chExt cx="363" cy="330"/>
          </a:xfrm>
        </p:grpSpPr>
        <p:sp>
          <p:nvSpPr>
            <p:cNvPr id="27729" name="AutoShape 51"/>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30" name="Text Box 52"/>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1</a:t>
              </a:r>
              <a:endParaRPr lang="en-GB" sz="1800" b="1">
                <a:latin typeface="Verdana" pitchFamily="34" charset="0"/>
              </a:endParaRPr>
            </a:p>
          </p:txBody>
        </p:sp>
      </p:grpSp>
      <p:sp>
        <p:nvSpPr>
          <p:cNvPr id="80949" name="Oval 53"/>
          <p:cNvSpPr>
            <a:spLocks noChangeArrowheads="1"/>
          </p:cNvSpPr>
          <p:nvPr/>
        </p:nvSpPr>
        <p:spPr bwMode="auto">
          <a:xfrm>
            <a:off x="2354264" y="6081714"/>
            <a:ext cx="466725"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80950" name="Oval 54"/>
          <p:cNvSpPr>
            <a:spLocks noChangeArrowheads="1"/>
          </p:cNvSpPr>
          <p:nvPr/>
        </p:nvSpPr>
        <p:spPr bwMode="auto">
          <a:xfrm>
            <a:off x="8601076" y="1978026"/>
            <a:ext cx="466725"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80951" name="Oval 55"/>
          <p:cNvSpPr>
            <a:spLocks noChangeArrowheads="1"/>
          </p:cNvSpPr>
          <p:nvPr/>
        </p:nvSpPr>
        <p:spPr bwMode="auto">
          <a:xfrm>
            <a:off x="2220914" y="1905001"/>
            <a:ext cx="466725"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80952" name="Oval 56"/>
          <p:cNvSpPr>
            <a:spLocks noChangeArrowheads="1"/>
          </p:cNvSpPr>
          <p:nvPr/>
        </p:nvSpPr>
        <p:spPr bwMode="auto">
          <a:xfrm>
            <a:off x="9001126" y="4929189"/>
            <a:ext cx="466725"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80953" name="Oval 57"/>
          <p:cNvSpPr>
            <a:spLocks noChangeArrowheads="1"/>
          </p:cNvSpPr>
          <p:nvPr/>
        </p:nvSpPr>
        <p:spPr bwMode="auto">
          <a:xfrm>
            <a:off x="2554289" y="5073651"/>
            <a:ext cx="465137"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80954" name="Oval 58"/>
          <p:cNvSpPr>
            <a:spLocks noChangeArrowheads="1"/>
          </p:cNvSpPr>
          <p:nvPr/>
        </p:nvSpPr>
        <p:spPr bwMode="auto">
          <a:xfrm>
            <a:off x="8535989" y="3057526"/>
            <a:ext cx="465137"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27673" name="Oval 59"/>
          <p:cNvSpPr>
            <a:spLocks noChangeArrowheads="1"/>
          </p:cNvSpPr>
          <p:nvPr/>
        </p:nvSpPr>
        <p:spPr bwMode="auto">
          <a:xfrm>
            <a:off x="2155825" y="3489326"/>
            <a:ext cx="465138"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80956" name="Oval 60"/>
          <p:cNvSpPr>
            <a:spLocks noChangeArrowheads="1"/>
          </p:cNvSpPr>
          <p:nvPr/>
        </p:nvSpPr>
        <p:spPr bwMode="auto">
          <a:xfrm>
            <a:off x="9466264" y="5505451"/>
            <a:ext cx="466725"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80957" name="Oval 61"/>
          <p:cNvSpPr>
            <a:spLocks noChangeArrowheads="1"/>
          </p:cNvSpPr>
          <p:nvPr/>
        </p:nvSpPr>
        <p:spPr bwMode="auto">
          <a:xfrm>
            <a:off x="2420939" y="2770189"/>
            <a:ext cx="465137"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27676" name="Oval 62"/>
          <p:cNvSpPr>
            <a:spLocks noChangeArrowheads="1"/>
          </p:cNvSpPr>
          <p:nvPr/>
        </p:nvSpPr>
        <p:spPr bwMode="auto">
          <a:xfrm>
            <a:off x="8469314" y="3921126"/>
            <a:ext cx="466725"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80959" name="Oval 63"/>
          <p:cNvSpPr>
            <a:spLocks noChangeArrowheads="1"/>
          </p:cNvSpPr>
          <p:nvPr/>
        </p:nvSpPr>
        <p:spPr bwMode="auto">
          <a:xfrm>
            <a:off x="1889125" y="4354514"/>
            <a:ext cx="465138"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grpSp>
        <p:nvGrpSpPr>
          <p:cNvPr id="19" name="Group 64"/>
          <p:cNvGrpSpPr>
            <a:grpSpLocks/>
          </p:cNvGrpSpPr>
          <p:nvPr/>
        </p:nvGrpSpPr>
        <p:grpSpPr bwMode="auto">
          <a:xfrm>
            <a:off x="7539039" y="1185863"/>
            <a:ext cx="433387" cy="425450"/>
            <a:chOff x="2699" y="618"/>
            <a:chExt cx="363" cy="330"/>
          </a:xfrm>
        </p:grpSpPr>
        <p:sp>
          <p:nvSpPr>
            <p:cNvPr id="27727" name="AutoShape 65"/>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28" name="Text Box 66"/>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6</a:t>
              </a:r>
              <a:endParaRPr lang="en-GB" sz="1800" b="1">
                <a:latin typeface="Verdana" pitchFamily="34" charset="0"/>
              </a:endParaRPr>
            </a:p>
          </p:txBody>
        </p:sp>
      </p:grpSp>
      <p:grpSp>
        <p:nvGrpSpPr>
          <p:cNvPr id="20" name="Group 67"/>
          <p:cNvGrpSpPr>
            <a:grpSpLocks/>
          </p:cNvGrpSpPr>
          <p:nvPr/>
        </p:nvGrpSpPr>
        <p:grpSpPr bwMode="auto">
          <a:xfrm>
            <a:off x="7539039" y="2149475"/>
            <a:ext cx="433387" cy="425450"/>
            <a:chOff x="2699" y="618"/>
            <a:chExt cx="363" cy="330"/>
          </a:xfrm>
        </p:grpSpPr>
        <p:sp>
          <p:nvSpPr>
            <p:cNvPr id="27725" name="AutoShape 68"/>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26" name="Text Box 69"/>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5</a:t>
              </a:r>
              <a:endParaRPr lang="en-GB" sz="1800" b="1">
                <a:latin typeface="Verdana" pitchFamily="34" charset="0"/>
              </a:endParaRPr>
            </a:p>
          </p:txBody>
        </p:sp>
      </p:grpSp>
      <p:grpSp>
        <p:nvGrpSpPr>
          <p:cNvPr id="21" name="Group 70"/>
          <p:cNvGrpSpPr>
            <a:grpSpLocks/>
          </p:cNvGrpSpPr>
          <p:nvPr/>
        </p:nvGrpSpPr>
        <p:grpSpPr bwMode="auto">
          <a:xfrm>
            <a:off x="7539039" y="4079875"/>
            <a:ext cx="433387" cy="425450"/>
            <a:chOff x="2699" y="618"/>
            <a:chExt cx="363" cy="330"/>
          </a:xfrm>
        </p:grpSpPr>
        <p:sp>
          <p:nvSpPr>
            <p:cNvPr id="27723" name="AutoShape 71"/>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24" name="Text Box 72"/>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3</a:t>
              </a:r>
              <a:endParaRPr lang="en-GB" sz="1800" b="1">
                <a:latin typeface="Verdana" pitchFamily="34" charset="0"/>
              </a:endParaRPr>
            </a:p>
          </p:txBody>
        </p:sp>
      </p:grpSp>
      <p:grpSp>
        <p:nvGrpSpPr>
          <p:cNvPr id="27681" name="Group 73"/>
          <p:cNvGrpSpPr>
            <a:grpSpLocks/>
          </p:cNvGrpSpPr>
          <p:nvPr/>
        </p:nvGrpSpPr>
        <p:grpSpPr bwMode="auto">
          <a:xfrm>
            <a:off x="7539039" y="3114675"/>
            <a:ext cx="433387" cy="425450"/>
            <a:chOff x="2699" y="618"/>
            <a:chExt cx="363" cy="330"/>
          </a:xfrm>
        </p:grpSpPr>
        <p:sp>
          <p:nvSpPr>
            <p:cNvPr id="27721" name="AutoShape 74"/>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22" name="Text Box 75"/>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4</a:t>
              </a:r>
              <a:endParaRPr lang="en-GB" sz="1800" b="1">
                <a:latin typeface="Verdana" pitchFamily="34" charset="0"/>
              </a:endParaRPr>
            </a:p>
          </p:txBody>
        </p:sp>
      </p:grpSp>
      <p:grpSp>
        <p:nvGrpSpPr>
          <p:cNvPr id="23" name="Group 76"/>
          <p:cNvGrpSpPr>
            <a:grpSpLocks/>
          </p:cNvGrpSpPr>
          <p:nvPr/>
        </p:nvGrpSpPr>
        <p:grpSpPr bwMode="auto">
          <a:xfrm>
            <a:off x="7539039" y="5045075"/>
            <a:ext cx="433387" cy="425450"/>
            <a:chOff x="2699" y="618"/>
            <a:chExt cx="363" cy="330"/>
          </a:xfrm>
        </p:grpSpPr>
        <p:sp>
          <p:nvSpPr>
            <p:cNvPr id="27719" name="AutoShape 77"/>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20" name="Text Box 78"/>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2</a:t>
              </a:r>
              <a:endParaRPr lang="en-GB" sz="1800" b="1">
                <a:latin typeface="Verdana" pitchFamily="34" charset="0"/>
              </a:endParaRPr>
            </a:p>
          </p:txBody>
        </p:sp>
      </p:grpSp>
      <p:grpSp>
        <p:nvGrpSpPr>
          <p:cNvPr id="24" name="Group 79"/>
          <p:cNvGrpSpPr>
            <a:grpSpLocks/>
          </p:cNvGrpSpPr>
          <p:nvPr/>
        </p:nvGrpSpPr>
        <p:grpSpPr bwMode="auto">
          <a:xfrm>
            <a:off x="7539039" y="6010275"/>
            <a:ext cx="433387" cy="425450"/>
            <a:chOff x="2699" y="618"/>
            <a:chExt cx="363" cy="330"/>
          </a:xfrm>
        </p:grpSpPr>
        <p:sp>
          <p:nvSpPr>
            <p:cNvPr id="27717" name="AutoShape 80"/>
            <p:cNvSpPr>
              <a:spLocks noChangeArrowheads="1"/>
            </p:cNvSpPr>
            <p:nvPr/>
          </p:nvSpPr>
          <p:spPr bwMode="auto">
            <a:xfrm>
              <a:off x="2699" y="618"/>
              <a:ext cx="363" cy="308"/>
            </a:xfrm>
            <a:prstGeom prst="hexagon">
              <a:avLst>
                <a:gd name="adj" fmla="val 29464"/>
                <a:gd name="vf" fmla="val 115470"/>
              </a:avLst>
            </a:prstGeom>
            <a:solidFill>
              <a:srgbClr val="FFCC00"/>
            </a:solidFill>
            <a:ln w="9525">
              <a:miter lim="800000"/>
              <a:headEnd/>
              <a:tailEnd/>
            </a:ln>
            <a:scene3d>
              <a:camera prst="legacyPerspectiveTopRight">
                <a:rot lat="0" lon="19499990" rev="0"/>
              </a:camera>
              <a:lightRig rig="legacyFlat3" dir="b"/>
            </a:scene3d>
            <a:sp3d extrusionH="430200" prstMaterial="legacyWireframe">
              <a:bevelT w="13500" h="13500" prst="angle"/>
              <a:bevelB w="13500" h="13500" prst="angle"/>
              <a:extrusionClr>
                <a:srgbClr val="FFCC00"/>
              </a:extrusionClr>
            </a:sp3d>
          </p:spPr>
          <p:txBody>
            <a:bodyPr wrap="none" anchor="ctr">
              <a:flatTx/>
            </a:bodyPr>
            <a:lstStyle/>
            <a:p>
              <a:pPr eaLnBrk="0" hangingPunct="0"/>
              <a:endParaRPr lang="en-IE" sz="2400" u="sng">
                <a:latin typeface="Arial" charset="0"/>
              </a:endParaRPr>
            </a:p>
          </p:txBody>
        </p:sp>
        <p:sp>
          <p:nvSpPr>
            <p:cNvPr id="27718" name="Text Box 81"/>
            <p:cNvSpPr txBox="1">
              <a:spLocks noChangeArrowheads="1"/>
            </p:cNvSpPr>
            <p:nvPr/>
          </p:nvSpPr>
          <p:spPr bwMode="auto">
            <a:xfrm rot="-177656">
              <a:off x="2746" y="663"/>
              <a:ext cx="289" cy="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r>
                <a:rPr lang="et-EE" sz="1800" b="1">
                  <a:latin typeface="Verdana" pitchFamily="34" charset="0"/>
                </a:rPr>
                <a:t>1</a:t>
              </a:r>
              <a:endParaRPr lang="en-GB" sz="1800" b="1">
                <a:latin typeface="Verdana" pitchFamily="34" charset="0"/>
              </a:endParaRPr>
            </a:p>
          </p:txBody>
        </p:sp>
      </p:grpSp>
      <p:sp>
        <p:nvSpPr>
          <p:cNvPr id="27684" name="Text Box 82"/>
          <p:cNvSpPr txBox="1">
            <a:spLocks noChangeArrowheads="1"/>
          </p:cNvSpPr>
          <p:nvPr/>
        </p:nvSpPr>
        <p:spPr bwMode="auto">
          <a:xfrm>
            <a:off x="5303839" y="609600"/>
            <a:ext cx="11525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fr-BE" sz="1800">
                <a:latin typeface="Arial Black" pitchFamily="34" charset="0"/>
                <a:ea typeface="MS PGothic" pitchFamily="34" charset="-128"/>
              </a:rPr>
              <a:t>EQF</a:t>
            </a:r>
          </a:p>
          <a:p>
            <a:pPr algn="ctr" eaLnBrk="1" hangingPunct="1"/>
            <a:endParaRPr lang="en-GB" sz="1400">
              <a:latin typeface="Arial Black" pitchFamily="34" charset="0"/>
              <a:ea typeface="MS PGothic" pitchFamily="34" charset="-128"/>
            </a:endParaRPr>
          </a:p>
        </p:txBody>
      </p:sp>
      <p:sp>
        <p:nvSpPr>
          <p:cNvPr id="27685" name="Text Box 83"/>
          <p:cNvSpPr txBox="1">
            <a:spLocks noChangeArrowheads="1"/>
          </p:cNvSpPr>
          <p:nvPr/>
        </p:nvSpPr>
        <p:spPr bwMode="auto">
          <a:xfrm>
            <a:off x="3702996" y="609600"/>
            <a:ext cx="11633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az-Cyrl-AZ" sz="1400" dirty="0">
                <a:solidFill>
                  <a:schemeClr val="folHlink"/>
                </a:solidFill>
                <a:latin typeface="Arial Black" pitchFamily="34" charset="0"/>
                <a:ea typeface="MS PGothic" pitchFamily="34" charset="-128"/>
              </a:rPr>
              <a:t>С</a:t>
            </a:r>
            <a:r>
              <a:rPr lang="et-EE" sz="1400" dirty="0" err="1">
                <a:solidFill>
                  <a:schemeClr val="folHlink"/>
                </a:solidFill>
                <a:latin typeface="Arial Black" pitchFamily="34" charset="0"/>
                <a:ea typeface="MS PGothic" pitchFamily="34" charset="-128"/>
              </a:rPr>
              <a:t>ountry</a:t>
            </a:r>
            <a:r>
              <a:rPr lang="et-EE" sz="1400" dirty="0">
                <a:solidFill>
                  <a:schemeClr val="folHlink"/>
                </a:solidFill>
                <a:latin typeface="Arial Black" pitchFamily="34" charset="0"/>
                <a:ea typeface="MS PGothic" pitchFamily="34" charset="-128"/>
              </a:rPr>
              <a:t> </a:t>
            </a:r>
            <a:r>
              <a:rPr lang="fr-BE" sz="1400" dirty="0">
                <a:solidFill>
                  <a:schemeClr val="folHlink"/>
                </a:solidFill>
                <a:latin typeface="Arial Black" pitchFamily="34" charset="0"/>
                <a:ea typeface="MS PGothic" pitchFamily="34" charset="-128"/>
              </a:rPr>
              <a:t>A</a:t>
            </a:r>
          </a:p>
          <a:p>
            <a:pPr algn="ctr" eaLnBrk="1" hangingPunct="1"/>
            <a:endParaRPr lang="fr-BE" sz="1400" dirty="0">
              <a:solidFill>
                <a:schemeClr val="folHlink"/>
              </a:solidFill>
              <a:latin typeface="Arial Black" pitchFamily="34" charset="0"/>
              <a:ea typeface="MS PGothic" pitchFamily="34" charset="-128"/>
            </a:endParaRPr>
          </a:p>
        </p:txBody>
      </p:sp>
      <p:sp>
        <p:nvSpPr>
          <p:cNvPr id="27686" name="Text Box 84"/>
          <p:cNvSpPr txBox="1">
            <a:spLocks noChangeArrowheads="1"/>
          </p:cNvSpPr>
          <p:nvPr/>
        </p:nvSpPr>
        <p:spPr bwMode="auto">
          <a:xfrm>
            <a:off x="7095485" y="609600"/>
            <a:ext cx="11633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t-EE" sz="1400" dirty="0" err="1">
                <a:solidFill>
                  <a:schemeClr val="folHlink"/>
                </a:solidFill>
                <a:latin typeface="Arial Black" pitchFamily="34" charset="0"/>
                <a:ea typeface="MS PGothic" pitchFamily="34" charset="-128"/>
              </a:rPr>
              <a:t>Country</a:t>
            </a:r>
            <a:r>
              <a:rPr lang="et-EE" sz="1400" dirty="0">
                <a:solidFill>
                  <a:schemeClr val="folHlink"/>
                </a:solidFill>
                <a:latin typeface="Arial Black" pitchFamily="34" charset="0"/>
                <a:ea typeface="MS PGothic" pitchFamily="34" charset="-128"/>
              </a:rPr>
              <a:t> </a:t>
            </a:r>
            <a:r>
              <a:rPr lang="fr-BE" sz="1400" dirty="0">
                <a:solidFill>
                  <a:schemeClr val="folHlink"/>
                </a:solidFill>
                <a:latin typeface="Arial Black" pitchFamily="34" charset="0"/>
                <a:ea typeface="MS PGothic" pitchFamily="34" charset="-128"/>
              </a:rPr>
              <a:t>B</a:t>
            </a:r>
          </a:p>
          <a:p>
            <a:pPr algn="ctr" eaLnBrk="1" hangingPunct="1"/>
            <a:endParaRPr lang="fr-BE" sz="1400" dirty="0">
              <a:solidFill>
                <a:schemeClr val="folHlink"/>
              </a:solidFill>
              <a:latin typeface="Arial Black" pitchFamily="34" charset="0"/>
              <a:ea typeface="MS PGothic" pitchFamily="34" charset="-128"/>
            </a:endParaRPr>
          </a:p>
        </p:txBody>
      </p:sp>
      <p:sp>
        <p:nvSpPr>
          <p:cNvPr id="80981" name="Text Box 85"/>
          <p:cNvSpPr txBox="1">
            <a:spLocks noChangeArrowheads="1"/>
          </p:cNvSpPr>
          <p:nvPr/>
        </p:nvSpPr>
        <p:spPr bwMode="auto">
          <a:xfrm>
            <a:off x="730589" y="1131077"/>
            <a:ext cx="188878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t-EE" sz="1400" dirty="0" err="1">
                <a:solidFill>
                  <a:srgbClr val="00FF00"/>
                </a:solidFill>
                <a:latin typeface="Arial Black" pitchFamily="34" charset="0"/>
                <a:ea typeface="MS PGothic" pitchFamily="34" charset="-128"/>
              </a:rPr>
              <a:t>Qualifications</a:t>
            </a:r>
            <a:r>
              <a:rPr lang="et-EE" sz="1400" dirty="0">
                <a:solidFill>
                  <a:srgbClr val="00FF00"/>
                </a:solidFill>
                <a:latin typeface="Arial Black" pitchFamily="34" charset="0"/>
                <a:ea typeface="MS PGothic" pitchFamily="34" charset="-128"/>
              </a:rPr>
              <a:t> </a:t>
            </a:r>
            <a:r>
              <a:rPr lang="fr-BE" sz="1400" dirty="0">
                <a:solidFill>
                  <a:srgbClr val="00FF00"/>
                </a:solidFill>
                <a:latin typeface="Arial Black" pitchFamily="34" charset="0"/>
                <a:ea typeface="MS PGothic" pitchFamily="34" charset="-128"/>
              </a:rPr>
              <a:t>(A)</a:t>
            </a:r>
          </a:p>
        </p:txBody>
      </p:sp>
      <p:sp>
        <p:nvSpPr>
          <p:cNvPr id="80982" name="Text Box 86"/>
          <p:cNvSpPr txBox="1">
            <a:spLocks noChangeArrowheads="1"/>
          </p:cNvSpPr>
          <p:nvPr/>
        </p:nvSpPr>
        <p:spPr bwMode="auto">
          <a:xfrm>
            <a:off x="9265293" y="1131077"/>
            <a:ext cx="206818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t-EE" sz="1400" dirty="0" err="1" smtClean="0">
                <a:solidFill>
                  <a:srgbClr val="00FF00"/>
                </a:solidFill>
                <a:latin typeface="Arial Black" pitchFamily="34" charset="0"/>
                <a:ea typeface="MS PGothic" pitchFamily="34" charset="-128"/>
              </a:rPr>
              <a:t>Qualifications</a:t>
            </a:r>
            <a:r>
              <a:rPr lang="et-EE" sz="1400" dirty="0" smtClean="0">
                <a:solidFill>
                  <a:srgbClr val="00FF00"/>
                </a:solidFill>
                <a:latin typeface="Arial Black" pitchFamily="34" charset="0"/>
                <a:ea typeface="MS PGothic" pitchFamily="34" charset="-128"/>
              </a:rPr>
              <a:t> </a:t>
            </a:r>
            <a:r>
              <a:rPr lang="fr-BE" sz="1400" dirty="0" smtClean="0">
                <a:solidFill>
                  <a:srgbClr val="00FF00"/>
                </a:solidFill>
                <a:latin typeface="Arial Black" pitchFamily="34" charset="0"/>
                <a:ea typeface="MS PGothic" pitchFamily="34" charset="-128"/>
              </a:rPr>
              <a:t>(</a:t>
            </a:r>
            <a:r>
              <a:rPr lang="fr-BE" sz="1400" dirty="0">
                <a:solidFill>
                  <a:srgbClr val="00FF00"/>
                </a:solidFill>
                <a:latin typeface="Arial Black" pitchFamily="34" charset="0"/>
                <a:ea typeface="MS PGothic" pitchFamily="34" charset="-128"/>
              </a:rPr>
              <a:t>B)</a:t>
            </a:r>
          </a:p>
        </p:txBody>
      </p:sp>
      <p:sp>
        <p:nvSpPr>
          <p:cNvPr id="80983" name="Line 87"/>
          <p:cNvSpPr>
            <a:spLocks noChangeShapeType="1"/>
          </p:cNvSpPr>
          <p:nvPr/>
        </p:nvSpPr>
        <p:spPr bwMode="auto">
          <a:xfrm flipV="1">
            <a:off x="2686050" y="1473200"/>
            <a:ext cx="1263650" cy="647700"/>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84" name="Line 88"/>
          <p:cNvSpPr>
            <a:spLocks noChangeShapeType="1"/>
          </p:cNvSpPr>
          <p:nvPr/>
        </p:nvSpPr>
        <p:spPr bwMode="auto">
          <a:xfrm>
            <a:off x="4614863" y="1401763"/>
            <a:ext cx="995362" cy="144462"/>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85" name="Line 89"/>
          <p:cNvSpPr>
            <a:spLocks noChangeShapeType="1"/>
          </p:cNvSpPr>
          <p:nvPr/>
        </p:nvSpPr>
        <p:spPr bwMode="auto">
          <a:xfrm flipH="1" flipV="1">
            <a:off x="7937501" y="1546226"/>
            <a:ext cx="663575" cy="574675"/>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86" name="Line 90"/>
          <p:cNvSpPr>
            <a:spLocks noChangeShapeType="1"/>
          </p:cNvSpPr>
          <p:nvPr/>
        </p:nvSpPr>
        <p:spPr bwMode="auto">
          <a:xfrm flipH="1">
            <a:off x="6143626" y="1328738"/>
            <a:ext cx="1196975" cy="144462"/>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87" name="Line 91"/>
          <p:cNvSpPr>
            <a:spLocks noChangeShapeType="1"/>
          </p:cNvSpPr>
          <p:nvPr/>
        </p:nvSpPr>
        <p:spPr bwMode="auto">
          <a:xfrm flipV="1">
            <a:off x="2819400" y="2554288"/>
            <a:ext cx="1130300" cy="430212"/>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88" name="Line 92"/>
          <p:cNvSpPr>
            <a:spLocks noChangeShapeType="1"/>
          </p:cNvSpPr>
          <p:nvPr/>
        </p:nvSpPr>
        <p:spPr bwMode="auto">
          <a:xfrm flipV="1">
            <a:off x="4546601" y="2120900"/>
            <a:ext cx="1063625" cy="433388"/>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89" name="Line 93"/>
          <p:cNvSpPr>
            <a:spLocks noChangeShapeType="1"/>
          </p:cNvSpPr>
          <p:nvPr/>
        </p:nvSpPr>
        <p:spPr bwMode="auto">
          <a:xfrm flipH="1" flipV="1">
            <a:off x="7937501" y="2409825"/>
            <a:ext cx="663575" cy="719138"/>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90" name="Line 94"/>
          <p:cNvSpPr>
            <a:spLocks noChangeShapeType="1"/>
          </p:cNvSpPr>
          <p:nvPr/>
        </p:nvSpPr>
        <p:spPr bwMode="auto">
          <a:xfrm flipH="1" flipV="1">
            <a:off x="6143626" y="2120901"/>
            <a:ext cx="1196975" cy="144463"/>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27697" name="Line 95"/>
          <p:cNvSpPr>
            <a:spLocks noChangeShapeType="1"/>
          </p:cNvSpPr>
          <p:nvPr/>
        </p:nvSpPr>
        <p:spPr bwMode="auto">
          <a:xfrm flipV="1">
            <a:off x="2619376" y="3201989"/>
            <a:ext cx="1330325" cy="503237"/>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27698" name="Line 96"/>
          <p:cNvSpPr>
            <a:spLocks noChangeShapeType="1"/>
          </p:cNvSpPr>
          <p:nvPr/>
        </p:nvSpPr>
        <p:spPr bwMode="auto">
          <a:xfrm flipH="1" flipV="1">
            <a:off x="7937500" y="3417888"/>
            <a:ext cx="598488" cy="576262"/>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27699" name="Line 97"/>
          <p:cNvSpPr>
            <a:spLocks noChangeShapeType="1"/>
          </p:cNvSpPr>
          <p:nvPr/>
        </p:nvSpPr>
        <p:spPr bwMode="auto">
          <a:xfrm flipH="1">
            <a:off x="6143626" y="3273425"/>
            <a:ext cx="1262063" cy="84138"/>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94" name="Line 98"/>
          <p:cNvSpPr>
            <a:spLocks noChangeShapeType="1"/>
          </p:cNvSpPr>
          <p:nvPr/>
        </p:nvSpPr>
        <p:spPr bwMode="auto">
          <a:xfrm flipV="1">
            <a:off x="2381250" y="3849689"/>
            <a:ext cx="1568450" cy="650875"/>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95" name="Line 99"/>
          <p:cNvSpPr>
            <a:spLocks noChangeShapeType="1"/>
          </p:cNvSpPr>
          <p:nvPr/>
        </p:nvSpPr>
        <p:spPr bwMode="auto">
          <a:xfrm>
            <a:off x="4546601" y="3789363"/>
            <a:ext cx="1063625" cy="144462"/>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96" name="Line 100"/>
          <p:cNvSpPr>
            <a:spLocks noChangeShapeType="1"/>
          </p:cNvSpPr>
          <p:nvPr/>
        </p:nvSpPr>
        <p:spPr bwMode="auto">
          <a:xfrm flipH="1" flipV="1">
            <a:off x="7937501" y="4425951"/>
            <a:ext cx="1063625" cy="576263"/>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97" name="Line 101"/>
          <p:cNvSpPr>
            <a:spLocks noChangeShapeType="1"/>
          </p:cNvSpPr>
          <p:nvPr/>
        </p:nvSpPr>
        <p:spPr bwMode="auto">
          <a:xfrm flipH="1" flipV="1">
            <a:off x="7870825" y="4497388"/>
            <a:ext cx="1530350" cy="1223962"/>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98" name="Line 102"/>
          <p:cNvSpPr>
            <a:spLocks noChangeShapeType="1"/>
          </p:cNvSpPr>
          <p:nvPr/>
        </p:nvSpPr>
        <p:spPr bwMode="auto">
          <a:xfrm flipH="1" flipV="1">
            <a:off x="6143626" y="3921126"/>
            <a:ext cx="1196975" cy="288925"/>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0999" name="Line 103"/>
          <p:cNvSpPr>
            <a:spLocks noChangeShapeType="1"/>
          </p:cNvSpPr>
          <p:nvPr/>
        </p:nvSpPr>
        <p:spPr bwMode="auto">
          <a:xfrm flipV="1">
            <a:off x="3019425" y="5002214"/>
            <a:ext cx="996950" cy="287337"/>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1000" name="Line 104"/>
          <p:cNvSpPr>
            <a:spLocks noChangeShapeType="1"/>
          </p:cNvSpPr>
          <p:nvPr/>
        </p:nvSpPr>
        <p:spPr bwMode="auto">
          <a:xfrm flipV="1">
            <a:off x="4546600" y="4497388"/>
            <a:ext cx="1131888" cy="431800"/>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1001" name="Oval 105"/>
          <p:cNvSpPr>
            <a:spLocks noChangeArrowheads="1"/>
          </p:cNvSpPr>
          <p:nvPr/>
        </p:nvSpPr>
        <p:spPr bwMode="auto">
          <a:xfrm>
            <a:off x="8270875" y="5362576"/>
            <a:ext cx="465138"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81002" name="Oval 106"/>
          <p:cNvSpPr>
            <a:spLocks noChangeArrowheads="1"/>
          </p:cNvSpPr>
          <p:nvPr/>
        </p:nvSpPr>
        <p:spPr bwMode="auto">
          <a:xfrm>
            <a:off x="8202614" y="6092826"/>
            <a:ext cx="466725" cy="504825"/>
          </a:xfrm>
          <a:prstGeom prst="ellipse">
            <a:avLst/>
          </a:prstGeom>
          <a:gradFill rotWithShape="1">
            <a:gsLst>
              <a:gs pos="0">
                <a:srgbClr val="99FF66"/>
              </a:gs>
              <a:gs pos="100000">
                <a:srgbClr val="47762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IE" sz="2400" u="sng">
              <a:latin typeface="Arial" charset="0"/>
            </a:endParaRPr>
          </a:p>
        </p:txBody>
      </p:sp>
      <p:sp>
        <p:nvSpPr>
          <p:cNvPr id="81003" name="Line 107"/>
          <p:cNvSpPr>
            <a:spLocks noChangeShapeType="1"/>
          </p:cNvSpPr>
          <p:nvPr/>
        </p:nvSpPr>
        <p:spPr bwMode="auto">
          <a:xfrm flipH="1" flipV="1">
            <a:off x="7937501" y="5289551"/>
            <a:ext cx="398463" cy="144463"/>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1004" name="Line 108"/>
          <p:cNvSpPr>
            <a:spLocks noChangeShapeType="1"/>
          </p:cNvSpPr>
          <p:nvPr/>
        </p:nvSpPr>
        <p:spPr bwMode="auto">
          <a:xfrm flipH="1" flipV="1">
            <a:off x="6143626" y="4570414"/>
            <a:ext cx="1262063" cy="503237"/>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1005" name="Line 109"/>
          <p:cNvSpPr>
            <a:spLocks noChangeShapeType="1"/>
          </p:cNvSpPr>
          <p:nvPr/>
        </p:nvSpPr>
        <p:spPr bwMode="auto">
          <a:xfrm flipV="1">
            <a:off x="2819400" y="6226175"/>
            <a:ext cx="1130300" cy="71438"/>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1006" name="Line 110"/>
          <p:cNvSpPr>
            <a:spLocks noChangeShapeType="1"/>
          </p:cNvSpPr>
          <p:nvPr/>
        </p:nvSpPr>
        <p:spPr bwMode="auto">
          <a:xfrm flipV="1">
            <a:off x="4546601" y="5721350"/>
            <a:ext cx="1063625" cy="433388"/>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1007" name="Line 111"/>
          <p:cNvSpPr>
            <a:spLocks noChangeShapeType="1"/>
          </p:cNvSpPr>
          <p:nvPr/>
        </p:nvSpPr>
        <p:spPr bwMode="auto">
          <a:xfrm flipH="1" flipV="1">
            <a:off x="7937501" y="6154738"/>
            <a:ext cx="333375" cy="82550"/>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81008" name="Line 112"/>
          <p:cNvSpPr>
            <a:spLocks noChangeShapeType="1"/>
          </p:cNvSpPr>
          <p:nvPr/>
        </p:nvSpPr>
        <p:spPr bwMode="auto">
          <a:xfrm flipH="1" flipV="1">
            <a:off x="6143626" y="5721350"/>
            <a:ext cx="1196975" cy="433388"/>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sp>
        <p:nvSpPr>
          <p:cNvPr id="27715" name="Line 113"/>
          <p:cNvSpPr>
            <a:spLocks noChangeShapeType="1"/>
          </p:cNvSpPr>
          <p:nvPr/>
        </p:nvSpPr>
        <p:spPr bwMode="auto">
          <a:xfrm>
            <a:off x="4546601" y="3213101"/>
            <a:ext cx="1063625" cy="144463"/>
          </a:xfrm>
          <a:prstGeom prst="line">
            <a:avLst/>
          </a:prstGeom>
          <a:noFill/>
          <a:ln w="31750" cmpd="tri">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t-EE"/>
          </a:p>
        </p:txBody>
      </p:sp>
      <p:pic>
        <p:nvPicPr>
          <p:cNvPr id="27716" name="Picture 114" descr="EQF LOGO"/>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1524000" y="188914"/>
            <a:ext cx="2127250" cy="835025"/>
          </a:xfrm>
        </p:spPr>
      </p:pic>
    </p:spTree>
    <p:extLst>
      <p:ext uri="{BB962C8B-B14F-4D97-AF65-F5344CB8AC3E}">
        <p14:creationId xmlns:p14="http://schemas.microsoft.com/office/powerpoint/2010/main" val="42290643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xit" presetSubtype="0" fill="hold" nodeType="clickEffect">
                                  <p:stCondLst>
                                    <p:cond delay="0"/>
                                  </p:stCondLst>
                                  <p:childTnLst>
                                    <p:animEffect transition="out" filter="dissolve">
                                      <p:cBhvr>
                                        <p:cTn id="6" dur="3000"/>
                                        <p:tgtEl>
                                          <p:spTgt spid="2"/>
                                        </p:tgtEl>
                                      </p:cBhvr>
                                    </p:animEffect>
                                    <p:set>
                                      <p:cBhvr>
                                        <p:cTn id="7" dur="1" fill="hold">
                                          <p:stCondLst>
                                            <p:cond delay="2999"/>
                                          </p:stCondLst>
                                        </p:cTn>
                                        <p:tgtEl>
                                          <p:spTgt spid="2"/>
                                        </p:tgtEl>
                                        <p:attrNameLst>
                                          <p:attrName>style.visibility</p:attrName>
                                        </p:attrNameLst>
                                      </p:cBhvr>
                                      <p:to>
                                        <p:strVal val="hidden"/>
                                      </p:to>
                                    </p:set>
                                  </p:childTnLst>
                                </p:cTn>
                              </p:par>
                              <p:par>
                                <p:cTn id="8" presetID="9" presetClass="exit" presetSubtype="0" fill="hold" nodeType="withEffect">
                                  <p:stCondLst>
                                    <p:cond delay="0"/>
                                  </p:stCondLst>
                                  <p:childTnLst>
                                    <p:animEffect transition="out" filter="dissolve">
                                      <p:cBhvr>
                                        <p:cTn id="9" dur="3000"/>
                                        <p:tgtEl>
                                          <p:spTgt spid="3"/>
                                        </p:tgtEl>
                                      </p:cBhvr>
                                    </p:animEffect>
                                    <p:set>
                                      <p:cBhvr>
                                        <p:cTn id="10" dur="1" fill="hold">
                                          <p:stCondLst>
                                            <p:cond delay="2999"/>
                                          </p:stCondLst>
                                        </p:cTn>
                                        <p:tgtEl>
                                          <p:spTgt spid="3"/>
                                        </p:tgtEl>
                                        <p:attrNameLst>
                                          <p:attrName>style.visibility</p:attrName>
                                        </p:attrNameLst>
                                      </p:cBhvr>
                                      <p:to>
                                        <p:strVal val="hidden"/>
                                      </p:to>
                                    </p:set>
                                  </p:childTnLst>
                                </p:cTn>
                              </p:par>
                              <p:par>
                                <p:cTn id="11" presetID="9" presetClass="exit" presetSubtype="0" fill="hold" nodeType="withEffect">
                                  <p:stCondLst>
                                    <p:cond delay="0"/>
                                  </p:stCondLst>
                                  <p:childTnLst>
                                    <p:animEffect transition="out" filter="dissolve">
                                      <p:cBhvr>
                                        <p:cTn id="12" dur="3000"/>
                                        <p:tgtEl>
                                          <p:spTgt spid="5"/>
                                        </p:tgtEl>
                                      </p:cBhvr>
                                    </p:animEffect>
                                    <p:set>
                                      <p:cBhvr>
                                        <p:cTn id="13" dur="1" fill="hold">
                                          <p:stCondLst>
                                            <p:cond delay="2999"/>
                                          </p:stCondLst>
                                        </p:cTn>
                                        <p:tgtEl>
                                          <p:spTgt spid="5"/>
                                        </p:tgtEl>
                                        <p:attrNameLst>
                                          <p:attrName>style.visibility</p:attrName>
                                        </p:attrNameLst>
                                      </p:cBhvr>
                                      <p:to>
                                        <p:strVal val="hidden"/>
                                      </p:to>
                                    </p:set>
                                  </p:childTnLst>
                                </p:cTn>
                              </p:par>
                              <p:par>
                                <p:cTn id="14" presetID="9" presetClass="exit" presetSubtype="0" fill="hold" nodeType="withEffect">
                                  <p:stCondLst>
                                    <p:cond delay="0"/>
                                  </p:stCondLst>
                                  <p:childTnLst>
                                    <p:animEffect transition="out" filter="dissolve">
                                      <p:cBhvr>
                                        <p:cTn id="15" dur="3000"/>
                                        <p:tgtEl>
                                          <p:spTgt spid="6"/>
                                        </p:tgtEl>
                                      </p:cBhvr>
                                    </p:animEffect>
                                    <p:set>
                                      <p:cBhvr>
                                        <p:cTn id="16" dur="1" fill="hold">
                                          <p:stCondLst>
                                            <p:cond delay="2999"/>
                                          </p:stCondLst>
                                        </p:cTn>
                                        <p:tgtEl>
                                          <p:spTgt spid="6"/>
                                        </p:tgtEl>
                                        <p:attrNameLst>
                                          <p:attrName>style.visibility</p:attrName>
                                        </p:attrNameLst>
                                      </p:cBhvr>
                                      <p:to>
                                        <p:strVal val="hidden"/>
                                      </p:to>
                                    </p:set>
                                  </p:childTnLst>
                                </p:cTn>
                              </p:par>
                              <p:par>
                                <p:cTn id="17" presetID="9" presetClass="exit" presetSubtype="0" fill="hold" nodeType="withEffect">
                                  <p:stCondLst>
                                    <p:cond delay="0"/>
                                  </p:stCondLst>
                                  <p:childTnLst>
                                    <p:animEffect transition="out" filter="dissolve">
                                      <p:cBhvr>
                                        <p:cTn id="18" dur="3000"/>
                                        <p:tgtEl>
                                          <p:spTgt spid="7"/>
                                        </p:tgtEl>
                                      </p:cBhvr>
                                    </p:animEffect>
                                    <p:set>
                                      <p:cBhvr>
                                        <p:cTn id="19" dur="1" fill="hold">
                                          <p:stCondLst>
                                            <p:cond delay="2999"/>
                                          </p:stCondLst>
                                        </p:cTn>
                                        <p:tgtEl>
                                          <p:spTgt spid="7"/>
                                        </p:tgtEl>
                                        <p:attrNameLst>
                                          <p:attrName>style.visibility</p:attrName>
                                        </p:attrNameLst>
                                      </p:cBhvr>
                                      <p:to>
                                        <p:strVal val="hidden"/>
                                      </p:to>
                                    </p:set>
                                  </p:childTnLst>
                                </p:cTn>
                              </p:par>
                              <p:par>
                                <p:cTn id="20" presetID="9" presetClass="exit" presetSubtype="0" fill="hold" nodeType="withEffect">
                                  <p:stCondLst>
                                    <p:cond delay="0"/>
                                  </p:stCondLst>
                                  <p:childTnLst>
                                    <p:animEffect transition="out" filter="dissolve">
                                      <p:cBhvr>
                                        <p:cTn id="21" dur="3000"/>
                                        <p:tgtEl>
                                          <p:spTgt spid="8"/>
                                        </p:tgtEl>
                                      </p:cBhvr>
                                    </p:animEffect>
                                    <p:set>
                                      <p:cBhvr>
                                        <p:cTn id="22" dur="1" fill="hold">
                                          <p:stCondLst>
                                            <p:cond delay="2999"/>
                                          </p:stCondLst>
                                        </p:cTn>
                                        <p:tgtEl>
                                          <p:spTgt spid="8"/>
                                        </p:tgtEl>
                                        <p:attrNameLst>
                                          <p:attrName>style.visibility</p:attrName>
                                        </p:attrNameLst>
                                      </p:cBhvr>
                                      <p:to>
                                        <p:strVal val="hidden"/>
                                      </p:to>
                                    </p:set>
                                  </p:childTnLst>
                                </p:cTn>
                              </p:par>
                              <p:par>
                                <p:cTn id="23" presetID="9" presetClass="exit" presetSubtype="0" fill="hold" nodeType="withEffect">
                                  <p:stCondLst>
                                    <p:cond delay="0"/>
                                  </p:stCondLst>
                                  <p:childTnLst>
                                    <p:animEffect transition="out" filter="dissolve">
                                      <p:cBhvr>
                                        <p:cTn id="24" dur="3000"/>
                                        <p:tgtEl>
                                          <p:spTgt spid="9"/>
                                        </p:tgtEl>
                                      </p:cBhvr>
                                    </p:animEffect>
                                    <p:set>
                                      <p:cBhvr>
                                        <p:cTn id="25" dur="1" fill="hold">
                                          <p:stCondLst>
                                            <p:cond delay="2999"/>
                                          </p:stCondLst>
                                        </p:cTn>
                                        <p:tgtEl>
                                          <p:spTgt spid="9"/>
                                        </p:tgtEl>
                                        <p:attrNameLst>
                                          <p:attrName>style.visibility</p:attrName>
                                        </p:attrNameLst>
                                      </p:cBhvr>
                                      <p:to>
                                        <p:strVal val="hidden"/>
                                      </p:to>
                                    </p:set>
                                  </p:childTnLst>
                                </p:cTn>
                              </p:par>
                              <p:par>
                                <p:cTn id="26" presetID="9" presetClass="exit" presetSubtype="0" fill="hold" nodeType="withEffect">
                                  <p:stCondLst>
                                    <p:cond delay="0"/>
                                  </p:stCondLst>
                                  <p:childTnLst>
                                    <p:animEffect transition="out" filter="dissolve">
                                      <p:cBhvr>
                                        <p:cTn id="27" dur="3000"/>
                                        <p:tgtEl>
                                          <p:spTgt spid="10"/>
                                        </p:tgtEl>
                                      </p:cBhvr>
                                    </p:animEffect>
                                    <p:set>
                                      <p:cBhvr>
                                        <p:cTn id="28" dur="1" fill="hold">
                                          <p:stCondLst>
                                            <p:cond delay="2999"/>
                                          </p:stCondLst>
                                        </p:cTn>
                                        <p:tgtEl>
                                          <p:spTgt spid="10"/>
                                        </p:tgtEl>
                                        <p:attrNameLst>
                                          <p:attrName>style.visibility</p:attrName>
                                        </p:attrNameLst>
                                      </p:cBhvr>
                                      <p:to>
                                        <p:strVal val="hidden"/>
                                      </p:to>
                                    </p:set>
                                  </p:childTnLst>
                                </p:cTn>
                              </p:par>
                              <p:par>
                                <p:cTn id="29" presetID="9" presetClass="exit" presetSubtype="0" fill="hold" nodeType="withEffect">
                                  <p:stCondLst>
                                    <p:cond delay="0"/>
                                  </p:stCondLst>
                                  <p:childTnLst>
                                    <p:animEffect transition="out" filter="dissolve">
                                      <p:cBhvr>
                                        <p:cTn id="30" dur="3000"/>
                                        <p:tgtEl>
                                          <p:spTgt spid="11"/>
                                        </p:tgtEl>
                                      </p:cBhvr>
                                    </p:animEffect>
                                    <p:set>
                                      <p:cBhvr>
                                        <p:cTn id="31" dur="1" fill="hold">
                                          <p:stCondLst>
                                            <p:cond delay="2999"/>
                                          </p:stCondLst>
                                        </p:cTn>
                                        <p:tgtEl>
                                          <p:spTgt spid="11"/>
                                        </p:tgtEl>
                                        <p:attrNameLst>
                                          <p:attrName>style.visibility</p:attrName>
                                        </p:attrNameLst>
                                      </p:cBhvr>
                                      <p:to>
                                        <p:strVal val="hidden"/>
                                      </p:to>
                                    </p:set>
                                  </p:childTnLst>
                                </p:cTn>
                              </p:par>
                              <p:par>
                                <p:cTn id="32" presetID="9" presetClass="exit" presetSubtype="0" fill="hold" nodeType="withEffect">
                                  <p:stCondLst>
                                    <p:cond delay="0"/>
                                  </p:stCondLst>
                                  <p:childTnLst>
                                    <p:animEffect transition="out" filter="dissolve">
                                      <p:cBhvr>
                                        <p:cTn id="33" dur="3000"/>
                                        <p:tgtEl>
                                          <p:spTgt spid="12"/>
                                        </p:tgtEl>
                                      </p:cBhvr>
                                    </p:animEffect>
                                    <p:set>
                                      <p:cBhvr>
                                        <p:cTn id="34" dur="1" fill="hold">
                                          <p:stCondLst>
                                            <p:cond delay="2999"/>
                                          </p:stCondLst>
                                        </p:cTn>
                                        <p:tgtEl>
                                          <p:spTgt spid="12"/>
                                        </p:tgtEl>
                                        <p:attrNameLst>
                                          <p:attrName>style.visibility</p:attrName>
                                        </p:attrNameLst>
                                      </p:cBhvr>
                                      <p:to>
                                        <p:strVal val="hidden"/>
                                      </p:to>
                                    </p:set>
                                  </p:childTnLst>
                                </p:cTn>
                              </p:par>
                              <p:par>
                                <p:cTn id="35" presetID="9" presetClass="exit" presetSubtype="0" fill="hold" nodeType="withEffect">
                                  <p:stCondLst>
                                    <p:cond delay="0"/>
                                  </p:stCondLst>
                                  <p:childTnLst>
                                    <p:animEffect transition="out" filter="dissolve">
                                      <p:cBhvr>
                                        <p:cTn id="36" dur="3000"/>
                                        <p:tgtEl>
                                          <p:spTgt spid="13"/>
                                        </p:tgtEl>
                                      </p:cBhvr>
                                    </p:animEffect>
                                    <p:set>
                                      <p:cBhvr>
                                        <p:cTn id="37" dur="1" fill="hold">
                                          <p:stCondLst>
                                            <p:cond delay="2999"/>
                                          </p:stCondLst>
                                        </p:cTn>
                                        <p:tgtEl>
                                          <p:spTgt spid="13"/>
                                        </p:tgtEl>
                                        <p:attrNameLst>
                                          <p:attrName>style.visibility</p:attrName>
                                        </p:attrNameLst>
                                      </p:cBhvr>
                                      <p:to>
                                        <p:strVal val="hidden"/>
                                      </p:to>
                                    </p:set>
                                  </p:childTnLst>
                                </p:cTn>
                              </p:par>
                              <p:par>
                                <p:cTn id="38" presetID="9" presetClass="exit" presetSubtype="0" fill="hold" nodeType="withEffect">
                                  <p:stCondLst>
                                    <p:cond delay="0"/>
                                  </p:stCondLst>
                                  <p:childTnLst>
                                    <p:animEffect transition="out" filter="dissolve">
                                      <p:cBhvr>
                                        <p:cTn id="39" dur="3000"/>
                                        <p:tgtEl>
                                          <p:spTgt spid="15"/>
                                        </p:tgtEl>
                                      </p:cBhvr>
                                    </p:animEffect>
                                    <p:set>
                                      <p:cBhvr>
                                        <p:cTn id="40" dur="1" fill="hold">
                                          <p:stCondLst>
                                            <p:cond delay="2999"/>
                                          </p:stCondLst>
                                        </p:cTn>
                                        <p:tgtEl>
                                          <p:spTgt spid="15"/>
                                        </p:tgtEl>
                                        <p:attrNameLst>
                                          <p:attrName>style.visibility</p:attrName>
                                        </p:attrNameLst>
                                      </p:cBhvr>
                                      <p:to>
                                        <p:strVal val="hidden"/>
                                      </p:to>
                                    </p:set>
                                  </p:childTnLst>
                                </p:cTn>
                              </p:par>
                              <p:par>
                                <p:cTn id="41" presetID="9" presetClass="exit" presetSubtype="0" fill="hold" nodeType="withEffect">
                                  <p:stCondLst>
                                    <p:cond delay="0"/>
                                  </p:stCondLst>
                                  <p:childTnLst>
                                    <p:animEffect transition="out" filter="dissolve">
                                      <p:cBhvr>
                                        <p:cTn id="42" dur="3000"/>
                                        <p:tgtEl>
                                          <p:spTgt spid="16"/>
                                        </p:tgtEl>
                                      </p:cBhvr>
                                    </p:animEffect>
                                    <p:set>
                                      <p:cBhvr>
                                        <p:cTn id="43" dur="1" fill="hold">
                                          <p:stCondLst>
                                            <p:cond delay="2999"/>
                                          </p:stCondLst>
                                        </p:cTn>
                                        <p:tgtEl>
                                          <p:spTgt spid="16"/>
                                        </p:tgtEl>
                                        <p:attrNameLst>
                                          <p:attrName>style.visibility</p:attrName>
                                        </p:attrNameLst>
                                      </p:cBhvr>
                                      <p:to>
                                        <p:strVal val="hidden"/>
                                      </p:to>
                                    </p:set>
                                  </p:childTnLst>
                                </p:cTn>
                              </p:par>
                              <p:par>
                                <p:cTn id="44" presetID="9" presetClass="exit" presetSubtype="0" fill="hold" nodeType="withEffect">
                                  <p:stCondLst>
                                    <p:cond delay="0"/>
                                  </p:stCondLst>
                                  <p:childTnLst>
                                    <p:animEffect transition="out" filter="dissolve">
                                      <p:cBhvr>
                                        <p:cTn id="45" dur="3000"/>
                                        <p:tgtEl>
                                          <p:spTgt spid="17"/>
                                        </p:tgtEl>
                                      </p:cBhvr>
                                    </p:animEffect>
                                    <p:set>
                                      <p:cBhvr>
                                        <p:cTn id="46" dur="1" fill="hold">
                                          <p:stCondLst>
                                            <p:cond delay="2999"/>
                                          </p:stCondLst>
                                        </p:cTn>
                                        <p:tgtEl>
                                          <p:spTgt spid="17"/>
                                        </p:tgtEl>
                                        <p:attrNameLst>
                                          <p:attrName>style.visibility</p:attrName>
                                        </p:attrNameLst>
                                      </p:cBhvr>
                                      <p:to>
                                        <p:strVal val="hidden"/>
                                      </p:to>
                                    </p:set>
                                  </p:childTnLst>
                                </p:cTn>
                              </p:par>
                              <p:par>
                                <p:cTn id="47" presetID="9" presetClass="exit" presetSubtype="0" fill="hold" nodeType="withEffect">
                                  <p:stCondLst>
                                    <p:cond delay="0"/>
                                  </p:stCondLst>
                                  <p:childTnLst>
                                    <p:animEffect transition="out" filter="dissolve">
                                      <p:cBhvr>
                                        <p:cTn id="48" dur="3000"/>
                                        <p:tgtEl>
                                          <p:spTgt spid="18"/>
                                        </p:tgtEl>
                                      </p:cBhvr>
                                    </p:animEffect>
                                    <p:set>
                                      <p:cBhvr>
                                        <p:cTn id="49" dur="1" fill="hold">
                                          <p:stCondLst>
                                            <p:cond delay="2999"/>
                                          </p:stCondLst>
                                        </p:cTn>
                                        <p:tgtEl>
                                          <p:spTgt spid="18"/>
                                        </p:tgtEl>
                                        <p:attrNameLst>
                                          <p:attrName>style.visibility</p:attrName>
                                        </p:attrNameLst>
                                      </p:cBhvr>
                                      <p:to>
                                        <p:strVal val="hidden"/>
                                      </p:to>
                                    </p:set>
                                  </p:childTnLst>
                                </p:cTn>
                              </p:par>
                              <p:par>
                                <p:cTn id="50" presetID="9" presetClass="exit" presetSubtype="0" fill="hold" grpId="0" nodeType="withEffect">
                                  <p:stCondLst>
                                    <p:cond delay="0"/>
                                  </p:stCondLst>
                                  <p:childTnLst>
                                    <p:animEffect transition="out" filter="dissolve">
                                      <p:cBhvr>
                                        <p:cTn id="51" dur="3000"/>
                                        <p:tgtEl>
                                          <p:spTgt spid="80949"/>
                                        </p:tgtEl>
                                      </p:cBhvr>
                                    </p:animEffect>
                                    <p:set>
                                      <p:cBhvr>
                                        <p:cTn id="52" dur="1" fill="hold">
                                          <p:stCondLst>
                                            <p:cond delay="2999"/>
                                          </p:stCondLst>
                                        </p:cTn>
                                        <p:tgtEl>
                                          <p:spTgt spid="80949"/>
                                        </p:tgtEl>
                                        <p:attrNameLst>
                                          <p:attrName>style.visibility</p:attrName>
                                        </p:attrNameLst>
                                      </p:cBhvr>
                                      <p:to>
                                        <p:strVal val="hidden"/>
                                      </p:to>
                                    </p:set>
                                  </p:childTnLst>
                                </p:cTn>
                              </p:par>
                              <p:par>
                                <p:cTn id="53" presetID="9" presetClass="exit" presetSubtype="0" fill="hold" grpId="0" nodeType="withEffect">
                                  <p:stCondLst>
                                    <p:cond delay="0"/>
                                  </p:stCondLst>
                                  <p:childTnLst>
                                    <p:animEffect transition="out" filter="dissolve">
                                      <p:cBhvr>
                                        <p:cTn id="54" dur="3000"/>
                                        <p:tgtEl>
                                          <p:spTgt spid="80950"/>
                                        </p:tgtEl>
                                      </p:cBhvr>
                                    </p:animEffect>
                                    <p:set>
                                      <p:cBhvr>
                                        <p:cTn id="55" dur="1" fill="hold">
                                          <p:stCondLst>
                                            <p:cond delay="2999"/>
                                          </p:stCondLst>
                                        </p:cTn>
                                        <p:tgtEl>
                                          <p:spTgt spid="80950"/>
                                        </p:tgtEl>
                                        <p:attrNameLst>
                                          <p:attrName>style.visibility</p:attrName>
                                        </p:attrNameLst>
                                      </p:cBhvr>
                                      <p:to>
                                        <p:strVal val="hidden"/>
                                      </p:to>
                                    </p:set>
                                  </p:childTnLst>
                                </p:cTn>
                              </p:par>
                              <p:par>
                                <p:cTn id="56" presetID="9" presetClass="exit" presetSubtype="0" fill="hold" grpId="0" nodeType="withEffect">
                                  <p:stCondLst>
                                    <p:cond delay="0"/>
                                  </p:stCondLst>
                                  <p:childTnLst>
                                    <p:animEffect transition="out" filter="dissolve">
                                      <p:cBhvr>
                                        <p:cTn id="57" dur="3000"/>
                                        <p:tgtEl>
                                          <p:spTgt spid="80951"/>
                                        </p:tgtEl>
                                      </p:cBhvr>
                                    </p:animEffect>
                                    <p:set>
                                      <p:cBhvr>
                                        <p:cTn id="58" dur="1" fill="hold">
                                          <p:stCondLst>
                                            <p:cond delay="2999"/>
                                          </p:stCondLst>
                                        </p:cTn>
                                        <p:tgtEl>
                                          <p:spTgt spid="80951"/>
                                        </p:tgtEl>
                                        <p:attrNameLst>
                                          <p:attrName>style.visibility</p:attrName>
                                        </p:attrNameLst>
                                      </p:cBhvr>
                                      <p:to>
                                        <p:strVal val="hidden"/>
                                      </p:to>
                                    </p:set>
                                  </p:childTnLst>
                                </p:cTn>
                              </p:par>
                              <p:par>
                                <p:cTn id="59" presetID="9" presetClass="exit" presetSubtype="0" fill="hold" grpId="0" nodeType="withEffect">
                                  <p:stCondLst>
                                    <p:cond delay="0"/>
                                  </p:stCondLst>
                                  <p:childTnLst>
                                    <p:animEffect transition="out" filter="dissolve">
                                      <p:cBhvr>
                                        <p:cTn id="60" dur="3000"/>
                                        <p:tgtEl>
                                          <p:spTgt spid="80952"/>
                                        </p:tgtEl>
                                      </p:cBhvr>
                                    </p:animEffect>
                                    <p:set>
                                      <p:cBhvr>
                                        <p:cTn id="61" dur="1" fill="hold">
                                          <p:stCondLst>
                                            <p:cond delay="2999"/>
                                          </p:stCondLst>
                                        </p:cTn>
                                        <p:tgtEl>
                                          <p:spTgt spid="80952"/>
                                        </p:tgtEl>
                                        <p:attrNameLst>
                                          <p:attrName>style.visibility</p:attrName>
                                        </p:attrNameLst>
                                      </p:cBhvr>
                                      <p:to>
                                        <p:strVal val="hidden"/>
                                      </p:to>
                                    </p:set>
                                  </p:childTnLst>
                                </p:cTn>
                              </p:par>
                              <p:par>
                                <p:cTn id="62" presetID="9" presetClass="exit" presetSubtype="0" fill="hold" grpId="0" nodeType="withEffect">
                                  <p:stCondLst>
                                    <p:cond delay="0"/>
                                  </p:stCondLst>
                                  <p:childTnLst>
                                    <p:animEffect transition="out" filter="dissolve">
                                      <p:cBhvr>
                                        <p:cTn id="63" dur="3000"/>
                                        <p:tgtEl>
                                          <p:spTgt spid="80953"/>
                                        </p:tgtEl>
                                      </p:cBhvr>
                                    </p:animEffect>
                                    <p:set>
                                      <p:cBhvr>
                                        <p:cTn id="64" dur="1" fill="hold">
                                          <p:stCondLst>
                                            <p:cond delay="2999"/>
                                          </p:stCondLst>
                                        </p:cTn>
                                        <p:tgtEl>
                                          <p:spTgt spid="80953"/>
                                        </p:tgtEl>
                                        <p:attrNameLst>
                                          <p:attrName>style.visibility</p:attrName>
                                        </p:attrNameLst>
                                      </p:cBhvr>
                                      <p:to>
                                        <p:strVal val="hidden"/>
                                      </p:to>
                                    </p:set>
                                  </p:childTnLst>
                                </p:cTn>
                              </p:par>
                              <p:par>
                                <p:cTn id="65" presetID="9" presetClass="exit" presetSubtype="0" fill="hold" grpId="0" nodeType="withEffect">
                                  <p:stCondLst>
                                    <p:cond delay="0"/>
                                  </p:stCondLst>
                                  <p:childTnLst>
                                    <p:animEffect transition="out" filter="dissolve">
                                      <p:cBhvr>
                                        <p:cTn id="66" dur="3000"/>
                                        <p:tgtEl>
                                          <p:spTgt spid="80954"/>
                                        </p:tgtEl>
                                      </p:cBhvr>
                                    </p:animEffect>
                                    <p:set>
                                      <p:cBhvr>
                                        <p:cTn id="67" dur="1" fill="hold">
                                          <p:stCondLst>
                                            <p:cond delay="2999"/>
                                          </p:stCondLst>
                                        </p:cTn>
                                        <p:tgtEl>
                                          <p:spTgt spid="80954"/>
                                        </p:tgtEl>
                                        <p:attrNameLst>
                                          <p:attrName>style.visibility</p:attrName>
                                        </p:attrNameLst>
                                      </p:cBhvr>
                                      <p:to>
                                        <p:strVal val="hidden"/>
                                      </p:to>
                                    </p:set>
                                  </p:childTnLst>
                                </p:cTn>
                              </p:par>
                              <p:par>
                                <p:cTn id="68" presetID="9" presetClass="exit" presetSubtype="0" fill="hold" grpId="0" nodeType="withEffect">
                                  <p:stCondLst>
                                    <p:cond delay="0"/>
                                  </p:stCondLst>
                                  <p:childTnLst>
                                    <p:animEffect transition="out" filter="dissolve">
                                      <p:cBhvr>
                                        <p:cTn id="69" dur="3000"/>
                                        <p:tgtEl>
                                          <p:spTgt spid="80956"/>
                                        </p:tgtEl>
                                      </p:cBhvr>
                                    </p:animEffect>
                                    <p:set>
                                      <p:cBhvr>
                                        <p:cTn id="70" dur="1" fill="hold">
                                          <p:stCondLst>
                                            <p:cond delay="2999"/>
                                          </p:stCondLst>
                                        </p:cTn>
                                        <p:tgtEl>
                                          <p:spTgt spid="80956"/>
                                        </p:tgtEl>
                                        <p:attrNameLst>
                                          <p:attrName>style.visibility</p:attrName>
                                        </p:attrNameLst>
                                      </p:cBhvr>
                                      <p:to>
                                        <p:strVal val="hidden"/>
                                      </p:to>
                                    </p:set>
                                  </p:childTnLst>
                                </p:cTn>
                              </p:par>
                              <p:par>
                                <p:cTn id="71" presetID="9" presetClass="exit" presetSubtype="0" fill="hold" grpId="0" nodeType="withEffect">
                                  <p:stCondLst>
                                    <p:cond delay="0"/>
                                  </p:stCondLst>
                                  <p:childTnLst>
                                    <p:animEffect transition="out" filter="dissolve">
                                      <p:cBhvr>
                                        <p:cTn id="72" dur="3000"/>
                                        <p:tgtEl>
                                          <p:spTgt spid="80957"/>
                                        </p:tgtEl>
                                      </p:cBhvr>
                                    </p:animEffect>
                                    <p:set>
                                      <p:cBhvr>
                                        <p:cTn id="73" dur="1" fill="hold">
                                          <p:stCondLst>
                                            <p:cond delay="2999"/>
                                          </p:stCondLst>
                                        </p:cTn>
                                        <p:tgtEl>
                                          <p:spTgt spid="80957"/>
                                        </p:tgtEl>
                                        <p:attrNameLst>
                                          <p:attrName>style.visibility</p:attrName>
                                        </p:attrNameLst>
                                      </p:cBhvr>
                                      <p:to>
                                        <p:strVal val="hidden"/>
                                      </p:to>
                                    </p:set>
                                  </p:childTnLst>
                                </p:cTn>
                              </p:par>
                              <p:par>
                                <p:cTn id="74" presetID="9" presetClass="exit" presetSubtype="0" fill="hold" grpId="0" nodeType="withEffect">
                                  <p:stCondLst>
                                    <p:cond delay="0"/>
                                  </p:stCondLst>
                                  <p:childTnLst>
                                    <p:animEffect transition="out" filter="dissolve">
                                      <p:cBhvr>
                                        <p:cTn id="75" dur="3000"/>
                                        <p:tgtEl>
                                          <p:spTgt spid="80959"/>
                                        </p:tgtEl>
                                      </p:cBhvr>
                                    </p:animEffect>
                                    <p:set>
                                      <p:cBhvr>
                                        <p:cTn id="76" dur="1" fill="hold">
                                          <p:stCondLst>
                                            <p:cond delay="2999"/>
                                          </p:stCondLst>
                                        </p:cTn>
                                        <p:tgtEl>
                                          <p:spTgt spid="80959"/>
                                        </p:tgtEl>
                                        <p:attrNameLst>
                                          <p:attrName>style.visibility</p:attrName>
                                        </p:attrNameLst>
                                      </p:cBhvr>
                                      <p:to>
                                        <p:strVal val="hidden"/>
                                      </p:to>
                                    </p:set>
                                  </p:childTnLst>
                                </p:cTn>
                              </p:par>
                              <p:par>
                                <p:cTn id="77" presetID="9" presetClass="exit" presetSubtype="0" fill="hold" nodeType="withEffect">
                                  <p:stCondLst>
                                    <p:cond delay="0"/>
                                  </p:stCondLst>
                                  <p:childTnLst>
                                    <p:animEffect transition="out" filter="dissolve">
                                      <p:cBhvr>
                                        <p:cTn id="78" dur="3000"/>
                                        <p:tgtEl>
                                          <p:spTgt spid="19"/>
                                        </p:tgtEl>
                                      </p:cBhvr>
                                    </p:animEffect>
                                    <p:set>
                                      <p:cBhvr>
                                        <p:cTn id="79" dur="1" fill="hold">
                                          <p:stCondLst>
                                            <p:cond delay="2999"/>
                                          </p:stCondLst>
                                        </p:cTn>
                                        <p:tgtEl>
                                          <p:spTgt spid="19"/>
                                        </p:tgtEl>
                                        <p:attrNameLst>
                                          <p:attrName>style.visibility</p:attrName>
                                        </p:attrNameLst>
                                      </p:cBhvr>
                                      <p:to>
                                        <p:strVal val="hidden"/>
                                      </p:to>
                                    </p:set>
                                  </p:childTnLst>
                                </p:cTn>
                              </p:par>
                              <p:par>
                                <p:cTn id="80" presetID="9" presetClass="exit" presetSubtype="0" fill="hold" nodeType="withEffect">
                                  <p:stCondLst>
                                    <p:cond delay="0"/>
                                  </p:stCondLst>
                                  <p:childTnLst>
                                    <p:animEffect transition="out" filter="dissolve">
                                      <p:cBhvr>
                                        <p:cTn id="81" dur="3000"/>
                                        <p:tgtEl>
                                          <p:spTgt spid="20"/>
                                        </p:tgtEl>
                                      </p:cBhvr>
                                    </p:animEffect>
                                    <p:set>
                                      <p:cBhvr>
                                        <p:cTn id="82" dur="1" fill="hold">
                                          <p:stCondLst>
                                            <p:cond delay="2999"/>
                                          </p:stCondLst>
                                        </p:cTn>
                                        <p:tgtEl>
                                          <p:spTgt spid="20"/>
                                        </p:tgtEl>
                                        <p:attrNameLst>
                                          <p:attrName>style.visibility</p:attrName>
                                        </p:attrNameLst>
                                      </p:cBhvr>
                                      <p:to>
                                        <p:strVal val="hidden"/>
                                      </p:to>
                                    </p:set>
                                  </p:childTnLst>
                                </p:cTn>
                              </p:par>
                              <p:par>
                                <p:cTn id="83" presetID="9" presetClass="exit" presetSubtype="0" fill="hold" nodeType="withEffect">
                                  <p:stCondLst>
                                    <p:cond delay="0"/>
                                  </p:stCondLst>
                                  <p:childTnLst>
                                    <p:animEffect transition="out" filter="dissolve">
                                      <p:cBhvr>
                                        <p:cTn id="84" dur="3000"/>
                                        <p:tgtEl>
                                          <p:spTgt spid="21"/>
                                        </p:tgtEl>
                                      </p:cBhvr>
                                    </p:animEffect>
                                    <p:set>
                                      <p:cBhvr>
                                        <p:cTn id="85" dur="1" fill="hold">
                                          <p:stCondLst>
                                            <p:cond delay="2999"/>
                                          </p:stCondLst>
                                        </p:cTn>
                                        <p:tgtEl>
                                          <p:spTgt spid="21"/>
                                        </p:tgtEl>
                                        <p:attrNameLst>
                                          <p:attrName>style.visibility</p:attrName>
                                        </p:attrNameLst>
                                      </p:cBhvr>
                                      <p:to>
                                        <p:strVal val="hidden"/>
                                      </p:to>
                                    </p:set>
                                  </p:childTnLst>
                                </p:cTn>
                              </p:par>
                              <p:par>
                                <p:cTn id="86" presetID="9" presetClass="exit" presetSubtype="0" fill="hold" nodeType="withEffect">
                                  <p:stCondLst>
                                    <p:cond delay="0"/>
                                  </p:stCondLst>
                                  <p:childTnLst>
                                    <p:animEffect transition="out" filter="dissolve">
                                      <p:cBhvr>
                                        <p:cTn id="87" dur="3000"/>
                                        <p:tgtEl>
                                          <p:spTgt spid="23"/>
                                        </p:tgtEl>
                                      </p:cBhvr>
                                    </p:animEffect>
                                    <p:set>
                                      <p:cBhvr>
                                        <p:cTn id="88" dur="1" fill="hold">
                                          <p:stCondLst>
                                            <p:cond delay="2999"/>
                                          </p:stCondLst>
                                        </p:cTn>
                                        <p:tgtEl>
                                          <p:spTgt spid="23"/>
                                        </p:tgtEl>
                                        <p:attrNameLst>
                                          <p:attrName>style.visibility</p:attrName>
                                        </p:attrNameLst>
                                      </p:cBhvr>
                                      <p:to>
                                        <p:strVal val="hidden"/>
                                      </p:to>
                                    </p:set>
                                  </p:childTnLst>
                                </p:cTn>
                              </p:par>
                              <p:par>
                                <p:cTn id="89" presetID="9" presetClass="exit" presetSubtype="0" fill="hold" nodeType="withEffect">
                                  <p:stCondLst>
                                    <p:cond delay="0"/>
                                  </p:stCondLst>
                                  <p:childTnLst>
                                    <p:animEffect transition="out" filter="dissolve">
                                      <p:cBhvr>
                                        <p:cTn id="90" dur="3000"/>
                                        <p:tgtEl>
                                          <p:spTgt spid="24"/>
                                        </p:tgtEl>
                                      </p:cBhvr>
                                    </p:animEffect>
                                    <p:set>
                                      <p:cBhvr>
                                        <p:cTn id="91" dur="1" fill="hold">
                                          <p:stCondLst>
                                            <p:cond delay="2999"/>
                                          </p:stCondLst>
                                        </p:cTn>
                                        <p:tgtEl>
                                          <p:spTgt spid="24"/>
                                        </p:tgtEl>
                                        <p:attrNameLst>
                                          <p:attrName>style.visibility</p:attrName>
                                        </p:attrNameLst>
                                      </p:cBhvr>
                                      <p:to>
                                        <p:strVal val="hidden"/>
                                      </p:to>
                                    </p:set>
                                  </p:childTnLst>
                                </p:cTn>
                              </p:par>
                              <p:par>
                                <p:cTn id="92" presetID="9" presetClass="exit" presetSubtype="0" fill="hold" grpId="0" nodeType="withEffect">
                                  <p:stCondLst>
                                    <p:cond delay="0"/>
                                  </p:stCondLst>
                                  <p:childTnLst>
                                    <p:animEffect transition="out" filter="dissolve">
                                      <p:cBhvr>
                                        <p:cTn id="93" dur="3000"/>
                                        <p:tgtEl>
                                          <p:spTgt spid="80981"/>
                                        </p:tgtEl>
                                      </p:cBhvr>
                                    </p:animEffect>
                                    <p:set>
                                      <p:cBhvr>
                                        <p:cTn id="94" dur="1" fill="hold">
                                          <p:stCondLst>
                                            <p:cond delay="2999"/>
                                          </p:stCondLst>
                                        </p:cTn>
                                        <p:tgtEl>
                                          <p:spTgt spid="80981"/>
                                        </p:tgtEl>
                                        <p:attrNameLst>
                                          <p:attrName>style.visibility</p:attrName>
                                        </p:attrNameLst>
                                      </p:cBhvr>
                                      <p:to>
                                        <p:strVal val="hidden"/>
                                      </p:to>
                                    </p:set>
                                  </p:childTnLst>
                                </p:cTn>
                              </p:par>
                              <p:par>
                                <p:cTn id="95" presetID="9" presetClass="exit" presetSubtype="0" fill="hold" grpId="0" nodeType="withEffect">
                                  <p:stCondLst>
                                    <p:cond delay="0"/>
                                  </p:stCondLst>
                                  <p:childTnLst>
                                    <p:animEffect transition="out" filter="dissolve">
                                      <p:cBhvr>
                                        <p:cTn id="96" dur="3000"/>
                                        <p:tgtEl>
                                          <p:spTgt spid="80982"/>
                                        </p:tgtEl>
                                      </p:cBhvr>
                                    </p:animEffect>
                                    <p:set>
                                      <p:cBhvr>
                                        <p:cTn id="97" dur="1" fill="hold">
                                          <p:stCondLst>
                                            <p:cond delay="2999"/>
                                          </p:stCondLst>
                                        </p:cTn>
                                        <p:tgtEl>
                                          <p:spTgt spid="80982"/>
                                        </p:tgtEl>
                                        <p:attrNameLst>
                                          <p:attrName>style.visibility</p:attrName>
                                        </p:attrNameLst>
                                      </p:cBhvr>
                                      <p:to>
                                        <p:strVal val="hidden"/>
                                      </p:to>
                                    </p:set>
                                  </p:childTnLst>
                                </p:cTn>
                              </p:par>
                              <p:par>
                                <p:cTn id="98" presetID="9" presetClass="exit" presetSubtype="0" fill="hold" grpId="0" nodeType="withEffect">
                                  <p:stCondLst>
                                    <p:cond delay="0"/>
                                  </p:stCondLst>
                                  <p:childTnLst>
                                    <p:animEffect transition="out" filter="dissolve">
                                      <p:cBhvr>
                                        <p:cTn id="99" dur="3000"/>
                                        <p:tgtEl>
                                          <p:spTgt spid="80983"/>
                                        </p:tgtEl>
                                      </p:cBhvr>
                                    </p:animEffect>
                                    <p:set>
                                      <p:cBhvr>
                                        <p:cTn id="100" dur="1" fill="hold">
                                          <p:stCondLst>
                                            <p:cond delay="2999"/>
                                          </p:stCondLst>
                                        </p:cTn>
                                        <p:tgtEl>
                                          <p:spTgt spid="80983"/>
                                        </p:tgtEl>
                                        <p:attrNameLst>
                                          <p:attrName>style.visibility</p:attrName>
                                        </p:attrNameLst>
                                      </p:cBhvr>
                                      <p:to>
                                        <p:strVal val="hidden"/>
                                      </p:to>
                                    </p:set>
                                  </p:childTnLst>
                                </p:cTn>
                              </p:par>
                              <p:par>
                                <p:cTn id="101" presetID="9" presetClass="exit" presetSubtype="0" fill="hold" grpId="0" nodeType="withEffect">
                                  <p:stCondLst>
                                    <p:cond delay="0"/>
                                  </p:stCondLst>
                                  <p:childTnLst>
                                    <p:animEffect transition="out" filter="dissolve">
                                      <p:cBhvr>
                                        <p:cTn id="102" dur="3000"/>
                                        <p:tgtEl>
                                          <p:spTgt spid="80984"/>
                                        </p:tgtEl>
                                      </p:cBhvr>
                                    </p:animEffect>
                                    <p:set>
                                      <p:cBhvr>
                                        <p:cTn id="103" dur="1" fill="hold">
                                          <p:stCondLst>
                                            <p:cond delay="2999"/>
                                          </p:stCondLst>
                                        </p:cTn>
                                        <p:tgtEl>
                                          <p:spTgt spid="80984"/>
                                        </p:tgtEl>
                                        <p:attrNameLst>
                                          <p:attrName>style.visibility</p:attrName>
                                        </p:attrNameLst>
                                      </p:cBhvr>
                                      <p:to>
                                        <p:strVal val="hidden"/>
                                      </p:to>
                                    </p:set>
                                  </p:childTnLst>
                                </p:cTn>
                              </p:par>
                              <p:par>
                                <p:cTn id="104" presetID="9" presetClass="exit" presetSubtype="0" fill="hold" grpId="0" nodeType="withEffect">
                                  <p:stCondLst>
                                    <p:cond delay="0"/>
                                  </p:stCondLst>
                                  <p:childTnLst>
                                    <p:animEffect transition="out" filter="dissolve">
                                      <p:cBhvr>
                                        <p:cTn id="105" dur="3000"/>
                                        <p:tgtEl>
                                          <p:spTgt spid="80985"/>
                                        </p:tgtEl>
                                      </p:cBhvr>
                                    </p:animEffect>
                                    <p:set>
                                      <p:cBhvr>
                                        <p:cTn id="106" dur="1" fill="hold">
                                          <p:stCondLst>
                                            <p:cond delay="2999"/>
                                          </p:stCondLst>
                                        </p:cTn>
                                        <p:tgtEl>
                                          <p:spTgt spid="80985"/>
                                        </p:tgtEl>
                                        <p:attrNameLst>
                                          <p:attrName>style.visibility</p:attrName>
                                        </p:attrNameLst>
                                      </p:cBhvr>
                                      <p:to>
                                        <p:strVal val="hidden"/>
                                      </p:to>
                                    </p:set>
                                  </p:childTnLst>
                                </p:cTn>
                              </p:par>
                              <p:par>
                                <p:cTn id="107" presetID="9" presetClass="exit" presetSubtype="0" fill="hold" grpId="0" nodeType="withEffect">
                                  <p:stCondLst>
                                    <p:cond delay="0"/>
                                  </p:stCondLst>
                                  <p:childTnLst>
                                    <p:animEffect transition="out" filter="dissolve">
                                      <p:cBhvr>
                                        <p:cTn id="108" dur="3000"/>
                                        <p:tgtEl>
                                          <p:spTgt spid="80986"/>
                                        </p:tgtEl>
                                      </p:cBhvr>
                                    </p:animEffect>
                                    <p:set>
                                      <p:cBhvr>
                                        <p:cTn id="109" dur="1" fill="hold">
                                          <p:stCondLst>
                                            <p:cond delay="2999"/>
                                          </p:stCondLst>
                                        </p:cTn>
                                        <p:tgtEl>
                                          <p:spTgt spid="80986"/>
                                        </p:tgtEl>
                                        <p:attrNameLst>
                                          <p:attrName>style.visibility</p:attrName>
                                        </p:attrNameLst>
                                      </p:cBhvr>
                                      <p:to>
                                        <p:strVal val="hidden"/>
                                      </p:to>
                                    </p:set>
                                  </p:childTnLst>
                                </p:cTn>
                              </p:par>
                              <p:par>
                                <p:cTn id="110" presetID="9" presetClass="exit" presetSubtype="0" fill="hold" grpId="0" nodeType="withEffect">
                                  <p:stCondLst>
                                    <p:cond delay="0"/>
                                  </p:stCondLst>
                                  <p:childTnLst>
                                    <p:animEffect transition="out" filter="dissolve">
                                      <p:cBhvr>
                                        <p:cTn id="111" dur="3000"/>
                                        <p:tgtEl>
                                          <p:spTgt spid="80987"/>
                                        </p:tgtEl>
                                      </p:cBhvr>
                                    </p:animEffect>
                                    <p:set>
                                      <p:cBhvr>
                                        <p:cTn id="112" dur="1" fill="hold">
                                          <p:stCondLst>
                                            <p:cond delay="2999"/>
                                          </p:stCondLst>
                                        </p:cTn>
                                        <p:tgtEl>
                                          <p:spTgt spid="80987"/>
                                        </p:tgtEl>
                                        <p:attrNameLst>
                                          <p:attrName>style.visibility</p:attrName>
                                        </p:attrNameLst>
                                      </p:cBhvr>
                                      <p:to>
                                        <p:strVal val="hidden"/>
                                      </p:to>
                                    </p:set>
                                  </p:childTnLst>
                                </p:cTn>
                              </p:par>
                              <p:par>
                                <p:cTn id="113" presetID="9" presetClass="exit" presetSubtype="0" fill="hold" grpId="0" nodeType="withEffect">
                                  <p:stCondLst>
                                    <p:cond delay="0"/>
                                  </p:stCondLst>
                                  <p:childTnLst>
                                    <p:animEffect transition="out" filter="dissolve">
                                      <p:cBhvr>
                                        <p:cTn id="114" dur="3000"/>
                                        <p:tgtEl>
                                          <p:spTgt spid="80988"/>
                                        </p:tgtEl>
                                      </p:cBhvr>
                                    </p:animEffect>
                                    <p:set>
                                      <p:cBhvr>
                                        <p:cTn id="115" dur="1" fill="hold">
                                          <p:stCondLst>
                                            <p:cond delay="2999"/>
                                          </p:stCondLst>
                                        </p:cTn>
                                        <p:tgtEl>
                                          <p:spTgt spid="80988"/>
                                        </p:tgtEl>
                                        <p:attrNameLst>
                                          <p:attrName>style.visibility</p:attrName>
                                        </p:attrNameLst>
                                      </p:cBhvr>
                                      <p:to>
                                        <p:strVal val="hidden"/>
                                      </p:to>
                                    </p:set>
                                  </p:childTnLst>
                                </p:cTn>
                              </p:par>
                              <p:par>
                                <p:cTn id="116" presetID="9" presetClass="exit" presetSubtype="0" fill="hold" grpId="0" nodeType="withEffect">
                                  <p:stCondLst>
                                    <p:cond delay="0"/>
                                  </p:stCondLst>
                                  <p:childTnLst>
                                    <p:animEffect transition="out" filter="dissolve">
                                      <p:cBhvr>
                                        <p:cTn id="117" dur="3000"/>
                                        <p:tgtEl>
                                          <p:spTgt spid="80989"/>
                                        </p:tgtEl>
                                      </p:cBhvr>
                                    </p:animEffect>
                                    <p:set>
                                      <p:cBhvr>
                                        <p:cTn id="118" dur="1" fill="hold">
                                          <p:stCondLst>
                                            <p:cond delay="2999"/>
                                          </p:stCondLst>
                                        </p:cTn>
                                        <p:tgtEl>
                                          <p:spTgt spid="80989"/>
                                        </p:tgtEl>
                                        <p:attrNameLst>
                                          <p:attrName>style.visibility</p:attrName>
                                        </p:attrNameLst>
                                      </p:cBhvr>
                                      <p:to>
                                        <p:strVal val="hidden"/>
                                      </p:to>
                                    </p:set>
                                  </p:childTnLst>
                                </p:cTn>
                              </p:par>
                              <p:par>
                                <p:cTn id="119" presetID="9" presetClass="exit" presetSubtype="0" fill="hold" grpId="0" nodeType="withEffect">
                                  <p:stCondLst>
                                    <p:cond delay="0"/>
                                  </p:stCondLst>
                                  <p:childTnLst>
                                    <p:animEffect transition="out" filter="dissolve">
                                      <p:cBhvr>
                                        <p:cTn id="120" dur="3000"/>
                                        <p:tgtEl>
                                          <p:spTgt spid="80990"/>
                                        </p:tgtEl>
                                      </p:cBhvr>
                                    </p:animEffect>
                                    <p:set>
                                      <p:cBhvr>
                                        <p:cTn id="121" dur="1" fill="hold">
                                          <p:stCondLst>
                                            <p:cond delay="2999"/>
                                          </p:stCondLst>
                                        </p:cTn>
                                        <p:tgtEl>
                                          <p:spTgt spid="80990"/>
                                        </p:tgtEl>
                                        <p:attrNameLst>
                                          <p:attrName>style.visibility</p:attrName>
                                        </p:attrNameLst>
                                      </p:cBhvr>
                                      <p:to>
                                        <p:strVal val="hidden"/>
                                      </p:to>
                                    </p:set>
                                  </p:childTnLst>
                                </p:cTn>
                              </p:par>
                              <p:par>
                                <p:cTn id="122" presetID="9" presetClass="exit" presetSubtype="0" fill="hold" grpId="0" nodeType="withEffect">
                                  <p:stCondLst>
                                    <p:cond delay="0"/>
                                  </p:stCondLst>
                                  <p:childTnLst>
                                    <p:animEffect transition="out" filter="dissolve">
                                      <p:cBhvr>
                                        <p:cTn id="123" dur="3000"/>
                                        <p:tgtEl>
                                          <p:spTgt spid="80994"/>
                                        </p:tgtEl>
                                      </p:cBhvr>
                                    </p:animEffect>
                                    <p:set>
                                      <p:cBhvr>
                                        <p:cTn id="124" dur="1" fill="hold">
                                          <p:stCondLst>
                                            <p:cond delay="2999"/>
                                          </p:stCondLst>
                                        </p:cTn>
                                        <p:tgtEl>
                                          <p:spTgt spid="80994"/>
                                        </p:tgtEl>
                                        <p:attrNameLst>
                                          <p:attrName>style.visibility</p:attrName>
                                        </p:attrNameLst>
                                      </p:cBhvr>
                                      <p:to>
                                        <p:strVal val="hidden"/>
                                      </p:to>
                                    </p:set>
                                  </p:childTnLst>
                                </p:cTn>
                              </p:par>
                              <p:par>
                                <p:cTn id="125" presetID="9" presetClass="exit" presetSubtype="0" fill="hold" grpId="0" nodeType="withEffect">
                                  <p:stCondLst>
                                    <p:cond delay="0"/>
                                  </p:stCondLst>
                                  <p:childTnLst>
                                    <p:animEffect transition="out" filter="dissolve">
                                      <p:cBhvr>
                                        <p:cTn id="126" dur="3000"/>
                                        <p:tgtEl>
                                          <p:spTgt spid="80995"/>
                                        </p:tgtEl>
                                      </p:cBhvr>
                                    </p:animEffect>
                                    <p:set>
                                      <p:cBhvr>
                                        <p:cTn id="127" dur="1" fill="hold">
                                          <p:stCondLst>
                                            <p:cond delay="2999"/>
                                          </p:stCondLst>
                                        </p:cTn>
                                        <p:tgtEl>
                                          <p:spTgt spid="80995"/>
                                        </p:tgtEl>
                                        <p:attrNameLst>
                                          <p:attrName>style.visibility</p:attrName>
                                        </p:attrNameLst>
                                      </p:cBhvr>
                                      <p:to>
                                        <p:strVal val="hidden"/>
                                      </p:to>
                                    </p:set>
                                  </p:childTnLst>
                                </p:cTn>
                              </p:par>
                              <p:par>
                                <p:cTn id="128" presetID="9" presetClass="exit" presetSubtype="0" fill="hold" grpId="0" nodeType="withEffect">
                                  <p:stCondLst>
                                    <p:cond delay="0"/>
                                  </p:stCondLst>
                                  <p:childTnLst>
                                    <p:animEffect transition="out" filter="dissolve">
                                      <p:cBhvr>
                                        <p:cTn id="129" dur="3000"/>
                                        <p:tgtEl>
                                          <p:spTgt spid="80996"/>
                                        </p:tgtEl>
                                      </p:cBhvr>
                                    </p:animEffect>
                                    <p:set>
                                      <p:cBhvr>
                                        <p:cTn id="130" dur="1" fill="hold">
                                          <p:stCondLst>
                                            <p:cond delay="2999"/>
                                          </p:stCondLst>
                                        </p:cTn>
                                        <p:tgtEl>
                                          <p:spTgt spid="80996"/>
                                        </p:tgtEl>
                                        <p:attrNameLst>
                                          <p:attrName>style.visibility</p:attrName>
                                        </p:attrNameLst>
                                      </p:cBhvr>
                                      <p:to>
                                        <p:strVal val="hidden"/>
                                      </p:to>
                                    </p:set>
                                  </p:childTnLst>
                                </p:cTn>
                              </p:par>
                              <p:par>
                                <p:cTn id="131" presetID="9" presetClass="exit" presetSubtype="0" fill="hold" grpId="0" nodeType="withEffect">
                                  <p:stCondLst>
                                    <p:cond delay="0"/>
                                  </p:stCondLst>
                                  <p:childTnLst>
                                    <p:animEffect transition="out" filter="dissolve">
                                      <p:cBhvr>
                                        <p:cTn id="132" dur="3000"/>
                                        <p:tgtEl>
                                          <p:spTgt spid="80997"/>
                                        </p:tgtEl>
                                      </p:cBhvr>
                                    </p:animEffect>
                                    <p:set>
                                      <p:cBhvr>
                                        <p:cTn id="133" dur="1" fill="hold">
                                          <p:stCondLst>
                                            <p:cond delay="2999"/>
                                          </p:stCondLst>
                                        </p:cTn>
                                        <p:tgtEl>
                                          <p:spTgt spid="80997"/>
                                        </p:tgtEl>
                                        <p:attrNameLst>
                                          <p:attrName>style.visibility</p:attrName>
                                        </p:attrNameLst>
                                      </p:cBhvr>
                                      <p:to>
                                        <p:strVal val="hidden"/>
                                      </p:to>
                                    </p:set>
                                  </p:childTnLst>
                                </p:cTn>
                              </p:par>
                              <p:par>
                                <p:cTn id="134" presetID="9" presetClass="exit" presetSubtype="0" fill="hold" grpId="0" nodeType="withEffect">
                                  <p:stCondLst>
                                    <p:cond delay="0"/>
                                  </p:stCondLst>
                                  <p:childTnLst>
                                    <p:animEffect transition="out" filter="dissolve">
                                      <p:cBhvr>
                                        <p:cTn id="135" dur="3000"/>
                                        <p:tgtEl>
                                          <p:spTgt spid="80998"/>
                                        </p:tgtEl>
                                      </p:cBhvr>
                                    </p:animEffect>
                                    <p:set>
                                      <p:cBhvr>
                                        <p:cTn id="136" dur="1" fill="hold">
                                          <p:stCondLst>
                                            <p:cond delay="2999"/>
                                          </p:stCondLst>
                                        </p:cTn>
                                        <p:tgtEl>
                                          <p:spTgt spid="80998"/>
                                        </p:tgtEl>
                                        <p:attrNameLst>
                                          <p:attrName>style.visibility</p:attrName>
                                        </p:attrNameLst>
                                      </p:cBhvr>
                                      <p:to>
                                        <p:strVal val="hidden"/>
                                      </p:to>
                                    </p:set>
                                  </p:childTnLst>
                                </p:cTn>
                              </p:par>
                              <p:par>
                                <p:cTn id="137" presetID="9" presetClass="exit" presetSubtype="0" fill="hold" grpId="0" nodeType="withEffect">
                                  <p:stCondLst>
                                    <p:cond delay="0"/>
                                  </p:stCondLst>
                                  <p:childTnLst>
                                    <p:animEffect transition="out" filter="dissolve">
                                      <p:cBhvr>
                                        <p:cTn id="138" dur="3000"/>
                                        <p:tgtEl>
                                          <p:spTgt spid="80999"/>
                                        </p:tgtEl>
                                      </p:cBhvr>
                                    </p:animEffect>
                                    <p:set>
                                      <p:cBhvr>
                                        <p:cTn id="139" dur="1" fill="hold">
                                          <p:stCondLst>
                                            <p:cond delay="2999"/>
                                          </p:stCondLst>
                                        </p:cTn>
                                        <p:tgtEl>
                                          <p:spTgt spid="80999"/>
                                        </p:tgtEl>
                                        <p:attrNameLst>
                                          <p:attrName>style.visibility</p:attrName>
                                        </p:attrNameLst>
                                      </p:cBhvr>
                                      <p:to>
                                        <p:strVal val="hidden"/>
                                      </p:to>
                                    </p:set>
                                  </p:childTnLst>
                                </p:cTn>
                              </p:par>
                              <p:par>
                                <p:cTn id="140" presetID="9" presetClass="exit" presetSubtype="0" fill="hold" grpId="0" nodeType="withEffect">
                                  <p:stCondLst>
                                    <p:cond delay="0"/>
                                  </p:stCondLst>
                                  <p:childTnLst>
                                    <p:animEffect transition="out" filter="dissolve">
                                      <p:cBhvr>
                                        <p:cTn id="141" dur="3000"/>
                                        <p:tgtEl>
                                          <p:spTgt spid="81000"/>
                                        </p:tgtEl>
                                      </p:cBhvr>
                                    </p:animEffect>
                                    <p:set>
                                      <p:cBhvr>
                                        <p:cTn id="142" dur="1" fill="hold">
                                          <p:stCondLst>
                                            <p:cond delay="2999"/>
                                          </p:stCondLst>
                                        </p:cTn>
                                        <p:tgtEl>
                                          <p:spTgt spid="81000"/>
                                        </p:tgtEl>
                                        <p:attrNameLst>
                                          <p:attrName>style.visibility</p:attrName>
                                        </p:attrNameLst>
                                      </p:cBhvr>
                                      <p:to>
                                        <p:strVal val="hidden"/>
                                      </p:to>
                                    </p:set>
                                  </p:childTnLst>
                                </p:cTn>
                              </p:par>
                              <p:par>
                                <p:cTn id="143" presetID="9" presetClass="exit" presetSubtype="0" fill="hold" grpId="0" nodeType="withEffect">
                                  <p:stCondLst>
                                    <p:cond delay="0"/>
                                  </p:stCondLst>
                                  <p:childTnLst>
                                    <p:animEffect transition="out" filter="dissolve">
                                      <p:cBhvr>
                                        <p:cTn id="144" dur="3000"/>
                                        <p:tgtEl>
                                          <p:spTgt spid="81001"/>
                                        </p:tgtEl>
                                      </p:cBhvr>
                                    </p:animEffect>
                                    <p:set>
                                      <p:cBhvr>
                                        <p:cTn id="145" dur="1" fill="hold">
                                          <p:stCondLst>
                                            <p:cond delay="2999"/>
                                          </p:stCondLst>
                                        </p:cTn>
                                        <p:tgtEl>
                                          <p:spTgt spid="81001"/>
                                        </p:tgtEl>
                                        <p:attrNameLst>
                                          <p:attrName>style.visibility</p:attrName>
                                        </p:attrNameLst>
                                      </p:cBhvr>
                                      <p:to>
                                        <p:strVal val="hidden"/>
                                      </p:to>
                                    </p:set>
                                  </p:childTnLst>
                                </p:cTn>
                              </p:par>
                              <p:par>
                                <p:cTn id="146" presetID="9" presetClass="exit" presetSubtype="0" fill="hold" grpId="0" nodeType="withEffect">
                                  <p:stCondLst>
                                    <p:cond delay="0"/>
                                  </p:stCondLst>
                                  <p:childTnLst>
                                    <p:animEffect transition="out" filter="dissolve">
                                      <p:cBhvr>
                                        <p:cTn id="147" dur="3000"/>
                                        <p:tgtEl>
                                          <p:spTgt spid="81002"/>
                                        </p:tgtEl>
                                      </p:cBhvr>
                                    </p:animEffect>
                                    <p:set>
                                      <p:cBhvr>
                                        <p:cTn id="148" dur="1" fill="hold">
                                          <p:stCondLst>
                                            <p:cond delay="2999"/>
                                          </p:stCondLst>
                                        </p:cTn>
                                        <p:tgtEl>
                                          <p:spTgt spid="81002"/>
                                        </p:tgtEl>
                                        <p:attrNameLst>
                                          <p:attrName>style.visibility</p:attrName>
                                        </p:attrNameLst>
                                      </p:cBhvr>
                                      <p:to>
                                        <p:strVal val="hidden"/>
                                      </p:to>
                                    </p:set>
                                  </p:childTnLst>
                                </p:cTn>
                              </p:par>
                              <p:par>
                                <p:cTn id="149" presetID="9" presetClass="exit" presetSubtype="0" fill="hold" grpId="0" nodeType="withEffect">
                                  <p:stCondLst>
                                    <p:cond delay="0"/>
                                  </p:stCondLst>
                                  <p:childTnLst>
                                    <p:animEffect transition="out" filter="dissolve">
                                      <p:cBhvr>
                                        <p:cTn id="150" dur="3000"/>
                                        <p:tgtEl>
                                          <p:spTgt spid="81003"/>
                                        </p:tgtEl>
                                      </p:cBhvr>
                                    </p:animEffect>
                                    <p:set>
                                      <p:cBhvr>
                                        <p:cTn id="151" dur="1" fill="hold">
                                          <p:stCondLst>
                                            <p:cond delay="2999"/>
                                          </p:stCondLst>
                                        </p:cTn>
                                        <p:tgtEl>
                                          <p:spTgt spid="81003"/>
                                        </p:tgtEl>
                                        <p:attrNameLst>
                                          <p:attrName>style.visibility</p:attrName>
                                        </p:attrNameLst>
                                      </p:cBhvr>
                                      <p:to>
                                        <p:strVal val="hidden"/>
                                      </p:to>
                                    </p:set>
                                  </p:childTnLst>
                                </p:cTn>
                              </p:par>
                              <p:par>
                                <p:cTn id="152" presetID="9" presetClass="exit" presetSubtype="0" fill="hold" grpId="0" nodeType="withEffect">
                                  <p:stCondLst>
                                    <p:cond delay="0"/>
                                  </p:stCondLst>
                                  <p:childTnLst>
                                    <p:animEffect transition="out" filter="dissolve">
                                      <p:cBhvr>
                                        <p:cTn id="153" dur="3000"/>
                                        <p:tgtEl>
                                          <p:spTgt spid="81004"/>
                                        </p:tgtEl>
                                      </p:cBhvr>
                                    </p:animEffect>
                                    <p:set>
                                      <p:cBhvr>
                                        <p:cTn id="154" dur="1" fill="hold">
                                          <p:stCondLst>
                                            <p:cond delay="2999"/>
                                          </p:stCondLst>
                                        </p:cTn>
                                        <p:tgtEl>
                                          <p:spTgt spid="81004"/>
                                        </p:tgtEl>
                                        <p:attrNameLst>
                                          <p:attrName>style.visibility</p:attrName>
                                        </p:attrNameLst>
                                      </p:cBhvr>
                                      <p:to>
                                        <p:strVal val="hidden"/>
                                      </p:to>
                                    </p:set>
                                  </p:childTnLst>
                                </p:cTn>
                              </p:par>
                              <p:par>
                                <p:cTn id="155" presetID="9" presetClass="exit" presetSubtype="0" fill="hold" grpId="0" nodeType="withEffect">
                                  <p:stCondLst>
                                    <p:cond delay="0"/>
                                  </p:stCondLst>
                                  <p:childTnLst>
                                    <p:animEffect transition="out" filter="dissolve">
                                      <p:cBhvr>
                                        <p:cTn id="156" dur="3000"/>
                                        <p:tgtEl>
                                          <p:spTgt spid="81005"/>
                                        </p:tgtEl>
                                      </p:cBhvr>
                                    </p:animEffect>
                                    <p:set>
                                      <p:cBhvr>
                                        <p:cTn id="157" dur="1" fill="hold">
                                          <p:stCondLst>
                                            <p:cond delay="2999"/>
                                          </p:stCondLst>
                                        </p:cTn>
                                        <p:tgtEl>
                                          <p:spTgt spid="81005"/>
                                        </p:tgtEl>
                                        <p:attrNameLst>
                                          <p:attrName>style.visibility</p:attrName>
                                        </p:attrNameLst>
                                      </p:cBhvr>
                                      <p:to>
                                        <p:strVal val="hidden"/>
                                      </p:to>
                                    </p:set>
                                  </p:childTnLst>
                                </p:cTn>
                              </p:par>
                              <p:par>
                                <p:cTn id="158" presetID="9" presetClass="exit" presetSubtype="0" fill="hold" grpId="0" nodeType="withEffect">
                                  <p:stCondLst>
                                    <p:cond delay="0"/>
                                  </p:stCondLst>
                                  <p:childTnLst>
                                    <p:animEffect transition="out" filter="dissolve">
                                      <p:cBhvr>
                                        <p:cTn id="159" dur="3000"/>
                                        <p:tgtEl>
                                          <p:spTgt spid="81006"/>
                                        </p:tgtEl>
                                      </p:cBhvr>
                                    </p:animEffect>
                                    <p:set>
                                      <p:cBhvr>
                                        <p:cTn id="160" dur="1" fill="hold">
                                          <p:stCondLst>
                                            <p:cond delay="2999"/>
                                          </p:stCondLst>
                                        </p:cTn>
                                        <p:tgtEl>
                                          <p:spTgt spid="81006"/>
                                        </p:tgtEl>
                                        <p:attrNameLst>
                                          <p:attrName>style.visibility</p:attrName>
                                        </p:attrNameLst>
                                      </p:cBhvr>
                                      <p:to>
                                        <p:strVal val="hidden"/>
                                      </p:to>
                                    </p:set>
                                  </p:childTnLst>
                                </p:cTn>
                              </p:par>
                              <p:par>
                                <p:cTn id="161" presetID="9" presetClass="exit" presetSubtype="0" fill="hold" grpId="0" nodeType="withEffect">
                                  <p:stCondLst>
                                    <p:cond delay="0"/>
                                  </p:stCondLst>
                                  <p:childTnLst>
                                    <p:animEffect transition="out" filter="dissolve">
                                      <p:cBhvr>
                                        <p:cTn id="162" dur="3000"/>
                                        <p:tgtEl>
                                          <p:spTgt spid="81007"/>
                                        </p:tgtEl>
                                      </p:cBhvr>
                                    </p:animEffect>
                                    <p:set>
                                      <p:cBhvr>
                                        <p:cTn id="163" dur="1" fill="hold">
                                          <p:stCondLst>
                                            <p:cond delay="2999"/>
                                          </p:stCondLst>
                                        </p:cTn>
                                        <p:tgtEl>
                                          <p:spTgt spid="81007"/>
                                        </p:tgtEl>
                                        <p:attrNameLst>
                                          <p:attrName>style.visibility</p:attrName>
                                        </p:attrNameLst>
                                      </p:cBhvr>
                                      <p:to>
                                        <p:strVal val="hidden"/>
                                      </p:to>
                                    </p:set>
                                  </p:childTnLst>
                                </p:cTn>
                              </p:par>
                              <p:par>
                                <p:cTn id="164" presetID="9" presetClass="exit" presetSubtype="0" fill="hold" grpId="0" nodeType="withEffect">
                                  <p:stCondLst>
                                    <p:cond delay="0"/>
                                  </p:stCondLst>
                                  <p:childTnLst>
                                    <p:animEffect transition="out" filter="dissolve">
                                      <p:cBhvr>
                                        <p:cTn id="165" dur="3000"/>
                                        <p:tgtEl>
                                          <p:spTgt spid="81008"/>
                                        </p:tgtEl>
                                      </p:cBhvr>
                                    </p:animEffect>
                                    <p:set>
                                      <p:cBhvr>
                                        <p:cTn id="166" dur="1" fill="hold">
                                          <p:stCondLst>
                                            <p:cond delay="2999"/>
                                          </p:stCondLst>
                                        </p:cTn>
                                        <p:tgtEl>
                                          <p:spTgt spid="8100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49" grpId="0" animBg="1"/>
      <p:bldP spid="80950" grpId="0" animBg="1"/>
      <p:bldP spid="80951" grpId="0" animBg="1"/>
      <p:bldP spid="80952" grpId="0" animBg="1"/>
      <p:bldP spid="80953" grpId="0" animBg="1"/>
      <p:bldP spid="80954" grpId="0" animBg="1"/>
      <p:bldP spid="80956" grpId="0" animBg="1"/>
      <p:bldP spid="80957" grpId="0" animBg="1"/>
      <p:bldP spid="80959" grpId="0" animBg="1"/>
      <p:bldP spid="80981" grpId="0"/>
      <p:bldP spid="80982" grpId="0"/>
      <p:bldP spid="80983" grpId="0" animBg="1"/>
      <p:bldP spid="80984" grpId="0" animBg="1"/>
      <p:bldP spid="80985" grpId="0" animBg="1"/>
      <p:bldP spid="80986" grpId="0" animBg="1"/>
      <p:bldP spid="80987" grpId="0" animBg="1"/>
      <p:bldP spid="80988" grpId="0" animBg="1"/>
      <p:bldP spid="80989" grpId="0" animBg="1"/>
      <p:bldP spid="80990" grpId="0" animBg="1"/>
      <p:bldP spid="80994" grpId="0" animBg="1"/>
      <p:bldP spid="80995" grpId="0" animBg="1"/>
      <p:bldP spid="80996" grpId="0" animBg="1"/>
      <p:bldP spid="80997" grpId="0" animBg="1"/>
      <p:bldP spid="80998" grpId="0" animBg="1"/>
      <p:bldP spid="80999" grpId="0" animBg="1"/>
      <p:bldP spid="81000" grpId="0" animBg="1"/>
      <p:bldP spid="81001" grpId="0" animBg="1"/>
      <p:bldP spid="81002" grpId="0" animBg="1"/>
      <p:bldP spid="81003" grpId="0" animBg="1"/>
      <p:bldP spid="81004" grpId="0" animBg="1"/>
      <p:bldP spid="81005" grpId="0" animBg="1"/>
      <p:bldP spid="81006" grpId="0" animBg="1"/>
      <p:bldP spid="81007" grpId="0" animBg="1"/>
      <p:bldP spid="8100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1703512" y="274638"/>
            <a:ext cx="8507288" cy="1143000"/>
          </a:xfrm>
        </p:spPr>
        <p:txBody>
          <a:bodyPr>
            <a:normAutofit/>
          </a:bodyPr>
          <a:lstStyle/>
          <a:p>
            <a:r>
              <a:rPr lang="et-EE" dirty="0" err="1">
                <a:solidFill>
                  <a:srgbClr val="FF0000"/>
                </a:solidFill>
              </a:rPr>
              <a:t>What</a:t>
            </a:r>
            <a:r>
              <a:rPr lang="et-EE" dirty="0">
                <a:solidFill>
                  <a:srgbClr val="FF0000"/>
                </a:solidFill>
              </a:rPr>
              <a:t> </a:t>
            </a:r>
            <a:r>
              <a:rPr lang="et-EE" dirty="0" err="1">
                <a:solidFill>
                  <a:srgbClr val="FF0000"/>
                </a:solidFill>
              </a:rPr>
              <a:t>is</a:t>
            </a:r>
            <a:r>
              <a:rPr lang="et-EE" dirty="0">
                <a:solidFill>
                  <a:srgbClr val="FF0000"/>
                </a:solidFill>
              </a:rPr>
              <a:t> </a:t>
            </a:r>
            <a:r>
              <a:rPr lang="et-EE" dirty="0" err="1">
                <a:solidFill>
                  <a:srgbClr val="FF0000"/>
                </a:solidFill>
              </a:rPr>
              <a:t>AzQF</a:t>
            </a:r>
            <a:r>
              <a:rPr lang="ru-RU" dirty="0">
                <a:solidFill>
                  <a:srgbClr val="FF0000"/>
                </a:solidFill>
              </a:rPr>
              <a:t>?</a:t>
            </a:r>
            <a:endParaRPr lang="en-US" altLang="en-US" dirty="0">
              <a:solidFill>
                <a:srgbClr val="FF0000"/>
              </a:solidFill>
            </a:endParaRPr>
          </a:p>
        </p:txBody>
      </p:sp>
      <p:sp>
        <p:nvSpPr>
          <p:cNvPr id="13315" name="Rectangle 3"/>
          <p:cNvSpPr>
            <a:spLocks noGrp="1"/>
          </p:cNvSpPr>
          <p:nvPr>
            <p:ph type="body" idx="1"/>
          </p:nvPr>
        </p:nvSpPr>
        <p:spPr>
          <a:xfrm>
            <a:off x="1703512" y="1417638"/>
            <a:ext cx="8784976" cy="4920282"/>
          </a:xfrm>
        </p:spPr>
        <p:txBody>
          <a:bodyPr>
            <a:normAutofit fontScale="92500"/>
          </a:bodyPr>
          <a:lstStyle/>
          <a:p>
            <a:pPr>
              <a:lnSpc>
                <a:spcPts val="2900"/>
              </a:lnSpc>
              <a:spcBef>
                <a:spcPts val="0"/>
              </a:spcBef>
            </a:pPr>
            <a:r>
              <a:rPr lang="en-US" b="1" dirty="0" err="1" smtClean="0">
                <a:solidFill>
                  <a:schemeClr val="tx1"/>
                </a:solidFill>
              </a:rPr>
              <a:t>AzQF</a:t>
            </a:r>
            <a:r>
              <a:rPr lang="en-US" b="1" dirty="0" smtClean="0"/>
              <a:t> </a:t>
            </a:r>
            <a:r>
              <a:rPr lang="en-US" b="1" dirty="0" smtClean="0">
                <a:solidFill>
                  <a:schemeClr val="tx1"/>
                </a:solidFill>
              </a:rPr>
              <a:t>is </a:t>
            </a:r>
            <a:r>
              <a:rPr lang="en-US" b="1" dirty="0">
                <a:solidFill>
                  <a:schemeClr val="tx1"/>
                </a:solidFill>
              </a:rPr>
              <a:t>a tool for </a:t>
            </a:r>
            <a:r>
              <a:rPr lang="en-US" b="1" dirty="0" err="1" smtClean="0">
                <a:solidFill>
                  <a:schemeClr val="tx1"/>
                </a:solidFill>
              </a:rPr>
              <a:t>systemati</a:t>
            </a:r>
            <a:r>
              <a:rPr lang="et-EE" b="1" dirty="0" smtClean="0">
                <a:solidFill>
                  <a:schemeClr val="tx1"/>
                </a:solidFill>
              </a:rPr>
              <a:t>z</a:t>
            </a:r>
            <a:r>
              <a:rPr lang="en-US" b="1" dirty="0" err="1" smtClean="0">
                <a:solidFill>
                  <a:schemeClr val="tx1"/>
                </a:solidFill>
              </a:rPr>
              <a:t>ing</a:t>
            </a:r>
            <a:r>
              <a:rPr lang="en-US" b="1" dirty="0" smtClean="0">
                <a:solidFill>
                  <a:schemeClr val="tx1"/>
                </a:solidFill>
              </a:rPr>
              <a:t> </a:t>
            </a:r>
            <a:r>
              <a:rPr lang="en-US" b="1" dirty="0">
                <a:solidFill>
                  <a:schemeClr val="tx1"/>
                </a:solidFill>
              </a:rPr>
              <a:t>national qualifications</a:t>
            </a:r>
            <a:r>
              <a:rPr lang="en-US" dirty="0">
                <a:solidFill>
                  <a:schemeClr val="tx1"/>
                </a:solidFill>
              </a:rPr>
              <a:t>, making them more transparent and internationally comparable </a:t>
            </a:r>
            <a:endParaRPr lang="et-EE" dirty="0" smtClean="0">
              <a:solidFill>
                <a:schemeClr val="tx1"/>
              </a:solidFill>
            </a:endParaRPr>
          </a:p>
          <a:p>
            <a:pPr>
              <a:lnSpc>
                <a:spcPts val="2900"/>
              </a:lnSpc>
              <a:spcBef>
                <a:spcPts val="0"/>
              </a:spcBef>
            </a:pPr>
            <a:r>
              <a:rPr lang="et-EE" dirty="0" err="1" smtClean="0">
                <a:solidFill>
                  <a:schemeClr val="tx1"/>
                </a:solidFill>
              </a:rPr>
              <a:t>AzQF</a:t>
            </a:r>
            <a:r>
              <a:rPr lang="et-EE" dirty="0" smtClean="0">
                <a:solidFill>
                  <a:schemeClr val="tx1"/>
                </a:solidFill>
              </a:rPr>
              <a:t> </a:t>
            </a:r>
            <a:r>
              <a:rPr lang="en-US" dirty="0" smtClean="0">
                <a:solidFill>
                  <a:schemeClr val="tx1"/>
                </a:solidFill>
              </a:rPr>
              <a:t>is </a:t>
            </a:r>
            <a:r>
              <a:rPr lang="en-US" b="1" dirty="0">
                <a:solidFill>
                  <a:schemeClr val="tx1"/>
                </a:solidFill>
              </a:rPr>
              <a:t>consistent with </a:t>
            </a:r>
            <a:r>
              <a:rPr lang="en-US" dirty="0">
                <a:solidFill>
                  <a:schemeClr val="tx1"/>
                </a:solidFill>
              </a:rPr>
              <a:t>the </a:t>
            </a:r>
            <a:r>
              <a:rPr lang="en-US" b="1" dirty="0">
                <a:solidFill>
                  <a:schemeClr val="tx1"/>
                </a:solidFill>
              </a:rPr>
              <a:t>Qualifications Framework of the European Higher Education Area </a:t>
            </a:r>
            <a:r>
              <a:rPr lang="en-US" dirty="0">
                <a:solidFill>
                  <a:schemeClr val="tx1"/>
                </a:solidFill>
              </a:rPr>
              <a:t>(</a:t>
            </a:r>
            <a:r>
              <a:rPr lang="en-US" dirty="0" smtClean="0">
                <a:solidFill>
                  <a:schemeClr val="tx1"/>
                </a:solidFill>
              </a:rPr>
              <a:t>QF</a:t>
            </a:r>
            <a:r>
              <a:rPr lang="et-EE" dirty="0" smtClean="0">
                <a:solidFill>
                  <a:schemeClr val="tx1"/>
                </a:solidFill>
              </a:rPr>
              <a:t>-</a:t>
            </a:r>
            <a:r>
              <a:rPr lang="en-US" dirty="0" smtClean="0">
                <a:solidFill>
                  <a:schemeClr val="tx1"/>
                </a:solidFill>
              </a:rPr>
              <a:t>EHEA</a:t>
            </a:r>
            <a:r>
              <a:rPr lang="en-US" dirty="0">
                <a:solidFill>
                  <a:schemeClr val="tx1"/>
                </a:solidFill>
              </a:rPr>
              <a:t>) and the </a:t>
            </a:r>
            <a:r>
              <a:rPr lang="en-US" b="1" dirty="0">
                <a:solidFill>
                  <a:schemeClr val="tx1"/>
                </a:solidFill>
              </a:rPr>
              <a:t>European Qualifications Framework</a:t>
            </a:r>
            <a:r>
              <a:rPr lang="en-US" dirty="0">
                <a:solidFill>
                  <a:schemeClr val="tx1"/>
                </a:solidFill>
              </a:rPr>
              <a:t> (</a:t>
            </a:r>
            <a:r>
              <a:rPr lang="en-US" b="1" dirty="0">
                <a:solidFill>
                  <a:schemeClr val="tx1"/>
                </a:solidFill>
              </a:rPr>
              <a:t>EQF</a:t>
            </a:r>
            <a:r>
              <a:rPr lang="en-US" dirty="0">
                <a:solidFill>
                  <a:schemeClr val="tx1"/>
                </a:solidFill>
              </a:rPr>
              <a:t>) for life-long </a:t>
            </a:r>
            <a:r>
              <a:rPr lang="en-US" dirty="0" smtClean="0">
                <a:solidFill>
                  <a:schemeClr val="tx1"/>
                </a:solidFill>
              </a:rPr>
              <a:t>learning</a:t>
            </a:r>
            <a:endParaRPr lang="et-EE" dirty="0" smtClean="0">
              <a:solidFill>
                <a:schemeClr val="tx1"/>
              </a:solidFill>
            </a:endParaRPr>
          </a:p>
          <a:p>
            <a:pPr>
              <a:lnSpc>
                <a:spcPts val="2900"/>
              </a:lnSpc>
              <a:spcBef>
                <a:spcPts val="0"/>
              </a:spcBef>
            </a:pPr>
            <a:r>
              <a:rPr lang="et-EE" b="1" dirty="0" smtClean="0">
                <a:solidFill>
                  <a:schemeClr val="tx1"/>
                </a:solidFill>
              </a:rPr>
              <a:t>C</a:t>
            </a:r>
            <a:r>
              <a:rPr lang="en-US" b="1" dirty="0" err="1" smtClean="0">
                <a:solidFill>
                  <a:schemeClr val="tx1"/>
                </a:solidFill>
              </a:rPr>
              <a:t>omprises</a:t>
            </a:r>
            <a:r>
              <a:rPr lang="en-US" b="1" dirty="0" smtClean="0">
                <a:solidFill>
                  <a:schemeClr val="tx1"/>
                </a:solidFill>
              </a:rPr>
              <a:t> </a:t>
            </a:r>
            <a:r>
              <a:rPr lang="et-EE" b="1" dirty="0" err="1" smtClean="0">
                <a:solidFill>
                  <a:schemeClr val="tx1"/>
                </a:solidFill>
              </a:rPr>
              <a:t>only</a:t>
            </a:r>
            <a:r>
              <a:rPr lang="et-EE" b="1" dirty="0" smtClean="0">
                <a:solidFill>
                  <a:schemeClr val="tx1"/>
                </a:solidFill>
              </a:rPr>
              <a:t> </a:t>
            </a:r>
            <a:r>
              <a:rPr lang="en-US" b="1" dirty="0" smtClean="0">
                <a:solidFill>
                  <a:schemeClr val="tx1"/>
                </a:solidFill>
              </a:rPr>
              <a:t>qualifications </a:t>
            </a:r>
            <a:r>
              <a:rPr lang="en-US" b="1" dirty="0">
                <a:solidFill>
                  <a:schemeClr val="tx1"/>
                </a:solidFill>
              </a:rPr>
              <a:t>described in the </a:t>
            </a:r>
            <a:r>
              <a:rPr lang="en-US" b="1" dirty="0" smtClean="0">
                <a:solidFill>
                  <a:schemeClr val="tx1"/>
                </a:solidFill>
              </a:rPr>
              <a:t>Education </a:t>
            </a:r>
            <a:r>
              <a:rPr lang="et-EE" b="1" dirty="0" err="1" smtClean="0">
                <a:solidFill>
                  <a:schemeClr val="tx1"/>
                </a:solidFill>
              </a:rPr>
              <a:t>Act</a:t>
            </a:r>
            <a:r>
              <a:rPr lang="et-EE" b="1" dirty="0" smtClean="0">
                <a:solidFill>
                  <a:schemeClr val="tx1"/>
                </a:solidFill>
              </a:rPr>
              <a:t> </a:t>
            </a:r>
            <a:r>
              <a:rPr lang="en-US" dirty="0" smtClean="0">
                <a:solidFill>
                  <a:schemeClr val="tx1"/>
                </a:solidFill>
              </a:rPr>
              <a:t>(2009</a:t>
            </a:r>
            <a:r>
              <a:rPr lang="en-US" dirty="0">
                <a:solidFill>
                  <a:schemeClr val="tx1"/>
                </a:solidFill>
              </a:rPr>
              <a:t>), including diplomas and certificates for adult learning </a:t>
            </a:r>
            <a:endParaRPr lang="et-EE" dirty="0" smtClean="0">
              <a:solidFill>
                <a:schemeClr val="tx1"/>
              </a:solidFill>
            </a:endParaRPr>
          </a:p>
          <a:p>
            <a:pPr>
              <a:lnSpc>
                <a:spcPts val="2900"/>
              </a:lnSpc>
              <a:spcBef>
                <a:spcPts val="0"/>
              </a:spcBef>
            </a:pPr>
            <a:r>
              <a:rPr lang="et-EE" dirty="0" err="1" smtClean="0">
                <a:solidFill>
                  <a:schemeClr val="tx1"/>
                </a:solidFill>
              </a:rPr>
              <a:t>AzQF</a:t>
            </a:r>
            <a:r>
              <a:rPr lang="et-EE" dirty="0" smtClean="0">
                <a:solidFill>
                  <a:schemeClr val="tx1"/>
                </a:solidFill>
              </a:rPr>
              <a:t> </a:t>
            </a:r>
            <a:r>
              <a:rPr lang="et-EE" dirty="0" err="1">
                <a:solidFill>
                  <a:schemeClr val="tx1"/>
                </a:solidFill>
              </a:rPr>
              <a:t>is</a:t>
            </a:r>
            <a:r>
              <a:rPr lang="et-EE" dirty="0">
                <a:solidFill>
                  <a:schemeClr val="tx1"/>
                </a:solidFill>
              </a:rPr>
              <a:t> </a:t>
            </a:r>
            <a:r>
              <a:rPr lang="et-EE" dirty="0" err="1">
                <a:solidFill>
                  <a:schemeClr val="tx1"/>
                </a:solidFill>
              </a:rPr>
              <a:t>using</a:t>
            </a:r>
            <a:r>
              <a:rPr lang="et-EE" dirty="0">
                <a:solidFill>
                  <a:schemeClr val="tx1"/>
                </a:solidFill>
              </a:rPr>
              <a:t> </a:t>
            </a:r>
            <a:r>
              <a:rPr lang="et-EE" dirty="0" err="1">
                <a:solidFill>
                  <a:schemeClr val="tx1"/>
                </a:solidFill>
              </a:rPr>
              <a:t>the</a:t>
            </a:r>
            <a:r>
              <a:rPr lang="et-EE" dirty="0">
                <a:solidFill>
                  <a:schemeClr val="tx1"/>
                </a:solidFill>
              </a:rPr>
              <a:t> </a:t>
            </a:r>
            <a:r>
              <a:rPr lang="et-EE" dirty="0" err="1">
                <a:solidFill>
                  <a:schemeClr val="tx1"/>
                </a:solidFill>
              </a:rPr>
              <a:t>language</a:t>
            </a:r>
            <a:r>
              <a:rPr lang="et-EE" dirty="0">
                <a:solidFill>
                  <a:schemeClr val="tx1"/>
                </a:solidFill>
              </a:rPr>
              <a:t> </a:t>
            </a:r>
            <a:r>
              <a:rPr lang="et-EE" dirty="0" err="1">
                <a:solidFill>
                  <a:schemeClr val="tx1"/>
                </a:solidFill>
              </a:rPr>
              <a:t>of</a:t>
            </a:r>
            <a:r>
              <a:rPr lang="et-EE" dirty="0">
                <a:solidFill>
                  <a:schemeClr val="tx1"/>
                </a:solidFill>
              </a:rPr>
              <a:t> </a:t>
            </a:r>
            <a:r>
              <a:rPr lang="et-EE" dirty="0" err="1">
                <a:solidFill>
                  <a:schemeClr val="tx1"/>
                </a:solidFill>
              </a:rPr>
              <a:t>competences</a:t>
            </a:r>
            <a:r>
              <a:rPr lang="et-EE" dirty="0">
                <a:solidFill>
                  <a:schemeClr val="tx1"/>
                </a:solidFill>
              </a:rPr>
              <a:t> and </a:t>
            </a:r>
            <a:r>
              <a:rPr lang="et-EE" dirty="0" err="1">
                <a:solidFill>
                  <a:schemeClr val="tx1"/>
                </a:solidFill>
              </a:rPr>
              <a:t>learning</a:t>
            </a:r>
            <a:r>
              <a:rPr lang="et-EE" dirty="0">
                <a:solidFill>
                  <a:schemeClr val="tx1"/>
                </a:solidFill>
              </a:rPr>
              <a:t> </a:t>
            </a:r>
            <a:r>
              <a:rPr lang="et-EE" dirty="0" err="1">
                <a:solidFill>
                  <a:schemeClr val="tx1"/>
                </a:solidFill>
              </a:rPr>
              <a:t>outcomes</a:t>
            </a:r>
            <a:r>
              <a:rPr lang="ru-RU" dirty="0">
                <a:solidFill>
                  <a:schemeClr val="tx1"/>
                </a:solidFill>
              </a:rPr>
              <a:t>: </a:t>
            </a:r>
            <a:r>
              <a:rPr lang="et-EE" b="1" dirty="0" err="1">
                <a:solidFill>
                  <a:schemeClr val="tx1"/>
                </a:solidFill>
              </a:rPr>
              <a:t>qualifications</a:t>
            </a:r>
            <a:r>
              <a:rPr lang="et-EE" b="1" dirty="0">
                <a:solidFill>
                  <a:schemeClr val="tx1"/>
                </a:solidFill>
              </a:rPr>
              <a:t> are </a:t>
            </a:r>
            <a:r>
              <a:rPr lang="et-EE" b="1" dirty="0" err="1">
                <a:solidFill>
                  <a:schemeClr val="tx1"/>
                </a:solidFill>
              </a:rPr>
              <a:t>described</a:t>
            </a:r>
            <a:r>
              <a:rPr lang="et-EE" b="1" dirty="0">
                <a:solidFill>
                  <a:schemeClr val="tx1"/>
                </a:solidFill>
              </a:rPr>
              <a:t> </a:t>
            </a:r>
            <a:r>
              <a:rPr lang="et-EE" b="1" dirty="0" err="1">
                <a:solidFill>
                  <a:schemeClr val="tx1"/>
                </a:solidFill>
              </a:rPr>
              <a:t>in</a:t>
            </a:r>
            <a:r>
              <a:rPr lang="et-EE" b="1" dirty="0">
                <a:solidFill>
                  <a:schemeClr val="tx1"/>
                </a:solidFill>
              </a:rPr>
              <a:t> </a:t>
            </a:r>
            <a:r>
              <a:rPr lang="et-EE" b="1" dirty="0" err="1">
                <a:solidFill>
                  <a:schemeClr val="tx1"/>
                </a:solidFill>
              </a:rPr>
              <a:t>terms</a:t>
            </a:r>
            <a:r>
              <a:rPr lang="et-EE" b="1" dirty="0">
                <a:solidFill>
                  <a:schemeClr val="tx1"/>
                </a:solidFill>
              </a:rPr>
              <a:t> </a:t>
            </a:r>
            <a:r>
              <a:rPr lang="et-EE" b="1" dirty="0" err="1">
                <a:solidFill>
                  <a:schemeClr val="tx1"/>
                </a:solidFill>
              </a:rPr>
              <a:t>of</a:t>
            </a:r>
            <a:r>
              <a:rPr lang="et-EE" b="1" dirty="0">
                <a:solidFill>
                  <a:schemeClr val="tx1"/>
                </a:solidFill>
              </a:rPr>
              <a:t> </a:t>
            </a:r>
            <a:r>
              <a:rPr lang="et-EE" b="1" dirty="0" err="1">
                <a:solidFill>
                  <a:schemeClr val="tx1"/>
                </a:solidFill>
              </a:rPr>
              <a:t>what</a:t>
            </a:r>
            <a:r>
              <a:rPr lang="et-EE" b="1" dirty="0">
                <a:solidFill>
                  <a:schemeClr val="tx1"/>
                </a:solidFill>
              </a:rPr>
              <a:t> a </a:t>
            </a:r>
            <a:r>
              <a:rPr lang="et-EE" b="1" dirty="0" err="1">
                <a:solidFill>
                  <a:schemeClr val="tx1"/>
                </a:solidFill>
              </a:rPr>
              <a:t>person</a:t>
            </a:r>
            <a:r>
              <a:rPr lang="et-EE" b="1" dirty="0">
                <a:solidFill>
                  <a:schemeClr val="tx1"/>
                </a:solidFill>
              </a:rPr>
              <a:t> </a:t>
            </a:r>
            <a:r>
              <a:rPr lang="et-EE" b="1" dirty="0" err="1">
                <a:solidFill>
                  <a:schemeClr val="tx1"/>
                </a:solidFill>
              </a:rPr>
              <a:t>knows</a:t>
            </a:r>
            <a:r>
              <a:rPr lang="et-EE" b="1" dirty="0">
                <a:solidFill>
                  <a:schemeClr val="tx1"/>
                </a:solidFill>
              </a:rPr>
              <a:t>, </a:t>
            </a:r>
            <a:r>
              <a:rPr lang="et-EE" b="1" dirty="0" err="1">
                <a:solidFill>
                  <a:schemeClr val="tx1"/>
                </a:solidFill>
              </a:rPr>
              <a:t>understands</a:t>
            </a:r>
            <a:r>
              <a:rPr lang="et-EE" b="1" dirty="0">
                <a:solidFill>
                  <a:schemeClr val="tx1"/>
                </a:solidFill>
              </a:rPr>
              <a:t>, </a:t>
            </a:r>
            <a:r>
              <a:rPr lang="et-EE" b="1" dirty="0" err="1">
                <a:solidFill>
                  <a:schemeClr val="tx1"/>
                </a:solidFill>
              </a:rPr>
              <a:t>is</a:t>
            </a:r>
            <a:r>
              <a:rPr lang="et-EE" b="1" dirty="0">
                <a:solidFill>
                  <a:schemeClr val="tx1"/>
                </a:solidFill>
              </a:rPr>
              <a:t> </a:t>
            </a:r>
            <a:r>
              <a:rPr lang="et-EE" b="1" dirty="0" err="1">
                <a:solidFill>
                  <a:schemeClr val="tx1"/>
                </a:solidFill>
              </a:rPr>
              <a:t>able</a:t>
            </a:r>
            <a:r>
              <a:rPr lang="et-EE" b="1" dirty="0">
                <a:solidFill>
                  <a:schemeClr val="tx1"/>
                </a:solidFill>
              </a:rPr>
              <a:t> </a:t>
            </a:r>
            <a:r>
              <a:rPr lang="et-EE" b="1" dirty="0" err="1">
                <a:solidFill>
                  <a:schemeClr val="tx1"/>
                </a:solidFill>
              </a:rPr>
              <a:t>to</a:t>
            </a:r>
            <a:r>
              <a:rPr lang="et-EE" b="1" dirty="0">
                <a:solidFill>
                  <a:schemeClr val="tx1"/>
                </a:solidFill>
              </a:rPr>
              <a:t> </a:t>
            </a:r>
            <a:r>
              <a:rPr lang="et-EE" b="1" dirty="0" err="1">
                <a:solidFill>
                  <a:schemeClr val="tx1"/>
                </a:solidFill>
              </a:rPr>
              <a:t>do</a:t>
            </a:r>
            <a:r>
              <a:rPr lang="et-EE" b="1" dirty="0">
                <a:solidFill>
                  <a:schemeClr val="tx1"/>
                </a:solidFill>
              </a:rPr>
              <a:t> and </a:t>
            </a:r>
            <a:r>
              <a:rPr lang="et-EE" b="1" dirty="0" err="1">
                <a:solidFill>
                  <a:schemeClr val="tx1"/>
                </a:solidFill>
              </a:rPr>
              <a:t>carry</a:t>
            </a:r>
            <a:r>
              <a:rPr lang="et-EE" b="1" dirty="0">
                <a:solidFill>
                  <a:schemeClr val="tx1"/>
                </a:solidFill>
              </a:rPr>
              <a:t> </a:t>
            </a:r>
            <a:r>
              <a:rPr lang="et-EE" b="1" dirty="0" err="1">
                <a:solidFill>
                  <a:schemeClr val="tx1"/>
                </a:solidFill>
              </a:rPr>
              <a:t>responsibility</a:t>
            </a:r>
            <a:r>
              <a:rPr lang="et-EE" b="1" dirty="0">
                <a:solidFill>
                  <a:schemeClr val="tx1"/>
                </a:solidFill>
              </a:rPr>
              <a:t> </a:t>
            </a:r>
            <a:r>
              <a:rPr lang="et-EE" b="1" dirty="0" err="1">
                <a:solidFill>
                  <a:schemeClr val="tx1"/>
                </a:solidFill>
              </a:rPr>
              <a:t>for</a:t>
            </a:r>
            <a:r>
              <a:rPr lang="et-EE" b="1" dirty="0">
                <a:solidFill>
                  <a:schemeClr val="tx1"/>
                </a:solidFill>
              </a:rPr>
              <a:t> at </a:t>
            </a:r>
            <a:r>
              <a:rPr lang="et-EE" b="1" dirty="0" err="1">
                <a:solidFill>
                  <a:schemeClr val="tx1"/>
                </a:solidFill>
              </a:rPr>
              <a:t>the</a:t>
            </a:r>
            <a:r>
              <a:rPr lang="et-EE" b="1" dirty="0">
                <a:solidFill>
                  <a:schemeClr val="tx1"/>
                </a:solidFill>
              </a:rPr>
              <a:t> end </a:t>
            </a:r>
            <a:r>
              <a:rPr lang="et-EE" b="1" dirty="0" err="1">
                <a:solidFill>
                  <a:schemeClr val="tx1"/>
                </a:solidFill>
              </a:rPr>
              <a:t>of</a:t>
            </a:r>
            <a:r>
              <a:rPr lang="et-EE" b="1" dirty="0">
                <a:solidFill>
                  <a:schemeClr val="tx1"/>
                </a:solidFill>
              </a:rPr>
              <a:t> </a:t>
            </a:r>
            <a:r>
              <a:rPr lang="et-EE" b="1" dirty="0" err="1">
                <a:solidFill>
                  <a:schemeClr val="tx1"/>
                </a:solidFill>
              </a:rPr>
              <a:t>learning</a:t>
            </a:r>
            <a:r>
              <a:rPr lang="et-EE" b="1" dirty="0">
                <a:solidFill>
                  <a:schemeClr val="tx1"/>
                </a:solidFill>
              </a:rPr>
              <a:t> </a:t>
            </a:r>
            <a:r>
              <a:rPr lang="et-EE" b="1" dirty="0" err="1">
                <a:solidFill>
                  <a:schemeClr val="tx1"/>
                </a:solidFill>
              </a:rPr>
              <a:t>process</a:t>
            </a:r>
            <a:endParaRPr lang="et-EE" b="1" dirty="0">
              <a:solidFill>
                <a:schemeClr val="tx1"/>
              </a:solidFill>
            </a:endParaRPr>
          </a:p>
          <a:p>
            <a:pPr marL="0" indent="0">
              <a:buNone/>
            </a:pPr>
            <a:endParaRPr lang="en-US" altLang="en-US" dirty="0" smtClean="0">
              <a:solidFill>
                <a:schemeClr val="tx1"/>
              </a:solidFill>
            </a:endParaRPr>
          </a:p>
        </p:txBody>
      </p:sp>
    </p:spTree>
    <p:extLst>
      <p:ext uri="{BB962C8B-B14F-4D97-AF65-F5344CB8AC3E}">
        <p14:creationId xmlns:p14="http://schemas.microsoft.com/office/powerpoint/2010/main" val="33200544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1801504" y="274638"/>
            <a:ext cx="8409296" cy="1143000"/>
          </a:xfrm>
        </p:spPr>
        <p:txBody>
          <a:bodyPr>
            <a:noAutofit/>
          </a:bodyPr>
          <a:lstStyle/>
          <a:p>
            <a:r>
              <a:rPr lang="et-EE" sz="4000" dirty="0" err="1">
                <a:solidFill>
                  <a:srgbClr val="FF0000"/>
                </a:solidFill>
              </a:rPr>
              <a:t>Why</a:t>
            </a:r>
            <a:r>
              <a:rPr lang="et-EE" sz="4000" dirty="0">
                <a:solidFill>
                  <a:srgbClr val="FF0000"/>
                </a:solidFill>
              </a:rPr>
              <a:t> NQF </a:t>
            </a:r>
            <a:r>
              <a:rPr lang="et-EE" sz="4000" dirty="0" err="1" smtClean="0">
                <a:solidFill>
                  <a:srgbClr val="FF0000"/>
                </a:solidFill>
              </a:rPr>
              <a:t>for</a:t>
            </a:r>
            <a:r>
              <a:rPr lang="et-EE" sz="4000" dirty="0" smtClean="0">
                <a:solidFill>
                  <a:srgbClr val="FF0000"/>
                </a:solidFill>
              </a:rPr>
              <a:t> </a:t>
            </a:r>
            <a:r>
              <a:rPr lang="et-EE" sz="4000" dirty="0" err="1" smtClean="0">
                <a:solidFill>
                  <a:srgbClr val="FF0000"/>
                </a:solidFill>
              </a:rPr>
              <a:t>Azerbaijan</a:t>
            </a:r>
            <a:r>
              <a:rPr lang="ru-RU" sz="4000" dirty="0">
                <a:solidFill>
                  <a:srgbClr val="FF0000"/>
                </a:solidFill>
              </a:rPr>
              <a:t>?</a:t>
            </a:r>
            <a:endParaRPr lang="en-US" altLang="en-US" sz="4000" b="1" dirty="0">
              <a:solidFill>
                <a:srgbClr val="FF0000"/>
              </a:solidFill>
            </a:endParaRPr>
          </a:p>
        </p:txBody>
      </p:sp>
      <p:sp>
        <p:nvSpPr>
          <p:cNvPr id="13315" name="Rectangle 3"/>
          <p:cNvSpPr>
            <a:spLocks noGrp="1"/>
          </p:cNvSpPr>
          <p:nvPr>
            <p:ph type="body" idx="1"/>
          </p:nvPr>
        </p:nvSpPr>
        <p:spPr>
          <a:xfrm>
            <a:off x="1703512" y="1624084"/>
            <a:ext cx="8784976" cy="4667534"/>
          </a:xfrm>
        </p:spPr>
        <p:txBody>
          <a:bodyPr>
            <a:normAutofit/>
          </a:bodyPr>
          <a:lstStyle/>
          <a:p>
            <a:pPr>
              <a:lnSpc>
                <a:spcPts val="3000"/>
              </a:lnSpc>
            </a:pPr>
            <a:r>
              <a:rPr lang="en-US" altLang="zh-CN" b="1" dirty="0">
                <a:solidFill>
                  <a:schemeClr val="tx1"/>
                </a:solidFill>
              </a:rPr>
              <a:t>Strengthen confidence </a:t>
            </a:r>
            <a:r>
              <a:rPr lang="en-US" altLang="zh-CN" dirty="0">
                <a:solidFill>
                  <a:schemeClr val="tx1"/>
                </a:solidFill>
              </a:rPr>
              <a:t>in Azerbaijani qualifications</a:t>
            </a:r>
          </a:p>
          <a:p>
            <a:pPr>
              <a:lnSpc>
                <a:spcPts val="3000"/>
              </a:lnSpc>
            </a:pPr>
            <a:r>
              <a:rPr lang="en-US" altLang="zh-CN" b="1" dirty="0">
                <a:solidFill>
                  <a:schemeClr val="tx1"/>
                </a:solidFill>
              </a:rPr>
              <a:t>Support recognition </a:t>
            </a:r>
            <a:r>
              <a:rPr lang="en-US" altLang="zh-CN" dirty="0">
                <a:solidFill>
                  <a:schemeClr val="tx1"/>
                </a:solidFill>
              </a:rPr>
              <a:t>of Azerbaijani qualifications abroad</a:t>
            </a:r>
          </a:p>
          <a:p>
            <a:pPr>
              <a:lnSpc>
                <a:spcPts val="3000"/>
              </a:lnSpc>
            </a:pPr>
            <a:r>
              <a:rPr lang="en-US" altLang="zh-CN" b="1" dirty="0">
                <a:solidFill>
                  <a:schemeClr val="tx1"/>
                </a:solidFill>
              </a:rPr>
              <a:t>Increase the mobility and competitiveness </a:t>
            </a:r>
            <a:r>
              <a:rPr lang="en-US" altLang="zh-CN" dirty="0">
                <a:solidFill>
                  <a:schemeClr val="tx1"/>
                </a:solidFill>
              </a:rPr>
              <a:t>of people</a:t>
            </a:r>
            <a:endParaRPr lang="et-EE" altLang="zh-CN" dirty="0">
              <a:solidFill>
                <a:schemeClr val="tx1"/>
              </a:solidFill>
            </a:endParaRPr>
          </a:p>
          <a:p>
            <a:pPr>
              <a:lnSpc>
                <a:spcPts val="3000"/>
              </a:lnSpc>
            </a:pPr>
            <a:r>
              <a:rPr lang="en-US" altLang="zh-CN" b="1" dirty="0" err="1">
                <a:solidFill>
                  <a:schemeClr val="tx1"/>
                </a:solidFill>
              </a:rPr>
              <a:t>Improv</a:t>
            </a:r>
            <a:r>
              <a:rPr lang="et-EE" altLang="zh-CN" b="1" dirty="0">
                <a:solidFill>
                  <a:schemeClr val="tx1"/>
                </a:solidFill>
              </a:rPr>
              <a:t>e</a:t>
            </a:r>
            <a:r>
              <a:rPr lang="en-US" altLang="zh-CN" b="1" dirty="0">
                <a:solidFill>
                  <a:schemeClr val="tx1"/>
                </a:solidFill>
              </a:rPr>
              <a:t> communication between education</a:t>
            </a:r>
            <a:r>
              <a:rPr lang="en-US" altLang="zh-CN" dirty="0">
                <a:solidFill>
                  <a:schemeClr val="tx1"/>
                </a:solidFill>
              </a:rPr>
              <a:t> </a:t>
            </a:r>
            <a:r>
              <a:rPr lang="et-EE" altLang="zh-CN" dirty="0">
                <a:solidFill>
                  <a:schemeClr val="tx1"/>
                </a:solidFill>
              </a:rPr>
              <a:t>(</a:t>
            </a:r>
            <a:r>
              <a:rPr lang="et-EE" altLang="zh-CN" dirty="0" err="1">
                <a:solidFill>
                  <a:schemeClr val="tx1"/>
                </a:solidFill>
              </a:rPr>
              <a:t>world</a:t>
            </a:r>
            <a:r>
              <a:rPr lang="et-EE" altLang="zh-CN" dirty="0">
                <a:solidFill>
                  <a:schemeClr val="tx1"/>
                </a:solidFill>
              </a:rPr>
              <a:t> </a:t>
            </a:r>
            <a:r>
              <a:rPr lang="et-EE" altLang="zh-CN" dirty="0" err="1">
                <a:solidFill>
                  <a:schemeClr val="tx1"/>
                </a:solidFill>
              </a:rPr>
              <a:t>of</a:t>
            </a:r>
            <a:r>
              <a:rPr lang="et-EE" altLang="zh-CN" dirty="0">
                <a:solidFill>
                  <a:schemeClr val="tx1"/>
                </a:solidFill>
              </a:rPr>
              <a:t> </a:t>
            </a:r>
            <a:r>
              <a:rPr lang="et-EE" altLang="zh-CN" dirty="0" err="1">
                <a:solidFill>
                  <a:schemeClr val="tx1"/>
                </a:solidFill>
              </a:rPr>
              <a:t>learning</a:t>
            </a:r>
            <a:r>
              <a:rPr lang="et-EE" altLang="zh-CN" dirty="0">
                <a:solidFill>
                  <a:schemeClr val="tx1"/>
                </a:solidFill>
              </a:rPr>
              <a:t>) </a:t>
            </a:r>
            <a:r>
              <a:rPr lang="en-US" altLang="zh-CN" b="1" dirty="0">
                <a:solidFill>
                  <a:schemeClr val="tx1"/>
                </a:solidFill>
              </a:rPr>
              <a:t>and</a:t>
            </a:r>
            <a:r>
              <a:rPr lang="en-US" altLang="zh-CN" dirty="0">
                <a:solidFill>
                  <a:schemeClr val="tx1"/>
                </a:solidFill>
              </a:rPr>
              <a:t> the </a:t>
            </a:r>
            <a:r>
              <a:rPr lang="en-US" altLang="zh-CN" b="1" dirty="0" err="1">
                <a:solidFill>
                  <a:schemeClr val="tx1"/>
                </a:solidFill>
              </a:rPr>
              <a:t>labour</a:t>
            </a:r>
            <a:r>
              <a:rPr lang="en-US" altLang="zh-CN" b="1" dirty="0">
                <a:solidFill>
                  <a:schemeClr val="tx1"/>
                </a:solidFill>
              </a:rPr>
              <a:t> market</a:t>
            </a:r>
            <a:r>
              <a:rPr lang="et-EE" altLang="zh-CN" b="1" dirty="0">
                <a:solidFill>
                  <a:schemeClr val="tx1"/>
                </a:solidFill>
              </a:rPr>
              <a:t> </a:t>
            </a:r>
            <a:r>
              <a:rPr lang="et-EE" altLang="zh-CN" dirty="0">
                <a:solidFill>
                  <a:schemeClr val="tx1"/>
                </a:solidFill>
              </a:rPr>
              <a:t>(</a:t>
            </a:r>
            <a:r>
              <a:rPr lang="et-EE" altLang="zh-CN" dirty="0" err="1">
                <a:solidFill>
                  <a:schemeClr val="tx1"/>
                </a:solidFill>
              </a:rPr>
              <a:t>world</a:t>
            </a:r>
            <a:r>
              <a:rPr lang="et-EE" altLang="zh-CN" dirty="0">
                <a:solidFill>
                  <a:schemeClr val="tx1"/>
                </a:solidFill>
              </a:rPr>
              <a:t> </a:t>
            </a:r>
            <a:r>
              <a:rPr lang="et-EE" altLang="zh-CN" dirty="0" err="1">
                <a:solidFill>
                  <a:schemeClr val="tx1"/>
                </a:solidFill>
              </a:rPr>
              <a:t>of</a:t>
            </a:r>
            <a:r>
              <a:rPr lang="et-EE" altLang="zh-CN" dirty="0">
                <a:solidFill>
                  <a:schemeClr val="tx1"/>
                </a:solidFill>
              </a:rPr>
              <a:t> </a:t>
            </a:r>
            <a:r>
              <a:rPr lang="et-EE" altLang="zh-CN" dirty="0" err="1">
                <a:solidFill>
                  <a:schemeClr val="tx1"/>
                </a:solidFill>
              </a:rPr>
              <a:t>work</a:t>
            </a:r>
            <a:r>
              <a:rPr lang="et-EE" altLang="zh-CN" dirty="0">
                <a:solidFill>
                  <a:schemeClr val="tx1"/>
                </a:solidFill>
              </a:rPr>
              <a:t>)</a:t>
            </a:r>
          </a:p>
          <a:p>
            <a:pPr>
              <a:lnSpc>
                <a:spcPts val="3000"/>
              </a:lnSpc>
            </a:pPr>
            <a:r>
              <a:rPr lang="en-US" b="1" dirty="0" err="1">
                <a:solidFill>
                  <a:schemeClr val="tx1"/>
                </a:solidFill>
              </a:rPr>
              <a:t>Integrat</a:t>
            </a:r>
            <a:r>
              <a:rPr lang="et-EE" b="1" dirty="0">
                <a:solidFill>
                  <a:schemeClr val="tx1"/>
                </a:solidFill>
              </a:rPr>
              <a:t>e</a:t>
            </a:r>
            <a:r>
              <a:rPr lang="en-US" b="1" dirty="0">
                <a:solidFill>
                  <a:schemeClr val="tx1"/>
                </a:solidFill>
              </a:rPr>
              <a:t> with </a:t>
            </a:r>
            <a:r>
              <a:rPr lang="en-US" dirty="0">
                <a:solidFill>
                  <a:schemeClr val="tx1"/>
                </a:solidFill>
              </a:rPr>
              <a:t>the </a:t>
            </a:r>
            <a:r>
              <a:rPr lang="en-US" b="1" dirty="0" smtClean="0">
                <a:solidFill>
                  <a:schemeClr val="tx1"/>
                </a:solidFill>
              </a:rPr>
              <a:t>QF-EHEA</a:t>
            </a:r>
            <a:r>
              <a:rPr lang="en-US" dirty="0" smtClean="0">
                <a:solidFill>
                  <a:schemeClr val="tx1"/>
                </a:solidFill>
              </a:rPr>
              <a:t> (May 2005) </a:t>
            </a:r>
            <a:endParaRPr lang="et-EE" dirty="0">
              <a:solidFill>
                <a:schemeClr val="tx1"/>
              </a:solidFill>
            </a:endParaRPr>
          </a:p>
          <a:p>
            <a:pPr>
              <a:lnSpc>
                <a:spcPts val="3000"/>
              </a:lnSpc>
            </a:pPr>
            <a:r>
              <a:rPr lang="en-US" b="1" dirty="0">
                <a:solidFill>
                  <a:schemeClr val="tx1"/>
                </a:solidFill>
              </a:rPr>
              <a:t>Integrate with </a:t>
            </a:r>
            <a:r>
              <a:rPr lang="en-US" dirty="0">
                <a:solidFill>
                  <a:schemeClr val="tx1"/>
                </a:solidFill>
              </a:rPr>
              <a:t>the </a:t>
            </a:r>
            <a:r>
              <a:rPr lang="en-US" b="1" dirty="0" smtClean="0">
                <a:solidFill>
                  <a:schemeClr val="tx1"/>
                </a:solidFill>
              </a:rPr>
              <a:t>EQF</a:t>
            </a:r>
            <a:r>
              <a:rPr lang="en-US" dirty="0" smtClean="0">
                <a:solidFill>
                  <a:schemeClr val="tx1"/>
                </a:solidFill>
              </a:rPr>
              <a:t> (</a:t>
            </a:r>
            <a:r>
              <a:rPr lang="et-EE" dirty="0" err="1" smtClean="0">
                <a:solidFill>
                  <a:schemeClr val="tx1"/>
                </a:solidFill>
              </a:rPr>
              <a:t>April</a:t>
            </a:r>
            <a:r>
              <a:rPr lang="et-EE" dirty="0" smtClean="0">
                <a:solidFill>
                  <a:schemeClr val="tx1"/>
                </a:solidFill>
              </a:rPr>
              <a:t> </a:t>
            </a:r>
            <a:r>
              <a:rPr lang="en-US" dirty="0" smtClean="0">
                <a:solidFill>
                  <a:schemeClr val="tx1"/>
                </a:solidFill>
              </a:rPr>
              <a:t>2008</a:t>
            </a:r>
            <a:r>
              <a:rPr lang="et-EE" dirty="0">
                <a:solidFill>
                  <a:schemeClr val="tx1"/>
                </a:solidFill>
              </a:rPr>
              <a:t>)</a:t>
            </a:r>
            <a:endParaRPr lang="et-EE" dirty="0">
              <a:solidFill>
                <a:schemeClr val="tx1"/>
              </a:solidFill>
              <a:cs typeface="Arial" charset="0"/>
            </a:endParaRPr>
          </a:p>
          <a:p>
            <a:pPr>
              <a:lnSpc>
                <a:spcPts val="3000"/>
              </a:lnSpc>
            </a:pPr>
            <a:r>
              <a:rPr lang="en-US" b="1" dirty="0" err="1">
                <a:solidFill>
                  <a:schemeClr val="tx1"/>
                </a:solidFill>
              </a:rPr>
              <a:t>Promot</a:t>
            </a:r>
            <a:r>
              <a:rPr lang="et-EE" b="1" dirty="0">
                <a:solidFill>
                  <a:schemeClr val="tx1"/>
                </a:solidFill>
              </a:rPr>
              <a:t>e</a:t>
            </a:r>
            <a:r>
              <a:rPr lang="en-US" b="1" dirty="0">
                <a:solidFill>
                  <a:schemeClr val="tx1"/>
                </a:solidFill>
              </a:rPr>
              <a:t> coherence of educational reforms </a:t>
            </a:r>
            <a:r>
              <a:rPr lang="en-US" dirty="0">
                <a:solidFill>
                  <a:schemeClr val="tx1"/>
                </a:solidFill>
              </a:rPr>
              <a:t>in different sectors of education and </a:t>
            </a:r>
            <a:r>
              <a:rPr lang="en-US" dirty="0" smtClean="0">
                <a:solidFill>
                  <a:schemeClr val="tx1"/>
                </a:solidFill>
              </a:rPr>
              <a:t>training</a:t>
            </a:r>
            <a:endParaRPr lang="et-EE" dirty="0">
              <a:solidFill>
                <a:schemeClr val="tx1"/>
              </a:solidFill>
            </a:endParaRPr>
          </a:p>
        </p:txBody>
      </p:sp>
    </p:spTree>
    <p:extLst>
      <p:ext uri="{BB962C8B-B14F-4D97-AF65-F5344CB8AC3E}">
        <p14:creationId xmlns:p14="http://schemas.microsoft.com/office/powerpoint/2010/main" val="16402247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1703512" y="274638"/>
            <a:ext cx="8507288" cy="1143000"/>
          </a:xfrm>
        </p:spPr>
        <p:txBody>
          <a:bodyPr>
            <a:noAutofit/>
          </a:bodyPr>
          <a:lstStyle/>
          <a:p>
            <a:r>
              <a:rPr lang="et-EE" dirty="0">
                <a:solidFill>
                  <a:srgbClr val="FF0000"/>
                </a:solidFill>
              </a:rPr>
              <a:t>Main </a:t>
            </a:r>
            <a:r>
              <a:rPr lang="et-EE" dirty="0" err="1" smtClean="0">
                <a:solidFill>
                  <a:srgbClr val="FF0000"/>
                </a:solidFill>
              </a:rPr>
              <a:t>principles</a:t>
            </a:r>
            <a:r>
              <a:rPr lang="et-EE" dirty="0" smtClean="0">
                <a:solidFill>
                  <a:srgbClr val="FF0000"/>
                </a:solidFill>
              </a:rPr>
              <a:t> </a:t>
            </a:r>
            <a:r>
              <a:rPr lang="et-EE" dirty="0" err="1" smtClean="0">
                <a:solidFill>
                  <a:srgbClr val="FF0000"/>
                </a:solidFill>
              </a:rPr>
              <a:t>for</a:t>
            </a:r>
            <a:r>
              <a:rPr lang="et-EE" dirty="0" smtClean="0">
                <a:solidFill>
                  <a:srgbClr val="FF0000"/>
                </a:solidFill>
              </a:rPr>
              <a:t> </a:t>
            </a:r>
            <a:r>
              <a:rPr lang="et-EE" dirty="0" err="1">
                <a:solidFill>
                  <a:srgbClr val="FF0000"/>
                </a:solidFill>
              </a:rPr>
              <a:t>the</a:t>
            </a:r>
            <a:r>
              <a:rPr lang="et-EE" dirty="0">
                <a:solidFill>
                  <a:srgbClr val="FF0000"/>
                </a:solidFill>
              </a:rPr>
              <a:t> </a:t>
            </a:r>
            <a:r>
              <a:rPr lang="et-EE" dirty="0" err="1">
                <a:solidFill>
                  <a:srgbClr val="FF0000"/>
                </a:solidFill>
              </a:rPr>
              <a:t>AzQF</a:t>
            </a:r>
            <a:endParaRPr lang="en-US" altLang="en-US" b="1" dirty="0"/>
          </a:p>
        </p:txBody>
      </p:sp>
      <p:sp>
        <p:nvSpPr>
          <p:cNvPr id="13315" name="Rectangle 3"/>
          <p:cNvSpPr>
            <a:spLocks noGrp="1"/>
          </p:cNvSpPr>
          <p:nvPr>
            <p:ph type="body" idx="1"/>
          </p:nvPr>
        </p:nvSpPr>
        <p:spPr>
          <a:xfrm>
            <a:off x="1703512" y="1916832"/>
            <a:ext cx="8784976" cy="4680818"/>
          </a:xfrm>
        </p:spPr>
        <p:txBody>
          <a:bodyPr>
            <a:normAutofit/>
          </a:bodyPr>
          <a:lstStyle/>
          <a:p>
            <a:r>
              <a:rPr lang="et-EE" dirty="0" err="1"/>
              <a:t>Az</a:t>
            </a:r>
            <a:r>
              <a:rPr lang="en-US" dirty="0"/>
              <a:t>QF is designed for the </a:t>
            </a:r>
            <a:r>
              <a:rPr lang="en-US" b="1" dirty="0"/>
              <a:t>recognition of lifelong learning</a:t>
            </a:r>
            <a:r>
              <a:rPr lang="et-EE" b="1" dirty="0"/>
              <a:t> </a:t>
            </a:r>
            <a:r>
              <a:rPr lang="et-EE" dirty="0"/>
              <a:t>(</a:t>
            </a:r>
            <a:r>
              <a:rPr lang="et-EE" dirty="0" err="1"/>
              <a:t>formal</a:t>
            </a:r>
            <a:r>
              <a:rPr lang="et-EE" dirty="0"/>
              <a:t>, </a:t>
            </a:r>
            <a:r>
              <a:rPr lang="et-EE" dirty="0" err="1"/>
              <a:t>non-formal</a:t>
            </a:r>
            <a:r>
              <a:rPr lang="et-EE" dirty="0"/>
              <a:t> and </a:t>
            </a:r>
            <a:r>
              <a:rPr lang="et-EE" dirty="0" err="1"/>
              <a:t>informal</a:t>
            </a:r>
            <a:r>
              <a:rPr lang="et-EE" dirty="0"/>
              <a:t>)</a:t>
            </a:r>
          </a:p>
          <a:p>
            <a:r>
              <a:rPr lang="et-EE" b="1" dirty="0" err="1"/>
              <a:t>Qualifications</a:t>
            </a:r>
            <a:r>
              <a:rPr lang="et-EE" b="1" dirty="0"/>
              <a:t> are </a:t>
            </a:r>
            <a:r>
              <a:rPr lang="et-EE" b="1" dirty="0" err="1"/>
              <a:t>described</a:t>
            </a:r>
            <a:r>
              <a:rPr lang="et-EE" b="1" dirty="0"/>
              <a:t> </a:t>
            </a:r>
            <a:r>
              <a:rPr lang="et-EE" b="1" dirty="0" err="1"/>
              <a:t>in</a:t>
            </a:r>
            <a:r>
              <a:rPr lang="et-EE" b="1" dirty="0"/>
              <a:t> </a:t>
            </a:r>
            <a:r>
              <a:rPr lang="et-EE" b="1" dirty="0" err="1"/>
              <a:t>terms</a:t>
            </a:r>
            <a:r>
              <a:rPr lang="et-EE" b="1" dirty="0"/>
              <a:t> </a:t>
            </a:r>
            <a:r>
              <a:rPr lang="et-EE" b="1" dirty="0" err="1"/>
              <a:t>of</a:t>
            </a:r>
            <a:r>
              <a:rPr lang="et-EE" b="1" dirty="0"/>
              <a:t> </a:t>
            </a:r>
            <a:r>
              <a:rPr lang="et-EE" b="1" dirty="0" err="1"/>
              <a:t>learning</a:t>
            </a:r>
            <a:r>
              <a:rPr lang="et-EE" b="1" dirty="0"/>
              <a:t> </a:t>
            </a:r>
            <a:r>
              <a:rPr lang="et-EE" b="1" dirty="0" err="1"/>
              <a:t>outcomes</a:t>
            </a:r>
            <a:r>
              <a:rPr lang="et-EE" b="1" dirty="0"/>
              <a:t> </a:t>
            </a:r>
            <a:r>
              <a:rPr lang="et-EE" dirty="0"/>
              <a:t>(on </a:t>
            </a:r>
            <a:r>
              <a:rPr lang="et-EE" dirty="0" err="1"/>
              <a:t>threshold</a:t>
            </a:r>
            <a:r>
              <a:rPr lang="et-EE" dirty="0"/>
              <a:t> </a:t>
            </a:r>
            <a:r>
              <a:rPr lang="et-EE" dirty="0" err="1"/>
              <a:t>level</a:t>
            </a:r>
            <a:r>
              <a:rPr lang="et-EE" dirty="0"/>
              <a:t>)</a:t>
            </a:r>
          </a:p>
          <a:p>
            <a:r>
              <a:rPr lang="et-EE" b="1" dirty="0"/>
              <a:t>System of 8 </a:t>
            </a:r>
            <a:r>
              <a:rPr lang="et-EE" b="1" dirty="0" err="1"/>
              <a:t>consecutive</a:t>
            </a:r>
            <a:r>
              <a:rPr lang="et-EE" b="1" dirty="0"/>
              <a:t> </a:t>
            </a:r>
            <a:r>
              <a:rPr lang="et-EE" b="1" dirty="0" err="1"/>
              <a:t>competence</a:t>
            </a:r>
            <a:r>
              <a:rPr lang="et-EE" b="1" dirty="0"/>
              <a:t> </a:t>
            </a:r>
            <a:r>
              <a:rPr lang="et-EE" b="1" dirty="0" err="1"/>
              <a:t>levels</a:t>
            </a:r>
            <a:r>
              <a:rPr lang="et-EE" b="1" dirty="0"/>
              <a:t> </a:t>
            </a:r>
            <a:r>
              <a:rPr lang="et-EE" dirty="0"/>
              <a:t>(</a:t>
            </a:r>
            <a:r>
              <a:rPr lang="et-EE" dirty="0" err="1"/>
              <a:t>described</a:t>
            </a:r>
            <a:r>
              <a:rPr lang="et-EE" dirty="0"/>
              <a:t> </a:t>
            </a:r>
            <a:r>
              <a:rPr lang="et-EE" dirty="0" err="1"/>
              <a:t>in</a:t>
            </a:r>
            <a:r>
              <a:rPr lang="et-EE" dirty="0"/>
              <a:t> </a:t>
            </a:r>
            <a:r>
              <a:rPr lang="et-EE" dirty="0" err="1"/>
              <a:t>terms</a:t>
            </a:r>
            <a:r>
              <a:rPr lang="et-EE" dirty="0"/>
              <a:t> </a:t>
            </a:r>
            <a:r>
              <a:rPr lang="et-EE" dirty="0" err="1"/>
              <a:t>of</a:t>
            </a:r>
            <a:r>
              <a:rPr lang="et-EE" dirty="0"/>
              <a:t> </a:t>
            </a:r>
            <a:r>
              <a:rPr lang="et-EE" dirty="0" err="1"/>
              <a:t>knowledge</a:t>
            </a:r>
            <a:r>
              <a:rPr lang="et-EE" dirty="0"/>
              <a:t>, </a:t>
            </a:r>
            <a:r>
              <a:rPr lang="et-EE" dirty="0" err="1"/>
              <a:t>skills</a:t>
            </a:r>
            <a:r>
              <a:rPr lang="et-EE" dirty="0"/>
              <a:t>, </a:t>
            </a:r>
            <a:r>
              <a:rPr lang="et-EE" dirty="0" err="1"/>
              <a:t>autonomy</a:t>
            </a:r>
            <a:r>
              <a:rPr lang="et-EE" dirty="0"/>
              <a:t> and </a:t>
            </a:r>
            <a:r>
              <a:rPr lang="et-EE" dirty="0" err="1"/>
              <a:t>responsibility</a:t>
            </a:r>
            <a:r>
              <a:rPr lang="et-EE" dirty="0"/>
              <a:t>)</a:t>
            </a:r>
          </a:p>
          <a:p>
            <a:r>
              <a:rPr lang="et-EE" b="1" dirty="0"/>
              <a:t>All </a:t>
            </a:r>
            <a:r>
              <a:rPr lang="et-EE" b="1" dirty="0" err="1"/>
              <a:t>qualifications</a:t>
            </a:r>
            <a:r>
              <a:rPr lang="et-EE" b="1" dirty="0"/>
              <a:t> are </a:t>
            </a:r>
            <a:r>
              <a:rPr lang="et-EE" b="1" dirty="0" err="1"/>
              <a:t>quality</a:t>
            </a:r>
            <a:r>
              <a:rPr lang="et-EE" b="1" dirty="0"/>
              <a:t> </a:t>
            </a:r>
            <a:r>
              <a:rPr lang="et-EE" b="1" dirty="0" err="1"/>
              <a:t>assured</a:t>
            </a:r>
            <a:r>
              <a:rPr lang="et-EE" b="1" dirty="0"/>
              <a:t> </a:t>
            </a:r>
            <a:r>
              <a:rPr lang="et-EE" dirty="0"/>
              <a:t>(QA </a:t>
            </a:r>
            <a:r>
              <a:rPr lang="et-EE" dirty="0" err="1"/>
              <a:t>for</a:t>
            </a:r>
            <a:r>
              <a:rPr lang="et-EE" dirty="0"/>
              <a:t> </a:t>
            </a:r>
            <a:r>
              <a:rPr lang="et-EE" dirty="0" err="1"/>
              <a:t>describing</a:t>
            </a:r>
            <a:r>
              <a:rPr lang="et-EE" dirty="0"/>
              <a:t> </a:t>
            </a:r>
            <a:r>
              <a:rPr lang="et-EE" dirty="0" err="1"/>
              <a:t>expected</a:t>
            </a:r>
            <a:r>
              <a:rPr lang="et-EE" dirty="0"/>
              <a:t> </a:t>
            </a:r>
            <a:r>
              <a:rPr lang="et-EE" dirty="0" err="1"/>
              <a:t>learning</a:t>
            </a:r>
            <a:r>
              <a:rPr lang="et-EE" dirty="0"/>
              <a:t> </a:t>
            </a:r>
            <a:r>
              <a:rPr lang="et-EE" dirty="0" err="1"/>
              <a:t>outcomes</a:t>
            </a:r>
            <a:r>
              <a:rPr lang="et-EE" dirty="0"/>
              <a:t>, </a:t>
            </a:r>
            <a:r>
              <a:rPr lang="et-EE" dirty="0" err="1"/>
              <a:t>for</a:t>
            </a:r>
            <a:r>
              <a:rPr lang="et-EE" dirty="0"/>
              <a:t> </a:t>
            </a:r>
            <a:r>
              <a:rPr lang="et-EE" dirty="0" err="1"/>
              <a:t>assessment</a:t>
            </a:r>
            <a:r>
              <a:rPr lang="et-EE" dirty="0"/>
              <a:t> and </a:t>
            </a:r>
            <a:r>
              <a:rPr lang="et-EE" dirty="0" err="1"/>
              <a:t>validation</a:t>
            </a:r>
            <a:r>
              <a:rPr lang="et-EE" dirty="0"/>
              <a:t> of </a:t>
            </a:r>
            <a:r>
              <a:rPr lang="et-EE" dirty="0" err="1"/>
              <a:t>learning</a:t>
            </a:r>
            <a:r>
              <a:rPr lang="et-EE" dirty="0"/>
              <a:t> </a:t>
            </a:r>
            <a:r>
              <a:rPr lang="et-EE" dirty="0" err="1"/>
              <a:t>outcomes</a:t>
            </a:r>
            <a:r>
              <a:rPr lang="et-EE" dirty="0"/>
              <a:t>, </a:t>
            </a:r>
            <a:r>
              <a:rPr lang="et-EE" dirty="0" err="1"/>
              <a:t>for</a:t>
            </a:r>
            <a:r>
              <a:rPr lang="et-EE" dirty="0"/>
              <a:t> </a:t>
            </a:r>
            <a:r>
              <a:rPr lang="et-EE" dirty="0" err="1"/>
              <a:t>training</a:t>
            </a:r>
            <a:r>
              <a:rPr lang="et-EE" dirty="0"/>
              <a:t> </a:t>
            </a:r>
            <a:r>
              <a:rPr lang="et-EE" dirty="0" err="1"/>
              <a:t>providers</a:t>
            </a:r>
            <a:r>
              <a:rPr lang="et-EE" dirty="0"/>
              <a:t>, ...)</a:t>
            </a:r>
            <a:endParaRPr lang="en-US" dirty="0"/>
          </a:p>
        </p:txBody>
      </p:sp>
    </p:spTree>
    <p:extLst>
      <p:ext uri="{BB962C8B-B14F-4D97-AF65-F5344CB8AC3E}">
        <p14:creationId xmlns:p14="http://schemas.microsoft.com/office/powerpoint/2010/main" val="16929857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1847850" y="260350"/>
            <a:ext cx="8273058" cy="1143000"/>
          </a:xfrm>
        </p:spPr>
        <p:txBody>
          <a:bodyPr>
            <a:noAutofit/>
          </a:bodyPr>
          <a:lstStyle/>
          <a:p>
            <a:pPr>
              <a:lnSpc>
                <a:spcPts val="3400"/>
              </a:lnSpc>
            </a:pPr>
            <a:r>
              <a:rPr lang="az-Cyrl-AZ" dirty="0">
                <a:solidFill>
                  <a:srgbClr val="FF0000"/>
                </a:solidFill>
              </a:rPr>
              <a:t>Т</a:t>
            </a:r>
            <a:r>
              <a:rPr lang="et-EE" dirty="0" err="1">
                <a:solidFill>
                  <a:srgbClr val="FF0000"/>
                </a:solidFill>
              </a:rPr>
              <a:t>ypes</a:t>
            </a:r>
            <a:r>
              <a:rPr lang="et-EE" dirty="0">
                <a:solidFill>
                  <a:srgbClr val="FF0000"/>
                </a:solidFill>
              </a:rPr>
              <a:t> of </a:t>
            </a:r>
            <a:r>
              <a:rPr lang="et-EE" dirty="0" err="1" smtClean="0">
                <a:solidFill>
                  <a:srgbClr val="FF0000"/>
                </a:solidFill>
              </a:rPr>
              <a:t>qualifications</a:t>
            </a:r>
            <a:r>
              <a:rPr lang="et-EE" dirty="0" smtClean="0">
                <a:solidFill>
                  <a:srgbClr val="FF0000"/>
                </a:solidFill>
              </a:rPr>
              <a:t> </a:t>
            </a:r>
            <a:endParaRPr lang="en-US" altLang="en-US" b="1" dirty="0">
              <a:solidFill>
                <a:srgbClr val="FF0000"/>
              </a:solidFill>
            </a:endParaRPr>
          </a:p>
        </p:txBody>
      </p:sp>
      <p:sp>
        <p:nvSpPr>
          <p:cNvPr id="13315" name="Rectangle 3"/>
          <p:cNvSpPr>
            <a:spLocks noGrp="1"/>
          </p:cNvSpPr>
          <p:nvPr>
            <p:ph type="body" idx="1"/>
          </p:nvPr>
        </p:nvSpPr>
        <p:spPr>
          <a:xfrm>
            <a:off x="1847850" y="1665027"/>
            <a:ext cx="8640638" cy="4776715"/>
          </a:xfrm>
        </p:spPr>
        <p:txBody>
          <a:bodyPr/>
          <a:lstStyle/>
          <a:p>
            <a:pPr marL="0" indent="0">
              <a:buNone/>
              <a:defRPr/>
            </a:pPr>
            <a:r>
              <a:rPr lang="et-EE" dirty="0" err="1"/>
              <a:t>Az</a:t>
            </a:r>
            <a:r>
              <a:rPr lang="en-US" dirty="0"/>
              <a:t>QF includes the following </a:t>
            </a:r>
            <a:r>
              <a:rPr lang="et-EE" dirty="0" err="1"/>
              <a:t>types</a:t>
            </a:r>
            <a:r>
              <a:rPr lang="et-EE" dirty="0"/>
              <a:t> </a:t>
            </a:r>
            <a:r>
              <a:rPr lang="et-EE" dirty="0" err="1"/>
              <a:t>of</a:t>
            </a:r>
            <a:r>
              <a:rPr lang="et-EE" dirty="0"/>
              <a:t> </a:t>
            </a:r>
            <a:r>
              <a:rPr lang="en-US" dirty="0"/>
              <a:t>qualifications:</a:t>
            </a:r>
          </a:p>
          <a:p>
            <a:pPr lvl="1">
              <a:defRPr/>
            </a:pPr>
            <a:r>
              <a:rPr lang="en-US" sz="2800" dirty="0"/>
              <a:t>Qualifications for </a:t>
            </a:r>
            <a:r>
              <a:rPr lang="en-US" sz="2800" b="1" dirty="0"/>
              <a:t>general education</a:t>
            </a:r>
          </a:p>
          <a:p>
            <a:pPr lvl="1">
              <a:defRPr/>
            </a:pPr>
            <a:r>
              <a:rPr lang="en-US" sz="2800" dirty="0"/>
              <a:t>Qualifications for </a:t>
            </a:r>
            <a:r>
              <a:rPr lang="en-US" sz="2800" b="1" dirty="0"/>
              <a:t>initial vocational education and training</a:t>
            </a:r>
            <a:r>
              <a:rPr lang="en-US" sz="2800" dirty="0"/>
              <a:t> (VET)</a:t>
            </a:r>
          </a:p>
          <a:p>
            <a:pPr lvl="1">
              <a:defRPr/>
            </a:pPr>
            <a:r>
              <a:rPr lang="en-US" sz="2800" dirty="0"/>
              <a:t>Qualifications for </a:t>
            </a:r>
            <a:r>
              <a:rPr lang="en-US" sz="2800" b="1" dirty="0"/>
              <a:t>secondary </a:t>
            </a:r>
            <a:r>
              <a:rPr lang="en-US" sz="2800" b="1" dirty="0" err="1" smtClean="0"/>
              <a:t>speciali</a:t>
            </a:r>
            <a:r>
              <a:rPr lang="et-EE" sz="2800" b="1" dirty="0" smtClean="0"/>
              <a:t>s</a:t>
            </a:r>
            <a:r>
              <a:rPr lang="en-US" sz="2800" b="1" dirty="0" err="1" smtClean="0"/>
              <a:t>ed</a:t>
            </a:r>
            <a:r>
              <a:rPr lang="en-US" sz="2800" b="1" dirty="0" smtClean="0"/>
              <a:t> </a:t>
            </a:r>
            <a:r>
              <a:rPr lang="en-US" sz="2800" b="1" dirty="0"/>
              <a:t>education </a:t>
            </a:r>
            <a:r>
              <a:rPr lang="en-US" sz="2800" dirty="0"/>
              <a:t>(sub-bachelor education)</a:t>
            </a:r>
          </a:p>
          <a:p>
            <a:pPr lvl="1">
              <a:defRPr/>
            </a:pPr>
            <a:r>
              <a:rPr lang="en-US" sz="2800" dirty="0"/>
              <a:t>Qualifications for </a:t>
            </a:r>
            <a:r>
              <a:rPr lang="en-US" sz="2800" b="1" dirty="0"/>
              <a:t>higher education </a:t>
            </a:r>
          </a:p>
          <a:p>
            <a:pPr lvl="1">
              <a:defRPr/>
            </a:pPr>
            <a:r>
              <a:rPr lang="en-US" sz="2800" dirty="0"/>
              <a:t>Qualifications for </a:t>
            </a:r>
            <a:r>
              <a:rPr lang="en-US" sz="2800" b="1" dirty="0"/>
              <a:t>further</a:t>
            </a:r>
            <a:r>
              <a:rPr lang="en-US" sz="2800" dirty="0"/>
              <a:t> </a:t>
            </a:r>
            <a:r>
              <a:rPr lang="et-EE" sz="2800" dirty="0"/>
              <a:t>(</a:t>
            </a:r>
            <a:r>
              <a:rPr lang="et-EE" sz="2800" dirty="0" err="1" smtClean="0"/>
              <a:t>additional</a:t>
            </a:r>
            <a:r>
              <a:rPr lang="et-EE" sz="2800" dirty="0" smtClean="0"/>
              <a:t>, </a:t>
            </a:r>
            <a:r>
              <a:rPr lang="et-EE" sz="2800" dirty="0" err="1" smtClean="0"/>
              <a:t>adult</a:t>
            </a:r>
            <a:r>
              <a:rPr lang="et-EE" sz="2800" dirty="0" smtClean="0"/>
              <a:t>) </a:t>
            </a:r>
            <a:r>
              <a:rPr lang="en-US" sz="2800" b="1" dirty="0"/>
              <a:t>education and training</a:t>
            </a:r>
          </a:p>
        </p:txBody>
      </p:sp>
    </p:spTree>
    <p:extLst>
      <p:ext uri="{BB962C8B-B14F-4D97-AF65-F5344CB8AC3E}">
        <p14:creationId xmlns:p14="http://schemas.microsoft.com/office/powerpoint/2010/main" val="2275809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1356</TotalTime>
  <Words>929</Words>
  <Application>Microsoft Office PowerPoint</Application>
  <PresentationFormat>Произвольный</PresentationFormat>
  <Paragraphs>132</Paragraphs>
  <Slides>14</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Office Theme</vt:lpstr>
      <vt:lpstr>Making the AzQF compatible to the EQF, what does it mean?</vt:lpstr>
      <vt:lpstr>Competence, competences and learning outcomes</vt:lpstr>
      <vt:lpstr>Competence and qualification</vt:lpstr>
      <vt:lpstr>European Qualifications Framework</vt:lpstr>
      <vt:lpstr>Презентация PowerPoint</vt:lpstr>
      <vt:lpstr>What is AzQF?</vt:lpstr>
      <vt:lpstr>Why NQF for Azerbaijan?</vt:lpstr>
      <vt:lpstr>Main principles for the AzQF</vt:lpstr>
      <vt:lpstr>Тypes of qualifications </vt:lpstr>
      <vt:lpstr>Презентация PowerPoint</vt:lpstr>
      <vt:lpstr>Criteria for referencing AzQF to EQF (1)</vt:lpstr>
      <vt:lpstr>Criteria for referencing AzQF to EQF (2)</vt:lpstr>
      <vt:lpstr>Criteria for referencing AzQF to EQF (3)</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the AzQF compatible to the EQF, what does it mean?</dc:title>
  <dc:creator>Olav Aarna</dc:creator>
  <cp:lastModifiedBy>Mammadova</cp:lastModifiedBy>
  <cp:revision>8</cp:revision>
  <dcterms:created xsi:type="dcterms:W3CDTF">2016-02-01T05:18:54Z</dcterms:created>
  <dcterms:modified xsi:type="dcterms:W3CDTF">2016-02-05T12:42:04Z</dcterms:modified>
</cp:coreProperties>
</file>