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814" r:id="rId1"/>
  </p:sldMasterIdLst>
  <p:notesMasterIdLst>
    <p:notesMasterId r:id="rId13"/>
  </p:notesMasterIdLst>
  <p:handoutMasterIdLst>
    <p:handoutMasterId r:id="rId14"/>
  </p:handoutMasterIdLst>
  <p:sldIdLst>
    <p:sldId id="326" r:id="rId2"/>
    <p:sldId id="319" r:id="rId3"/>
    <p:sldId id="320" r:id="rId4"/>
    <p:sldId id="330" r:id="rId5"/>
    <p:sldId id="334" r:id="rId6"/>
    <p:sldId id="332" r:id="rId7"/>
    <p:sldId id="333" r:id="rId8"/>
    <p:sldId id="328" r:id="rId9"/>
    <p:sldId id="329" r:id="rId10"/>
    <p:sldId id="335" r:id="rId11"/>
    <p:sldId id="337" r:id="rId12"/>
  </p:sldIdLst>
  <p:sldSz cx="9144000" cy="6858000" type="screen4x3"/>
  <p:notesSz cx="6808788" cy="99409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341">
          <p15:clr>
            <a:srgbClr val="A4A3A4"/>
          </p15:clr>
        </p15:guide>
        <p15:guide id="3" pos="5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0D0D"/>
    <a:srgbClr val="928B81"/>
    <a:srgbClr val="FFA300"/>
    <a:srgbClr val="FFCF06"/>
    <a:srgbClr val="F8C704"/>
    <a:srgbClr val="EFC002"/>
    <a:srgbClr val="00A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1194" y="108"/>
      </p:cViewPr>
      <p:guideLst>
        <p:guide orient="horz"/>
        <p:guide pos="341"/>
        <p:guide pos="541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6/9/2016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666334D-7A27-9F43-9EC7-CCD7CF254AD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78059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BA4E3A-D2E6-4947-B46E-18DB598EA3A1}" type="datetime1">
              <a:rPr lang="fi-FI"/>
              <a:pPr>
                <a:defRPr/>
              </a:pPr>
              <a:t>9.6.2016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0889F7-7C3B-BA40-BE46-7E19F6C058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48377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89F7-7C3B-BA40-BE46-7E19F6C05879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7293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89F7-7C3B-BA40-BE46-7E19F6C05879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324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43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10.6.2016</a:t>
            </a: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00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222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10.6.2016</a:t>
            </a:r>
            <a:endParaRPr lang="fi-FI"/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9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151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10.6.2016</a:t>
            </a:r>
            <a:endParaRPr lang="fi-FI"/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901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10.6.2016</a:t>
            </a:r>
            <a:endParaRPr lang="fi-FI"/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499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5100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439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  <a:gd name="connsiteX0" fmla="*/ 9987 w 10000"/>
              <a:gd name="connsiteY0" fmla="*/ 10000 h 10000"/>
              <a:gd name="connsiteX1" fmla="*/ 0 w 10000"/>
              <a:gd name="connsiteY1" fmla="*/ 10 h 10000"/>
              <a:gd name="connsiteX2" fmla="*/ 9987 w 10000"/>
              <a:gd name="connsiteY2" fmla="*/ 0 h 10000"/>
              <a:gd name="connsiteX3" fmla="*/ 10000 w 10000"/>
              <a:gd name="connsiteY3" fmla="*/ 9054 h 10000"/>
              <a:gd name="connsiteX4" fmla="*/ 9987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987" y="10000"/>
                </a:moveTo>
                <a:lnTo>
                  <a:pt x="0" y="10"/>
                </a:lnTo>
                <a:lnTo>
                  <a:pt x="9987" y="0"/>
                </a:lnTo>
                <a:cubicBezTo>
                  <a:pt x="10015" y="3177"/>
                  <a:pt x="9972" y="5898"/>
                  <a:pt x="10000" y="9054"/>
                </a:cubicBezTo>
                <a:cubicBezTo>
                  <a:pt x="9990" y="9345"/>
                  <a:pt x="9998" y="9585"/>
                  <a:pt x="9987" y="100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2859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2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963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12"/>
              <a:gd name="connsiteY0" fmla="*/ 10000 h 10000"/>
              <a:gd name="connsiteX1" fmla="*/ 0 w 10012"/>
              <a:gd name="connsiteY1" fmla="*/ 10 h 10000"/>
              <a:gd name="connsiteX2" fmla="*/ 9975 w 10012"/>
              <a:gd name="connsiteY2" fmla="*/ 0 h 10000"/>
              <a:gd name="connsiteX3" fmla="*/ 9988 w 10012"/>
              <a:gd name="connsiteY3" fmla="*/ 9054 h 10000"/>
              <a:gd name="connsiteX4" fmla="*/ 9975 w 10012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88" h="10000">
                <a:moveTo>
                  <a:pt x="9975" y="10000"/>
                </a:moveTo>
                <a:lnTo>
                  <a:pt x="0" y="10"/>
                </a:lnTo>
                <a:lnTo>
                  <a:pt x="9975" y="0"/>
                </a:lnTo>
                <a:cubicBezTo>
                  <a:pt x="10003" y="3177"/>
                  <a:pt x="9960" y="5898"/>
                  <a:pt x="9988" y="9054"/>
                </a:cubicBezTo>
                <a:cubicBezTo>
                  <a:pt x="9978" y="9407"/>
                  <a:pt x="9986" y="9667"/>
                  <a:pt x="9975" y="100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3584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30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763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147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815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99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657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418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i-FI" smtClean="0"/>
              <a:t>10.6.2016</a:t>
            </a:r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5DB13D-24FD-0641-8100-A6CD964B88B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378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7" r:id="rId1"/>
    <p:sldLayoutId id="2147484839" r:id="rId2"/>
    <p:sldLayoutId id="2147484840" r:id="rId3"/>
    <p:sldLayoutId id="2147484842" r:id="rId4"/>
    <p:sldLayoutId id="2147484843" r:id="rId5"/>
    <p:sldLayoutId id="2147484844" r:id="rId6"/>
    <p:sldLayoutId id="2147484821" r:id="rId7"/>
    <p:sldLayoutId id="2147484847" r:id="rId8"/>
    <p:sldLayoutId id="2147484845" r:id="rId9"/>
    <p:sldLayoutId id="2147484850" r:id="rId10"/>
    <p:sldLayoutId id="2147484848" r:id="rId11"/>
    <p:sldLayoutId id="2147484852" r:id="rId12"/>
    <p:sldLayoutId id="2147484853" r:id="rId13"/>
    <p:sldLayoutId id="2147484854" r:id="rId14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05053" y="2324100"/>
            <a:ext cx="8083322" cy="1775460"/>
          </a:xfrm>
        </p:spPr>
        <p:txBody>
          <a:bodyPr/>
          <a:lstStyle/>
          <a:p>
            <a:r>
              <a:rPr lang="fi-FI" sz="4800" dirty="0">
                <a:solidFill>
                  <a:srgbClr val="0D93D2"/>
                </a:solidFill>
              </a:rPr>
              <a:t>Twinning – a </a:t>
            </a:r>
            <a:r>
              <a:rPr lang="fi-FI" sz="4800" dirty="0" err="1">
                <a:solidFill>
                  <a:srgbClr val="0D93D2"/>
                </a:solidFill>
              </a:rPr>
              <a:t>Tool</a:t>
            </a:r>
            <a:r>
              <a:rPr lang="fi-FI" sz="4800" dirty="0">
                <a:solidFill>
                  <a:srgbClr val="0D93D2"/>
                </a:solidFill>
              </a:rPr>
              <a:t> to </a:t>
            </a:r>
            <a:r>
              <a:rPr lang="fi-FI" sz="4800" dirty="0" err="1">
                <a:solidFill>
                  <a:srgbClr val="0D93D2"/>
                </a:solidFill>
              </a:rPr>
              <a:t>Develop</a:t>
            </a:r>
            <a:r>
              <a:rPr lang="fi-FI" sz="4800" dirty="0">
                <a:solidFill>
                  <a:srgbClr val="0D93D2"/>
                </a:solidFill>
              </a:rPr>
              <a:t> </a:t>
            </a:r>
            <a:r>
              <a:rPr lang="fi-FI" sz="4800" dirty="0" err="1">
                <a:solidFill>
                  <a:srgbClr val="0D93D2"/>
                </a:solidFill>
              </a:rPr>
              <a:t>Education</a:t>
            </a:r>
            <a:r>
              <a:rPr lang="fi-FI" sz="4800" dirty="0">
                <a:solidFill>
                  <a:srgbClr val="0D93D2"/>
                </a:solidFill>
              </a:rPr>
              <a:t> and Evaluation Systems</a:t>
            </a:r>
            <a:br>
              <a:rPr lang="fi-FI" sz="4800" dirty="0">
                <a:solidFill>
                  <a:srgbClr val="0D93D2"/>
                </a:solidFill>
              </a:rPr>
            </a:b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Eerikki Vainio</a:t>
            </a:r>
          </a:p>
          <a:p>
            <a:r>
              <a:rPr lang="fi-FI" dirty="0" smtClean="0"/>
              <a:t>10</a:t>
            </a:r>
            <a:r>
              <a:rPr lang="fi-FI" dirty="0" smtClean="0"/>
              <a:t>.6.2016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2481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617221"/>
            <a:ext cx="8047037" cy="5319346"/>
          </a:xfrm>
        </p:spPr>
        <p:txBody>
          <a:bodyPr/>
          <a:lstStyle/>
          <a:p>
            <a:r>
              <a:rPr lang="fi-FI" sz="1800" dirty="0" smtClean="0">
                <a:solidFill>
                  <a:prstClr val="black"/>
                </a:solidFill>
              </a:rPr>
              <a:t>Component 4</a:t>
            </a:r>
            <a:r>
              <a:rPr lang="fi-FI" sz="1800" b="0" dirty="0" smtClean="0">
                <a:solidFill>
                  <a:prstClr val="black"/>
                </a:solidFill>
              </a:rPr>
              <a:t>	 </a:t>
            </a:r>
          </a:p>
          <a:p>
            <a:r>
              <a:rPr lang="fi-FI" sz="1800" b="0" dirty="0">
                <a:solidFill>
                  <a:prstClr val="black"/>
                </a:solidFill>
              </a:rPr>
              <a:t>	</a:t>
            </a:r>
            <a:r>
              <a:rPr lang="fi-FI" sz="1800" b="0" dirty="0" smtClean="0">
                <a:solidFill>
                  <a:prstClr val="black"/>
                </a:solidFill>
              </a:rPr>
              <a:t> → </a:t>
            </a:r>
            <a:r>
              <a:rPr lang="fi-FI" sz="1800" b="0" dirty="0" err="1">
                <a:solidFill>
                  <a:prstClr val="black"/>
                </a:solidFill>
              </a:rPr>
              <a:t>strengthening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the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self-evaluation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capacity</a:t>
            </a:r>
            <a:r>
              <a:rPr lang="fi-FI" sz="1800" b="0" dirty="0">
                <a:solidFill>
                  <a:prstClr val="black"/>
                </a:solidFill>
              </a:rPr>
              <a:t> of </a:t>
            </a:r>
            <a:r>
              <a:rPr lang="fi-FI" sz="1800" b="0" dirty="0" err="1">
                <a:solidFill>
                  <a:prstClr val="black"/>
                </a:solidFill>
              </a:rPr>
              <a:t>HEIs</a:t>
            </a:r>
            <a:endParaRPr lang="fi-FI" sz="1800" b="0" dirty="0">
              <a:solidFill>
                <a:prstClr val="black"/>
              </a:solidFill>
            </a:endParaRPr>
          </a:p>
          <a:p>
            <a:r>
              <a:rPr lang="fi-FI" sz="1800" b="0" dirty="0">
                <a:solidFill>
                  <a:prstClr val="black"/>
                </a:solidFill>
              </a:rPr>
              <a:t>	 → </a:t>
            </a:r>
            <a:r>
              <a:rPr lang="fi-FI" sz="1800" b="0" dirty="0" err="1">
                <a:solidFill>
                  <a:prstClr val="black"/>
                </a:solidFill>
              </a:rPr>
              <a:t>developing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the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Standards</a:t>
            </a:r>
            <a:r>
              <a:rPr lang="fi-FI" sz="1800" b="0" dirty="0">
                <a:solidFill>
                  <a:prstClr val="black"/>
                </a:solidFill>
              </a:rPr>
              <a:t> and </a:t>
            </a:r>
            <a:r>
              <a:rPr lang="fi-FI" sz="1800" b="0" dirty="0" err="1">
                <a:solidFill>
                  <a:prstClr val="black"/>
                </a:solidFill>
              </a:rPr>
              <a:t>Guidelines</a:t>
            </a:r>
            <a:r>
              <a:rPr lang="fi-FI" sz="1800" b="0" dirty="0">
                <a:solidFill>
                  <a:prstClr val="black"/>
                </a:solidFill>
              </a:rPr>
              <a:t> for QA in </a:t>
            </a:r>
            <a:r>
              <a:rPr lang="fi-FI" sz="1800" b="0" dirty="0" err="1">
                <a:solidFill>
                  <a:prstClr val="black"/>
                </a:solidFill>
              </a:rPr>
              <a:t>higher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education</a:t>
            </a:r>
            <a:r>
              <a:rPr lang="fi-FI" sz="1800" b="0" dirty="0">
                <a:solidFill>
                  <a:prstClr val="black"/>
                </a:solidFill>
              </a:rPr>
              <a:t> in 	</a:t>
            </a:r>
            <a:r>
              <a:rPr lang="fi-FI" sz="1800" b="0" dirty="0" err="1">
                <a:solidFill>
                  <a:prstClr val="black"/>
                </a:solidFill>
              </a:rPr>
              <a:t>Azerbaijan</a:t>
            </a:r>
            <a:r>
              <a:rPr lang="fi-FI" sz="1800" b="0" dirty="0">
                <a:solidFill>
                  <a:prstClr val="black"/>
                </a:solidFill>
              </a:rPr>
              <a:t> in </a:t>
            </a:r>
            <a:r>
              <a:rPr lang="fi-FI" sz="1800" b="0" dirty="0" err="1">
                <a:solidFill>
                  <a:prstClr val="black"/>
                </a:solidFill>
              </a:rPr>
              <a:t>cooperation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with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the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local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experts</a:t>
            </a:r>
            <a:r>
              <a:rPr lang="fi-FI" sz="1800" b="0" dirty="0">
                <a:solidFill>
                  <a:prstClr val="black"/>
                </a:solidFill>
              </a:rPr>
              <a:t> and </a:t>
            </a:r>
            <a:r>
              <a:rPr lang="fi-FI" sz="1800" b="0" dirty="0" err="1">
                <a:solidFill>
                  <a:prstClr val="black"/>
                </a:solidFill>
              </a:rPr>
              <a:t>carrying</a:t>
            </a:r>
            <a:r>
              <a:rPr lang="fi-FI" sz="1800" b="0" dirty="0">
                <a:solidFill>
                  <a:prstClr val="black"/>
                </a:solidFill>
              </a:rPr>
              <a:t> out </a:t>
            </a:r>
            <a:r>
              <a:rPr lang="fi-FI" sz="1800" b="0" dirty="0" err="1">
                <a:solidFill>
                  <a:prstClr val="black"/>
                </a:solidFill>
              </a:rPr>
              <a:t>pilot</a:t>
            </a:r>
            <a:r>
              <a:rPr lang="fi-FI" sz="1800" b="0" dirty="0">
                <a:solidFill>
                  <a:prstClr val="black"/>
                </a:solidFill>
              </a:rPr>
              <a:t> 	</a:t>
            </a:r>
            <a:r>
              <a:rPr lang="fi-FI" sz="1800" b="0" dirty="0" err="1">
                <a:solidFill>
                  <a:prstClr val="black"/>
                </a:solidFill>
              </a:rPr>
              <a:t>external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evaluations</a:t>
            </a:r>
            <a:r>
              <a:rPr lang="fi-FI" sz="1800" b="0" dirty="0">
                <a:solidFill>
                  <a:prstClr val="black"/>
                </a:solidFill>
              </a:rPr>
              <a:t> in 3 </a:t>
            </a:r>
            <a:r>
              <a:rPr lang="fi-FI" sz="1800" b="0" dirty="0" err="1">
                <a:solidFill>
                  <a:prstClr val="black"/>
                </a:solidFill>
              </a:rPr>
              <a:t>HEIs</a:t>
            </a:r>
            <a:endParaRPr lang="fi-FI" sz="1800" b="0" dirty="0">
              <a:solidFill>
                <a:prstClr val="black"/>
              </a:solidFill>
            </a:endParaRPr>
          </a:p>
          <a:p>
            <a:r>
              <a:rPr lang="fi-FI" sz="1800" b="0" dirty="0">
                <a:solidFill>
                  <a:prstClr val="black"/>
                </a:solidFill>
              </a:rPr>
              <a:t>	 → </a:t>
            </a:r>
            <a:r>
              <a:rPr lang="fi-FI" sz="1800" b="0" dirty="0" err="1">
                <a:solidFill>
                  <a:prstClr val="black"/>
                </a:solidFill>
              </a:rPr>
              <a:t>based</a:t>
            </a:r>
            <a:r>
              <a:rPr lang="fi-FI" sz="1800" b="0" dirty="0">
                <a:solidFill>
                  <a:prstClr val="black"/>
                </a:solidFill>
              </a:rPr>
              <a:t> on </a:t>
            </a:r>
            <a:r>
              <a:rPr lang="fi-FI" sz="1800" b="0" dirty="0" err="1">
                <a:solidFill>
                  <a:prstClr val="black"/>
                </a:solidFill>
              </a:rPr>
              <a:t>the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results</a:t>
            </a:r>
            <a:r>
              <a:rPr lang="fi-FI" sz="1800" b="0" dirty="0">
                <a:solidFill>
                  <a:prstClr val="black"/>
                </a:solidFill>
              </a:rPr>
              <a:t> of </a:t>
            </a:r>
            <a:r>
              <a:rPr lang="fi-FI" sz="1800" b="0" dirty="0" err="1">
                <a:solidFill>
                  <a:prstClr val="black"/>
                </a:solidFill>
              </a:rPr>
              <a:t>the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external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evaluations</a:t>
            </a:r>
            <a:r>
              <a:rPr lang="fi-FI" sz="1800" b="0" dirty="0">
                <a:solidFill>
                  <a:prstClr val="black"/>
                </a:solidFill>
              </a:rPr>
              <a:t>, </a:t>
            </a:r>
            <a:r>
              <a:rPr lang="fi-FI" sz="1800" b="0" dirty="0" err="1">
                <a:solidFill>
                  <a:prstClr val="black"/>
                </a:solidFill>
              </a:rPr>
              <a:t>updating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the</a:t>
            </a:r>
            <a:r>
              <a:rPr lang="fi-FI" sz="1800" b="0" dirty="0">
                <a:solidFill>
                  <a:prstClr val="black"/>
                </a:solidFill>
              </a:rPr>
              <a:t> 	</a:t>
            </a:r>
            <a:r>
              <a:rPr lang="fi-FI" sz="1800" b="0" dirty="0" err="1">
                <a:solidFill>
                  <a:prstClr val="black"/>
                </a:solidFill>
              </a:rPr>
              <a:t>Standards</a:t>
            </a:r>
            <a:r>
              <a:rPr lang="fi-FI" sz="1800" b="0" dirty="0">
                <a:solidFill>
                  <a:prstClr val="black"/>
                </a:solidFill>
              </a:rPr>
              <a:t> and </a:t>
            </a:r>
            <a:r>
              <a:rPr lang="fi-FI" sz="1800" b="0" dirty="0" err="1">
                <a:solidFill>
                  <a:prstClr val="black"/>
                </a:solidFill>
              </a:rPr>
              <a:t>Guidelines</a:t>
            </a:r>
            <a:r>
              <a:rPr lang="fi-FI" sz="1800" b="0" dirty="0">
                <a:solidFill>
                  <a:prstClr val="black"/>
                </a:solidFill>
              </a:rPr>
              <a:t> for QA and </a:t>
            </a:r>
            <a:r>
              <a:rPr lang="fi-FI" sz="1800" b="0" dirty="0" err="1">
                <a:solidFill>
                  <a:prstClr val="black"/>
                </a:solidFill>
              </a:rPr>
              <a:t>creating</a:t>
            </a:r>
            <a:r>
              <a:rPr lang="fi-FI" sz="1800" b="0" dirty="0">
                <a:solidFill>
                  <a:prstClr val="black"/>
                </a:solidFill>
              </a:rPr>
              <a:t> a </a:t>
            </a:r>
            <a:r>
              <a:rPr lang="fi-FI" sz="1800" b="0" dirty="0" err="1">
                <a:solidFill>
                  <a:prstClr val="black"/>
                </a:solidFill>
              </a:rPr>
              <a:t>roadmap</a:t>
            </a:r>
            <a:r>
              <a:rPr lang="fi-FI" sz="1800" b="0" dirty="0">
                <a:solidFill>
                  <a:prstClr val="black"/>
                </a:solidFill>
              </a:rPr>
              <a:t> for </a:t>
            </a:r>
            <a:r>
              <a:rPr lang="fi-FI" sz="1800" b="0" dirty="0" err="1">
                <a:solidFill>
                  <a:prstClr val="black"/>
                </a:solidFill>
              </a:rPr>
              <a:t>developing</a:t>
            </a:r>
            <a:r>
              <a:rPr lang="fi-FI" sz="1800" b="0" dirty="0">
                <a:solidFill>
                  <a:prstClr val="black"/>
                </a:solidFill>
              </a:rPr>
              <a:t> 	</a:t>
            </a:r>
            <a:r>
              <a:rPr lang="fi-FI" sz="1800" b="0" dirty="0" err="1">
                <a:solidFill>
                  <a:prstClr val="black"/>
                </a:solidFill>
              </a:rPr>
              <a:t>the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higher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education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system</a:t>
            </a:r>
            <a:r>
              <a:rPr lang="fi-FI" sz="1800" b="0" dirty="0">
                <a:solidFill>
                  <a:prstClr val="black"/>
                </a:solidFill>
              </a:rPr>
              <a:t> (</a:t>
            </a:r>
            <a:r>
              <a:rPr lang="fi-FI" sz="1800" b="0" dirty="0" err="1">
                <a:solidFill>
                  <a:prstClr val="black"/>
                </a:solidFill>
              </a:rPr>
              <a:t>support</a:t>
            </a:r>
            <a:r>
              <a:rPr lang="fi-FI" sz="1800" b="0" dirty="0">
                <a:solidFill>
                  <a:prstClr val="black"/>
                </a:solidFill>
              </a:rPr>
              <a:t> to </a:t>
            </a:r>
            <a:r>
              <a:rPr lang="fi-FI" sz="1800" b="0" dirty="0" err="1">
                <a:solidFill>
                  <a:prstClr val="black"/>
                </a:solidFill>
              </a:rPr>
              <a:t>the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creation</a:t>
            </a:r>
            <a:r>
              <a:rPr lang="fi-FI" sz="1800" b="0" dirty="0">
                <a:solidFill>
                  <a:prstClr val="black"/>
                </a:solidFill>
              </a:rPr>
              <a:t> of a QA </a:t>
            </a:r>
            <a:r>
              <a:rPr lang="fi-FI" sz="1800" b="0" dirty="0" err="1">
                <a:solidFill>
                  <a:prstClr val="black"/>
                </a:solidFill>
              </a:rPr>
              <a:t>Agency</a:t>
            </a:r>
            <a:r>
              <a:rPr lang="fi-FI" sz="1800" b="0" dirty="0" smtClean="0">
                <a:solidFill>
                  <a:prstClr val="black"/>
                </a:solidFill>
              </a:rPr>
              <a:t>)</a:t>
            </a:r>
          </a:p>
          <a:p>
            <a:endParaRPr lang="fi-FI" sz="1800" b="0" dirty="0">
              <a:solidFill>
                <a:prstClr val="black"/>
              </a:solidFill>
            </a:endParaRPr>
          </a:p>
          <a:p>
            <a:endParaRPr lang="fi-FI" sz="1800" b="0" dirty="0" smtClean="0">
              <a:solidFill>
                <a:prstClr val="black"/>
              </a:solidFill>
            </a:endParaRPr>
          </a:p>
          <a:p>
            <a:pPr algn="ctr"/>
            <a:r>
              <a:rPr lang="fi-FI" sz="2000" dirty="0" smtClean="0">
                <a:solidFill>
                  <a:prstClr val="black"/>
                </a:solidFill>
              </a:rPr>
              <a:t>For </a:t>
            </a:r>
            <a:r>
              <a:rPr lang="fi-FI" sz="2000" dirty="0" err="1" smtClean="0">
                <a:solidFill>
                  <a:prstClr val="black"/>
                </a:solidFill>
              </a:rPr>
              <a:t>further</a:t>
            </a:r>
            <a:r>
              <a:rPr lang="fi-FI" sz="2000" dirty="0" smtClean="0">
                <a:solidFill>
                  <a:prstClr val="black"/>
                </a:solidFill>
              </a:rPr>
              <a:t> </a:t>
            </a:r>
            <a:r>
              <a:rPr lang="fi-FI" sz="2000" dirty="0" err="1" smtClean="0">
                <a:solidFill>
                  <a:prstClr val="black"/>
                </a:solidFill>
              </a:rPr>
              <a:t>information</a:t>
            </a:r>
            <a:r>
              <a:rPr lang="fi-FI" sz="2000" dirty="0" smtClean="0">
                <a:solidFill>
                  <a:prstClr val="black"/>
                </a:solidFill>
              </a:rPr>
              <a:t>, </a:t>
            </a:r>
            <a:r>
              <a:rPr lang="fi-FI" sz="2000" dirty="0" err="1" smtClean="0">
                <a:solidFill>
                  <a:prstClr val="black"/>
                </a:solidFill>
              </a:rPr>
              <a:t>please</a:t>
            </a:r>
            <a:r>
              <a:rPr lang="fi-FI" sz="2000" dirty="0" smtClean="0">
                <a:solidFill>
                  <a:prstClr val="black"/>
                </a:solidFill>
              </a:rPr>
              <a:t> </a:t>
            </a:r>
            <a:r>
              <a:rPr lang="fi-FI" sz="2000" dirty="0" err="1" smtClean="0">
                <a:solidFill>
                  <a:prstClr val="black"/>
                </a:solidFill>
              </a:rPr>
              <a:t>visit</a:t>
            </a:r>
            <a:r>
              <a:rPr lang="fi-FI" sz="2000" dirty="0" smtClean="0">
                <a:solidFill>
                  <a:prstClr val="black"/>
                </a:solidFill>
              </a:rPr>
              <a:t> </a:t>
            </a:r>
            <a:r>
              <a:rPr lang="fi-FI" sz="2000" dirty="0" err="1" smtClean="0">
                <a:solidFill>
                  <a:prstClr val="black"/>
                </a:solidFill>
              </a:rPr>
              <a:t>the</a:t>
            </a:r>
            <a:r>
              <a:rPr lang="fi-FI" sz="2000" dirty="0" smtClean="0">
                <a:solidFill>
                  <a:prstClr val="black"/>
                </a:solidFill>
              </a:rPr>
              <a:t> </a:t>
            </a:r>
            <a:r>
              <a:rPr lang="fi-FI" sz="2000" dirty="0" err="1" smtClean="0">
                <a:solidFill>
                  <a:prstClr val="black"/>
                </a:solidFill>
              </a:rPr>
              <a:t>website</a:t>
            </a:r>
            <a:r>
              <a:rPr lang="fi-FI" sz="2000" dirty="0" smtClean="0">
                <a:solidFill>
                  <a:prstClr val="black"/>
                </a:solidFill>
              </a:rPr>
              <a:t> of </a:t>
            </a:r>
            <a:r>
              <a:rPr lang="fi-FI" sz="2000" dirty="0" err="1" smtClean="0">
                <a:solidFill>
                  <a:prstClr val="black"/>
                </a:solidFill>
              </a:rPr>
              <a:t>the</a:t>
            </a:r>
            <a:r>
              <a:rPr lang="fi-FI" sz="2000" dirty="0" smtClean="0">
                <a:solidFill>
                  <a:prstClr val="black"/>
                </a:solidFill>
              </a:rPr>
              <a:t> </a:t>
            </a:r>
            <a:r>
              <a:rPr lang="fi-FI" sz="2000" dirty="0" err="1" smtClean="0">
                <a:solidFill>
                  <a:prstClr val="black"/>
                </a:solidFill>
              </a:rPr>
              <a:t>project</a:t>
            </a:r>
            <a:r>
              <a:rPr lang="fi-FI" sz="2000" dirty="0" smtClean="0">
                <a:solidFill>
                  <a:prstClr val="black"/>
                </a:solidFill>
              </a:rPr>
              <a:t>:</a:t>
            </a:r>
          </a:p>
          <a:p>
            <a:pPr algn="ctr"/>
            <a:r>
              <a:rPr lang="fi-FI" sz="2800" dirty="0" smtClean="0">
                <a:solidFill>
                  <a:schemeClr val="accent1"/>
                </a:solidFill>
              </a:rPr>
              <a:t>www.ehea.edu.az</a:t>
            </a:r>
            <a:r>
              <a:rPr lang="fi-FI" sz="2800" dirty="0">
                <a:solidFill>
                  <a:schemeClr val="accent1"/>
                </a:solidFill>
              </a:rPr>
              <a:t>/</a:t>
            </a:r>
          </a:p>
          <a:p>
            <a:endParaRPr lang="fi-FI" sz="18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10.6.2016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3088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10.6.2016</a:t>
            </a:r>
            <a:endParaRPr lang="fi-FI"/>
          </a:p>
        </p:txBody>
      </p:sp>
      <p:pic>
        <p:nvPicPr>
          <p:cNvPr id="5" name="Sisällön paikkamerkki 6" descr="http://sd.keepcalm-o-matic.co.uk/i/keep-calm-we-re-twinning-today.png"/>
          <p:cNvPicPr>
            <a:picLocks noGrp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067" y="473075"/>
            <a:ext cx="4683578" cy="5464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8345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smtClean="0"/>
              <a:t>Twinning – </a:t>
            </a:r>
            <a:r>
              <a:rPr lang="fi-FI" dirty="0" err="1" smtClean="0"/>
              <a:t>Cooperation</a:t>
            </a:r>
            <a:r>
              <a:rPr lang="fi-FI" dirty="0" smtClean="0"/>
              <a:t> </a:t>
            </a:r>
            <a:r>
              <a:rPr lang="fi-FI" dirty="0" err="1"/>
              <a:t>B</a:t>
            </a:r>
            <a:r>
              <a:rPr lang="fi-FI" dirty="0" err="1" smtClean="0"/>
              <a:t>etween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EU and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Beneficiaries</a:t>
            </a:r>
            <a:endParaRPr lang="fi-FI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41338" y="1356360"/>
            <a:ext cx="8047037" cy="480821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/>
              <a:t>An </a:t>
            </a:r>
            <a:r>
              <a:rPr lang="fi-FI" b="0" dirty="0" err="1" smtClean="0"/>
              <a:t>instrument</a:t>
            </a:r>
            <a:r>
              <a:rPr lang="fi-FI" b="0" dirty="0" smtClean="0"/>
              <a:t> for </a:t>
            </a:r>
            <a:r>
              <a:rPr lang="fi-FI" b="0" dirty="0" err="1" smtClean="0"/>
              <a:t>cooperation</a:t>
            </a:r>
            <a:r>
              <a:rPr lang="fi-FI" b="0" dirty="0" smtClean="0"/>
              <a:t> </a:t>
            </a:r>
            <a:r>
              <a:rPr lang="fi-FI" b="0" dirty="0" err="1" smtClean="0"/>
              <a:t>between</a:t>
            </a:r>
            <a:r>
              <a:rPr lang="fi-FI" b="0" dirty="0" smtClean="0"/>
              <a:t>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public</a:t>
            </a:r>
            <a:r>
              <a:rPr lang="fi-FI" b="0" dirty="0" smtClean="0"/>
              <a:t> </a:t>
            </a:r>
            <a:r>
              <a:rPr lang="fi-FI" b="0" dirty="0" err="1" smtClean="0"/>
              <a:t>administrations</a:t>
            </a:r>
            <a:r>
              <a:rPr lang="fi-FI" b="0" dirty="0" smtClean="0"/>
              <a:t> of </a:t>
            </a:r>
            <a:r>
              <a:rPr lang="fi-FI" b="0" dirty="0" err="1" smtClean="0"/>
              <a:t>the</a:t>
            </a:r>
            <a:r>
              <a:rPr lang="fi-FI" b="0" dirty="0" smtClean="0"/>
              <a:t> EU </a:t>
            </a:r>
            <a:r>
              <a:rPr lang="fi-FI" b="0" dirty="0" err="1" smtClean="0"/>
              <a:t>Member</a:t>
            </a:r>
            <a:r>
              <a:rPr lang="fi-FI" b="0" dirty="0" smtClean="0"/>
              <a:t> </a:t>
            </a:r>
            <a:r>
              <a:rPr lang="fi-FI" b="0" dirty="0" err="1" smtClean="0"/>
              <a:t>States</a:t>
            </a:r>
            <a:r>
              <a:rPr lang="fi-FI" b="0" dirty="0" smtClean="0"/>
              <a:t> (MS) and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Beneficiary</a:t>
            </a:r>
            <a:r>
              <a:rPr lang="fi-FI" b="0" dirty="0" smtClean="0"/>
              <a:t> </a:t>
            </a:r>
            <a:r>
              <a:rPr lang="fi-FI" b="0" dirty="0" err="1" smtClean="0"/>
              <a:t>Countries</a:t>
            </a:r>
            <a:r>
              <a:rPr lang="fi-FI" b="0" dirty="0" smtClean="0"/>
              <a:t> (BC)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 smtClean="0"/>
              <a:t>Aims</a:t>
            </a:r>
            <a:r>
              <a:rPr lang="fi-FI" b="0" dirty="0" smtClean="0"/>
              <a:t> at </a:t>
            </a:r>
            <a:r>
              <a:rPr lang="fi-FI" b="0" dirty="0" err="1" smtClean="0"/>
              <a:t>strengthening</a:t>
            </a:r>
            <a:r>
              <a:rPr lang="fi-FI" b="0" dirty="0" smtClean="0"/>
              <a:t>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administrative</a:t>
            </a:r>
            <a:r>
              <a:rPr lang="fi-FI" b="0" dirty="0" smtClean="0"/>
              <a:t> and </a:t>
            </a:r>
            <a:r>
              <a:rPr lang="fi-FI" b="0" dirty="0" err="1" smtClean="0"/>
              <a:t>judicial</a:t>
            </a:r>
            <a:r>
              <a:rPr lang="fi-FI" b="0" dirty="0" smtClean="0"/>
              <a:t> </a:t>
            </a:r>
            <a:r>
              <a:rPr lang="fi-FI" b="0" dirty="0" err="1" smtClean="0"/>
              <a:t>capacity</a:t>
            </a:r>
            <a:r>
              <a:rPr lang="fi-FI" b="0" dirty="0" smtClean="0"/>
              <a:t> of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Beneficiary</a:t>
            </a:r>
            <a:r>
              <a:rPr lang="fi-FI" b="0" dirty="0" smtClean="0"/>
              <a:t> </a:t>
            </a:r>
            <a:r>
              <a:rPr lang="fi-FI" b="0" dirty="0" err="1" smtClean="0"/>
              <a:t>Countries</a:t>
            </a:r>
            <a:endParaRPr lang="fi-FI" b="0" dirty="0" smtClean="0"/>
          </a:p>
          <a:p>
            <a:r>
              <a:rPr lang="fi-FI" sz="1800" b="0" dirty="0" smtClean="0">
                <a:solidFill>
                  <a:prstClr val="black"/>
                </a:solidFill>
              </a:rPr>
              <a:t>	→</a:t>
            </a:r>
            <a:r>
              <a:rPr lang="fi-FI" sz="1800" b="0" dirty="0" smtClean="0">
                <a:solidFill>
                  <a:prstClr val="black"/>
                </a:solidFill>
                <a:cs typeface="+mn-cs"/>
              </a:rPr>
              <a:t> an </a:t>
            </a:r>
            <a:r>
              <a:rPr lang="fi-FI" sz="1800" b="0" dirty="0" err="1" smtClean="0">
                <a:solidFill>
                  <a:prstClr val="black"/>
                </a:solidFill>
                <a:cs typeface="+mn-cs"/>
              </a:rPr>
              <a:t>institution</a:t>
            </a:r>
            <a:r>
              <a:rPr lang="fi-FI" sz="1800" b="0" dirty="0" smtClean="0">
                <a:solidFill>
                  <a:prstClr val="black"/>
                </a:solidFill>
                <a:cs typeface="+mn-cs"/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  <a:cs typeface="+mn-cs"/>
              </a:rPr>
              <a:t>building</a:t>
            </a:r>
            <a:r>
              <a:rPr lang="fi-FI" sz="1800" b="0" dirty="0" smtClean="0">
                <a:solidFill>
                  <a:prstClr val="black"/>
                </a:solidFill>
                <a:cs typeface="+mn-cs"/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  <a:cs typeface="+mn-cs"/>
              </a:rPr>
              <a:t>cooperation</a:t>
            </a:r>
            <a:r>
              <a:rPr lang="fi-FI" sz="1800" b="0" dirty="0" smtClean="0">
                <a:solidFill>
                  <a:prstClr val="black"/>
                </a:solidFill>
                <a:cs typeface="+mn-cs"/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  <a:cs typeface="+mn-cs"/>
              </a:rPr>
              <a:t>instrument</a:t>
            </a:r>
            <a:endParaRPr lang="fi-FI" sz="18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 smtClean="0"/>
              <a:t>Available</a:t>
            </a:r>
            <a:r>
              <a:rPr lang="fi-FI" b="0" dirty="0" smtClean="0"/>
              <a:t> for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candidate</a:t>
            </a:r>
            <a:r>
              <a:rPr lang="fi-FI" b="0" dirty="0" smtClean="0"/>
              <a:t> </a:t>
            </a:r>
            <a:r>
              <a:rPr lang="fi-FI" b="0" dirty="0" err="1" smtClean="0"/>
              <a:t>countries</a:t>
            </a:r>
            <a:r>
              <a:rPr lang="fi-FI" b="0" dirty="0" smtClean="0"/>
              <a:t> (and </a:t>
            </a:r>
            <a:r>
              <a:rPr lang="fi-FI" b="0" dirty="0" err="1" smtClean="0"/>
              <a:t>pre-candidates</a:t>
            </a:r>
            <a:r>
              <a:rPr lang="fi-FI" b="0" dirty="0" smtClean="0"/>
              <a:t>) and </a:t>
            </a:r>
            <a:r>
              <a:rPr lang="fi-FI" b="0" dirty="0" err="1" smtClean="0"/>
              <a:t>countries</a:t>
            </a:r>
            <a:r>
              <a:rPr lang="fi-FI" b="0" dirty="0" smtClean="0"/>
              <a:t> </a:t>
            </a:r>
            <a:r>
              <a:rPr lang="fi-FI" b="0" dirty="0" err="1" smtClean="0"/>
              <a:t>covered</a:t>
            </a:r>
            <a:r>
              <a:rPr lang="fi-FI" b="0" dirty="0" smtClean="0"/>
              <a:t> </a:t>
            </a:r>
            <a:r>
              <a:rPr lang="fi-FI" b="0" dirty="0" err="1" smtClean="0"/>
              <a:t>by</a:t>
            </a:r>
            <a:r>
              <a:rPr lang="fi-FI" b="0" dirty="0" smtClean="0"/>
              <a:t> </a:t>
            </a:r>
            <a:r>
              <a:rPr lang="fi-FI" b="0" dirty="0" err="1" smtClean="0"/>
              <a:t>the</a:t>
            </a:r>
            <a:r>
              <a:rPr lang="fi-FI" b="0" dirty="0" smtClean="0"/>
              <a:t> European </a:t>
            </a:r>
            <a:r>
              <a:rPr lang="fi-FI" b="0" dirty="0" err="1" smtClean="0"/>
              <a:t>Neighbourhood</a:t>
            </a:r>
            <a:r>
              <a:rPr lang="fi-FI" b="0" dirty="0" smtClean="0"/>
              <a:t> </a:t>
            </a:r>
            <a:r>
              <a:rPr lang="fi-FI" b="0" dirty="0" err="1" smtClean="0"/>
              <a:t>Policy</a:t>
            </a:r>
            <a:endParaRPr lang="fi-FI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/>
              <a:t>Twinning </a:t>
            </a:r>
            <a:r>
              <a:rPr lang="fi-FI" b="0" dirty="0" err="1" smtClean="0"/>
              <a:t>projects</a:t>
            </a:r>
            <a:r>
              <a:rPr lang="fi-FI" b="0" dirty="0" smtClean="0"/>
              <a:t> </a:t>
            </a:r>
            <a:r>
              <a:rPr lang="fi-FI" b="0" dirty="0" err="1" smtClean="0"/>
              <a:t>are</a:t>
            </a:r>
            <a:r>
              <a:rPr lang="fi-FI" b="0" dirty="0" smtClean="0"/>
              <a:t> </a:t>
            </a:r>
            <a:r>
              <a:rPr lang="fi-FI" b="0" dirty="0" err="1" smtClean="0"/>
              <a:t>built</a:t>
            </a:r>
            <a:r>
              <a:rPr lang="fi-FI" b="0" dirty="0" smtClean="0"/>
              <a:t> </a:t>
            </a:r>
            <a:r>
              <a:rPr lang="fi-FI" b="0" dirty="0" err="1" smtClean="0"/>
              <a:t>around</a:t>
            </a:r>
            <a:r>
              <a:rPr lang="fi-FI" b="0" dirty="0" smtClean="0"/>
              <a:t> </a:t>
            </a:r>
            <a:r>
              <a:rPr lang="fi-FI" b="0" dirty="0" err="1" smtClean="0"/>
              <a:t>jointly</a:t>
            </a:r>
            <a:r>
              <a:rPr lang="fi-FI" b="0" dirty="0" smtClean="0"/>
              <a:t> </a:t>
            </a:r>
            <a:r>
              <a:rPr lang="fi-FI" b="0" dirty="0" err="1" smtClean="0"/>
              <a:t>agreed</a:t>
            </a:r>
            <a:r>
              <a:rPr lang="fi-FI" b="0" dirty="0" smtClean="0"/>
              <a:t> </a:t>
            </a:r>
            <a:r>
              <a:rPr lang="fi-FI" b="0" dirty="0" err="1" smtClean="0"/>
              <a:t>policy</a:t>
            </a:r>
            <a:r>
              <a:rPr lang="fi-FI" b="0" dirty="0" smtClean="0"/>
              <a:t> </a:t>
            </a:r>
            <a:r>
              <a:rPr lang="fi-FI" b="0" dirty="0" err="1" smtClean="0"/>
              <a:t>objectives</a:t>
            </a:r>
            <a:endParaRPr lang="fi-FI" b="0" dirty="0" smtClean="0"/>
          </a:p>
          <a:p>
            <a:r>
              <a:rPr lang="fi-FI" sz="1800" b="0" dirty="0" smtClean="0">
                <a:solidFill>
                  <a:prstClr val="black"/>
                </a:solidFill>
              </a:rPr>
              <a:t>	→ </a:t>
            </a:r>
            <a:r>
              <a:rPr lang="fi-FI" sz="1800" b="0" dirty="0" err="1" smtClean="0">
                <a:solidFill>
                  <a:prstClr val="black"/>
                </a:solidFill>
              </a:rPr>
              <a:t>derive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from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the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joint</a:t>
            </a:r>
            <a:r>
              <a:rPr lang="fi-FI" sz="1800" b="0" dirty="0" smtClean="0">
                <a:solidFill>
                  <a:prstClr val="black"/>
                </a:solidFill>
              </a:rPr>
              <a:t> EU-</a:t>
            </a:r>
            <a:r>
              <a:rPr lang="fi-FI" sz="1800" b="0" dirty="0" err="1" smtClean="0">
                <a:solidFill>
                  <a:prstClr val="black"/>
                </a:solidFill>
              </a:rPr>
              <a:t>Beneficiary</a:t>
            </a:r>
            <a:r>
              <a:rPr lang="fi-FI" sz="1800" b="0" dirty="0" smtClean="0">
                <a:solidFill>
                  <a:prstClr val="black"/>
                </a:solidFill>
              </a:rPr>
              <a:t> Country agenda (</a:t>
            </a:r>
            <a:r>
              <a:rPr lang="fi-FI" sz="1800" b="0" dirty="0" err="1" smtClean="0">
                <a:solidFill>
                  <a:prstClr val="black"/>
                </a:solidFill>
              </a:rPr>
              <a:t>e.g</a:t>
            </a:r>
            <a:r>
              <a:rPr lang="fi-FI" sz="1800" b="0" dirty="0" smtClean="0">
                <a:solidFill>
                  <a:prstClr val="black"/>
                </a:solidFill>
              </a:rPr>
              <a:t>. Association 	</a:t>
            </a:r>
            <a:r>
              <a:rPr lang="fi-FI" sz="1800" b="0" dirty="0" err="1" smtClean="0">
                <a:solidFill>
                  <a:prstClr val="black"/>
                </a:solidFill>
              </a:rPr>
              <a:t>Agreements</a:t>
            </a:r>
            <a:r>
              <a:rPr lang="fi-FI" sz="1800" b="0" dirty="0" smtClean="0">
                <a:solidFill>
                  <a:prstClr val="black"/>
                </a:solidFill>
              </a:rPr>
              <a:t>, </a:t>
            </a:r>
            <a:r>
              <a:rPr lang="fi-FI" sz="1800" b="0" dirty="0" err="1" smtClean="0">
                <a:solidFill>
                  <a:prstClr val="black"/>
                </a:solidFill>
              </a:rPr>
              <a:t>Cooperation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Agreements</a:t>
            </a:r>
            <a:r>
              <a:rPr lang="fi-FI" sz="1800" b="0" dirty="0" smtClean="0">
                <a:solidFill>
                  <a:prstClr val="black"/>
                </a:solidFill>
              </a:rPr>
              <a:t>)</a:t>
            </a:r>
          </a:p>
          <a:p>
            <a:r>
              <a:rPr lang="fi-FI" sz="1800" b="0" dirty="0" smtClean="0">
                <a:solidFill>
                  <a:prstClr val="black"/>
                </a:solidFill>
              </a:rPr>
              <a:t>	→ </a:t>
            </a:r>
            <a:r>
              <a:rPr lang="fi-FI" sz="1800" b="0" dirty="0" err="1" smtClean="0">
                <a:solidFill>
                  <a:prstClr val="black"/>
                </a:solidFill>
              </a:rPr>
              <a:t>Beneficiary</a:t>
            </a:r>
            <a:r>
              <a:rPr lang="fi-FI" sz="1800" b="0" dirty="0" smtClean="0">
                <a:solidFill>
                  <a:prstClr val="black"/>
                </a:solidFill>
              </a:rPr>
              <a:t> Country </a:t>
            </a:r>
            <a:r>
              <a:rPr lang="fi-FI" sz="1800" b="0" dirty="0" err="1" smtClean="0">
                <a:solidFill>
                  <a:prstClr val="black"/>
                </a:solidFill>
              </a:rPr>
              <a:t>retains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ownership</a:t>
            </a:r>
            <a:r>
              <a:rPr lang="fi-FI" sz="1800" b="0" dirty="0" smtClean="0">
                <a:solidFill>
                  <a:prstClr val="black"/>
                </a:solidFill>
              </a:rPr>
              <a:t> of </a:t>
            </a:r>
            <a:r>
              <a:rPr lang="fi-FI" sz="1800" b="0" dirty="0" err="1" smtClean="0">
                <a:solidFill>
                  <a:prstClr val="black"/>
                </a:solidFill>
              </a:rPr>
              <a:t>the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project</a:t>
            </a:r>
            <a:endParaRPr lang="fi-FI" sz="1800" b="0" dirty="0" smtClean="0">
              <a:solidFill>
                <a:prstClr val="black"/>
              </a:solidFill>
            </a:endParaRPr>
          </a:p>
          <a:p>
            <a:r>
              <a:rPr lang="fi-FI" sz="1800" b="0" dirty="0" smtClean="0">
                <a:solidFill>
                  <a:prstClr val="black"/>
                </a:solidFill>
              </a:rPr>
              <a:t>	→ </a:t>
            </a:r>
            <a:r>
              <a:rPr lang="fi-FI" sz="1800" b="0" dirty="0" err="1" smtClean="0">
                <a:solidFill>
                  <a:prstClr val="black"/>
                </a:solidFill>
              </a:rPr>
              <a:t>demand</a:t>
            </a:r>
            <a:r>
              <a:rPr lang="fi-FI" sz="1800" b="0" dirty="0" err="1">
                <a:solidFill>
                  <a:prstClr val="black"/>
                </a:solidFill>
              </a:rPr>
              <a:t>-</a:t>
            </a:r>
            <a:r>
              <a:rPr lang="fi-FI" sz="1800" b="0" dirty="0" err="1" smtClean="0">
                <a:solidFill>
                  <a:prstClr val="black"/>
                </a:solidFill>
              </a:rPr>
              <a:t>driven</a:t>
            </a:r>
            <a:endParaRPr lang="fi-FI" sz="1800" b="0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b="0" dirty="0" err="1"/>
              <a:t>Treaty</a:t>
            </a:r>
            <a:r>
              <a:rPr lang="fi-FI" sz="1800" b="0" dirty="0"/>
              <a:t> on </a:t>
            </a:r>
            <a:r>
              <a:rPr lang="fi-FI" sz="1800" b="0" dirty="0" err="1"/>
              <a:t>the</a:t>
            </a:r>
            <a:r>
              <a:rPr lang="fi-FI" sz="1800" b="0" dirty="0"/>
              <a:t> </a:t>
            </a:r>
            <a:r>
              <a:rPr lang="fi-FI" sz="1800" b="0" dirty="0" err="1"/>
              <a:t>functioning</a:t>
            </a:r>
            <a:r>
              <a:rPr lang="fi-FI" sz="1800" b="0" dirty="0"/>
              <a:t> of </a:t>
            </a:r>
            <a:r>
              <a:rPr lang="fi-FI" sz="1800" b="0" dirty="0" err="1"/>
              <a:t>the</a:t>
            </a:r>
            <a:r>
              <a:rPr lang="fi-FI" sz="1800" b="0" dirty="0"/>
              <a:t> European Union (Art. 212)</a:t>
            </a:r>
          </a:p>
          <a:p>
            <a:endParaRPr lang="fi-FI" sz="1800" b="0" dirty="0" smtClean="0">
              <a:solidFill>
                <a:prstClr val="black"/>
              </a:solidFill>
            </a:endParaRPr>
          </a:p>
          <a:p>
            <a:endParaRPr lang="fi-FI" sz="1800" b="0" dirty="0" smtClean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b="0" dirty="0"/>
          </a:p>
          <a:p>
            <a:endParaRPr lang="fi-FI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10.6.2016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26070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205740"/>
            <a:ext cx="8047037" cy="573082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/>
              <a:t>Call for </a:t>
            </a:r>
            <a:r>
              <a:rPr lang="fi-FI" b="0" dirty="0" err="1" smtClean="0"/>
              <a:t>proposals</a:t>
            </a:r>
            <a:r>
              <a:rPr lang="fi-FI" b="0" dirty="0" smtClean="0"/>
              <a:t>,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Beneficiary</a:t>
            </a:r>
            <a:r>
              <a:rPr lang="fi-FI" b="0" dirty="0" smtClean="0"/>
              <a:t> Country </a:t>
            </a:r>
            <a:r>
              <a:rPr lang="fi-FI" b="0" dirty="0" err="1" smtClean="0"/>
              <a:t>takes</a:t>
            </a:r>
            <a:r>
              <a:rPr lang="fi-FI" b="0" dirty="0" smtClean="0"/>
              <a:t> </a:t>
            </a:r>
            <a:r>
              <a:rPr lang="fi-FI" b="0" dirty="0" err="1" smtClean="0"/>
              <a:t>part</a:t>
            </a:r>
            <a:r>
              <a:rPr lang="fi-FI" b="0" dirty="0" smtClean="0"/>
              <a:t> in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selection</a:t>
            </a:r>
            <a:r>
              <a:rPr lang="fi-FI" b="0" dirty="0" smtClean="0"/>
              <a:t> of </a:t>
            </a:r>
            <a:r>
              <a:rPr lang="fi-FI" b="0" dirty="0" err="1" smtClean="0"/>
              <a:t>the</a:t>
            </a:r>
            <a:r>
              <a:rPr lang="fi-FI" b="0" dirty="0" smtClean="0"/>
              <a:t> Twinning </a:t>
            </a:r>
            <a:r>
              <a:rPr lang="fi-FI" b="0" dirty="0" err="1" smtClean="0"/>
              <a:t>partner</a:t>
            </a:r>
            <a:r>
              <a:rPr lang="fi-FI" b="0" dirty="0" smtClean="0"/>
              <a:t>(s)</a:t>
            </a:r>
            <a:endParaRPr lang="fi-FI" b="0" dirty="0" smtClean="0"/>
          </a:p>
          <a:p>
            <a:r>
              <a:rPr lang="fi-FI" sz="1800" b="0" dirty="0" smtClean="0">
                <a:solidFill>
                  <a:prstClr val="black"/>
                </a:solidFill>
              </a:rPr>
              <a:t>	→ </a:t>
            </a:r>
            <a:r>
              <a:rPr lang="fi-FI" sz="1800" b="0" dirty="0" err="1" smtClean="0">
                <a:solidFill>
                  <a:prstClr val="black"/>
                </a:solidFill>
              </a:rPr>
              <a:t>call</a:t>
            </a:r>
            <a:r>
              <a:rPr lang="fi-FI" sz="1800" b="0" dirty="0" smtClean="0">
                <a:solidFill>
                  <a:prstClr val="black"/>
                </a:solidFill>
              </a:rPr>
              <a:t> for </a:t>
            </a:r>
            <a:r>
              <a:rPr lang="fi-FI" sz="1800" b="0" dirty="0" err="1" smtClean="0">
                <a:solidFill>
                  <a:prstClr val="black"/>
                </a:solidFill>
              </a:rPr>
              <a:t>proposals</a:t>
            </a:r>
            <a:r>
              <a:rPr lang="fi-FI" sz="1800" b="0" dirty="0" smtClean="0">
                <a:solidFill>
                  <a:prstClr val="black"/>
                </a:solidFill>
              </a:rPr>
              <a:t> (</a:t>
            </a:r>
            <a:r>
              <a:rPr lang="fi-FI" sz="1800" b="0" dirty="0" err="1" smtClean="0">
                <a:solidFill>
                  <a:prstClr val="black"/>
                </a:solidFill>
              </a:rPr>
              <a:t>Beneficiary</a:t>
            </a:r>
            <a:r>
              <a:rPr lang="fi-FI" sz="1800" b="0" dirty="0" smtClean="0">
                <a:solidFill>
                  <a:prstClr val="black"/>
                </a:solidFill>
              </a:rPr>
              <a:t> Country + EU)</a:t>
            </a:r>
          </a:p>
          <a:p>
            <a:r>
              <a:rPr lang="fi-FI" sz="1800" b="0" dirty="0" smtClean="0">
                <a:solidFill>
                  <a:prstClr val="black"/>
                </a:solidFill>
              </a:rPr>
              <a:t>	→ </a:t>
            </a:r>
            <a:r>
              <a:rPr lang="fi-FI" sz="1800" b="0" dirty="0" err="1" smtClean="0">
                <a:solidFill>
                  <a:prstClr val="black"/>
                </a:solidFill>
              </a:rPr>
              <a:t>submission</a:t>
            </a:r>
            <a:r>
              <a:rPr lang="fi-FI" sz="1800" b="0" dirty="0" smtClean="0">
                <a:solidFill>
                  <a:prstClr val="black"/>
                </a:solidFill>
              </a:rPr>
              <a:t> of </a:t>
            </a:r>
            <a:r>
              <a:rPr lang="fi-FI" sz="1800" b="0" dirty="0" err="1" smtClean="0">
                <a:solidFill>
                  <a:prstClr val="black"/>
                </a:solidFill>
              </a:rPr>
              <a:t>proposals</a:t>
            </a:r>
            <a:r>
              <a:rPr lang="fi-FI" sz="1800" b="0" dirty="0" smtClean="0">
                <a:solidFill>
                  <a:prstClr val="black"/>
                </a:solidFill>
              </a:rPr>
              <a:t> (</a:t>
            </a:r>
            <a:r>
              <a:rPr lang="fi-FI" sz="1800" b="0" dirty="0" err="1" smtClean="0">
                <a:solidFill>
                  <a:prstClr val="black"/>
                </a:solidFill>
              </a:rPr>
              <a:t>Member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States</a:t>
            </a:r>
            <a:r>
              <a:rPr lang="fi-FI" sz="1800" b="0" dirty="0" smtClean="0">
                <a:solidFill>
                  <a:prstClr val="black"/>
                </a:solidFill>
              </a:rPr>
              <a:t>)</a:t>
            </a:r>
            <a:endParaRPr lang="fi-FI" sz="18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/>
              <a:t>Central </a:t>
            </a:r>
            <a:r>
              <a:rPr lang="fi-FI" b="0" dirty="0" err="1" smtClean="0"/>
              <a:t>actors</a:t>
            </a:r>
            <a:r>
              <a:rPr lang="fi-FI" b="0" dirty="0" smtClean="0"/>
              <a:t> </a:t>
            </a:r>
            <a:r>
              <a:rPr lang="fi-FI" b="0" dirty="0" err="1" smtClean="0"/>
              <a:t>include</a:t>
            </a:r>
            <a:r>
              <a:rPr lang="fi-FI" b="0" dirty="0" smtClean="0"/>
              <a:t> </a:t>
            </a:r>
            <a:r>
              <a:rPr lang="fi-FI" b="0" dirty="0" err="1" smtClean="0"/>
              <a:t>two</a:t>
            </a:r>
            <a:r>
              <a:rPr lang="fi-FI" b="0" dirty="0" smtClean="0"/>
              <a:t> Project </a:t>
            </a:r>
            <a:r>
              <a:rPr lang="fi-FI" b="0" dirty="0" err="1" smtClean="0"/>
              <a:t>Leaders</a:t>
            </a:r>
            <a:r>
              <a:rPr lang="fi-FI" b="0" dirty="0" smtClean="0"/>
              <a:t> (MS, BC), </a:t>
            </a:r>
            <a:r>
              <a:rPr lang="fi-FI" b="0" dirty="0" err="1" smtClean="0"/>
              <a:t>Resident</a:t>
            </a:r>
            <a:r>
              <a:rPr lang="fi-FI" b="0" dirty="0" smtClean="0"/>
              <a:t> Twinning </a:t>
            </a:r>
            <a:r>
              <a:rPr lang="fi-FI" b="0" dirty="0" err="1" smtClean="0"/>
              <a:t>Adviser</a:t>
            </a:r>
            <a:r>
              <a:rPr lang="fi-FI" b="0" dirty="0" smtClean="0"/>
              <a:t>, RTA </a:t>
            </a:r>
            <a:r>
              <a:rPr lang="fi-FI" b="0" dirty="0" err="1" smtClean="0"/>
              <a:t>Counterpart</a:t>
            </a:r>
            <a:r>
              <a:rPr lang="fi-FI" b="0" dirty="0" smtClean="0"/>
              <a:t>, Short </a:t>
            </a:r>
            <a:r>
              <a:rPr lang="fi-FI" b="0" dirty="0" err="1" smtClean="0"/>
              <a:t>Term</a:t>
            </a:r>
            <a:r>
              <a:rPr lang="fi-FI" b="0" dirty="0" smtClean="0"/>
              <a:t> </a:t>
            </a:r>
            <a:r>
              <a:rPr lang="fi-FI" b="0" dirty="0" err="1" smtClean="0"/>
              <a:t>Experts</a:t>
            </a:r>
            <a:endParaRPr lang="fi-FI" b="0" dirty="0" smtClean="0"/>
          </a:p>
          <a:p>
            <a:r>
              <a:rPr lang="fi-FI" sz="1800" b="0" dirty="0"/>
              <a:t>	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smtClean="0">
                <a:solidFill>
                  <a:prstClr val="black"/>
                </a:solidFill>
              </a:rPr>
              <a:t>→ </a:t>
            </a:r>
            <a:r>
              <a:rPr lang="fi-FI" sz="1800" b="0" dirty="0" err="1" smtClean="0">
                <a:solidFill>
                  <a:prstClr val="black"/>
                </a:solidFill>
              </a:rPr>
              <a:t>cooperation</a:t>
            </a:r>
            <a:r>
              <a:rPr lang="fi-FI" sz="1800" b="0" dirty="0" smtClean="0">
                <a:solidFill>
                  <a:prstClr val="black"/>
                </a:solidFill>
              </a:rPr>
              <a:t>, </a:t>
            </a:r>
            <a:r>
              <a:rPr lang="fi-FI" sz="1800" b="0" dirty="0" err="1" smtClean="0">
                <a:solidFill>
                  <a:prstClr val="black"/>
                </a:solidFill>
              </a:rPr>
              <a:t>peer</a:t>
            </a:r>
            <a:r>
              <a:rPr lang="fi-FI" sz="1800" b="0" dirty="0" smtClean="0">
                <a:solidFill>
                  <a:prstClr val="black"/>
                </a:solidFill>
              </a:rPr>
              <a:t>-to-</a:t>
            </a:r>
            <a:r>
              <a:rPr lang="fi-FI" sz="1800" b="0" dirty="0" err="1" smtClean="0">
                <a:solidFill>
                  <a:prstClr val="black"/>
                </a:solidFill>
              </a:rPr>
              <a:t>peer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approach</a:t>
            </a:r>
            <a:endParaRPr lang="fi-FI" sz="18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 smtClean="0"/>
              <a:t>Funding</a:t>
            </a:r>
            <a:r>
              <a:rPr lang="fi-FI" b="0" dirty="0" smtClean="0"/>
              <a:t>:</a:t>
            </a:r>
          </a:p>
          <a:p>
            <a:r>
              <a:rPr lang="fi-FI" sz="1800" b="0" dirty="0" smtClean="0"/>
              <a:t>	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smtClean="0">
                <a:solidFill>
                  <a:prstClr val="black"/>
                </a:solidFill>
              </a:rPr>
              <a:t>→ </a:t>
            </a:r>
            <a:r>
              <a:rPr lang="fi-FI" sz="1800" b="0" dirty="0" err="1" smtClean="0">
                <a:solidFill>
                  <a:prstClr val="black"/>
                </a:solidFill>
              </a:rPr>
              <a:t>Instrument</a:t>
            </a:r>
            <a:r>
              <a:rPr lang="fi-FI" sz="1800" b="0" dirty="0" smtClean="0">
                <a:solidFill>
                  <a:prstClr val="black"/>
                </a:solidFill>
              </a:rPr>
              <a:t> of </a:t>
            </a:r>
            <a:r>
              <a:rPr lang="fi-FI" sz="1800" b="0" dirty="0" err="1" smtClean="0">
                <a:solidFill>
                  <a:prstClr val="black"/>
                </a:solidFill>
              </a:rPr>
              <a:t>Pre-Accession</a:t>
            </a:r>
            <a:r>
              <a:rPr lang="fi-FI" sz="1800" b="0" dirty="0" smtClean="0">
                <a:solidFill>
                  <a:prstClr val="black"/>
                </a:solidFill>
              </a:rPr>
              <a:t> II (</a:t>
            </a:r>
            <a:r>
              <a:rPr lang="fi-FI" sz="1800" b="0" dirty="0" err="1" smtClean="0">
                <a:solidFill>
                  <a:prstClr val="black"/>
                </a:solidFill>
              </a:rPr>
              <a:t>candidate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countries</a:t>
            </a:r>
            <a:r>
              <a:rPr lang="fi-FI" sz="1800" b="0" dirty="0" smtClean="0">
                <a:solidFill>
                  <a:prstClr val="black"/>
                </a:solidFill>
              </a:rPr>
              <a:t>)</a:t>
            </a:r>
          </a:p>
          <a:p>
            <a:r>
              <a:rPr lang="fi-FI" sz="1800" b="0" dirty="0">
                <a:solidFill>
                  <a:prstClr val="black"/>
                </a:solidFill>
              </a:rPr>
              <a:t>	</a:t>
            </a:r>
            <a:r>
              <a:rPr lang="fi-FI" sz="1800" b="0" dirty="0" smtClean="0">
                <a:solidFill>
                  <a:prstClr val="black"/>
                </a:solidFill>
              </a:rPr>
              <a:t>	- </a:t>
            </a:r>
            <a:r>
              <a:rPr lang="fi-FI" sz="1800" b="0" dirty="0" err="1" smtClean="0">
                <a:solidFill>
                  <a:prstClr val="black"/>
                </a:solidFill>
              </a:rPr>
              <a:t>total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budget</a:t>
            </a:r>
            <a:r>
              <a:rPr lang="fi-FI" sz="1800" b="0" dirty="0" smtClean="0">
                <a:solidFill>
                  <a:prstClr val="black"/>
                </a:solidFill>
              </a:rPr>
              <a:t>: 11,7 </a:t>
            </a:r>
            <a:r>
              <a:rPr lang="fi-FI" sz="1800" b="0" dirty="0" err="1" smtClean="0">
                <a:solidFill>
                  <a:prstClr val="black"/>
                </a:solidFill>
              </a:rPr>
              <a:t>billion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euros</a:t>
            </a:r>
            <a:r>
              <a:rPr lang="fi-FI" sz="1800" b="0" dirty="0" smtClean="0">
                <a:solidFill>
                  <a:prstClr val="black"/>
                </a:solidFill>
              </a:rPr>
              <a:t> (</a:t>
            </a:r>
            <a:r>
              <a:rPr lang="fi-FI" sz="1800" b="0" dirty="0" err="1" smtClean="0">
                <a:solidFill>
                  <a:prstClr val="black"/>
                </a:solidFill>
              </a:rPr>
              <a:t>funding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period</a:t>
            </a:r>
            <a:r>
              <a:rPr lang="fi-FI" sz="1800" b="0" dirty="0" smtClean="0">
                <a:solidFill>
                  <a:prstClr val="black"/>
                </a:solidFill>
              </a:rPr>
              <a:t> 2014-2020)</a:t>
            </a:r>
            <a:endParaRPr lang="fi-FI" sz="1800" b="0" dirty="0" smtClean="0">
              <a:solidFill>
                <a:prstClr val="black"/>
              </a:solidFill>
            </a:endParaRPr>
          </a:p>
          <a:p>
            <a:r>
              <a:rPr lang="fi-FI" sz="1800" b="0" dirty="0">
                <a:solidFill>
                  <a:prstClr val="black"/>
                </a:solidFill>
              </a:rPr>
              <a:t>	 </a:t>
            </a:r>
            <a:r>
              <a:rPr lang="fi-FI" sz="1800" b="0" dirty="0" smtClean="0">
                <a:solidFill>
                  <a:prstClr val="black"/>
                </a:solidFill>
              </a:rPr>
              <a:t>→ European </a:t>
            </a:r>
            <a:r>
              <a:rPr lang="fi-FI" sz="1800" b="0" dirty="0" err="1" smtClean="0">
                <a:solidFill>
                  <a:prstClr val="black"/>
                </a:solidFill>
              </a:rPr>
              <a:t>Neighbourhood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Instrument</a:t>
            </a:r>
            <a:r>
              <a:rPr lang="fi-FI" sz="1800" b="0" dirty="0" smtClean="0">
                <a:solidFill>
                  <a:prstClr val="black"/>
                </a:solidFill>
              </a:rPr>
              <a:t> (</a:t>
            </a:r>
            <a:r>
              <a:rPr lang="fi-FI" sz="1800" b="0" dirty="0" err="1" smtClean="0">
                <a:solidFill>
                  <a:prstClr val="black"/>
                </a:solidFill>
              </a:rPr>
              <a:t>neighbour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countries</a:t>
            </a:r>
            <a:r>
              <a:rPr lang="fi-FI" sz="1800" b="0" dirty="0" smtClean="0">
                <a:solidFill>
                  <a:prstClr val="black"/>
                </a:solidFill>
              </a:rPr>
              <a:t>)</a:t>
            </a:r>
          </a:p>
          <a:p>
            <a:r>
              <a:rPr lang="fi-FI" sz="1800" b="0" dirty="0">
                <a:solidFill>
                  <a:prstClr val="black"/>
                </a:solidFill>
              </a:rPr>
              <a:t>	</a:t>
            </a:r>
            <a:r>
              <a:rPr lang="fi-FI" sz="1800" b="0" dirty="0" smtClean="0">
                <a:solidFill>
                  <a:prstClr val="black"/>
                </a:solidFill>
              </a:rPr>
              <a:t>	- </a:t>
            </a:r>
            <a:r>
              <a:rPr lang="fi-FI" sz="1800" b="0" dirty="0" err="1" smtClean="0">
                <a:solidFill>
                  <a:prstClr val="black"/>
                </a:solidFill>
              </a:rPr>
              <a:t>total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budget</a:t>
            </a:r>
            <a:r>
              <a:rPr lang="fi-FI" sz="1800" b="0" dirty="0" smtClean="0">
                <a:solidFill>
                  <a:prstClr val="black"/>
                </a:solidFill>
              </a:rPr>
              <a:t>: 15,4 </a:t>
            </a:r>
            <a:r>
              <a:rPr lang="fi-FI" sz="1800" b="0" dirty="0" err="1" smtClean="0">
                <a:solidFill>
                  <a:prstClr val="black"/>
                </a:solidFill>
              </a:rPr>
              <a:t>billion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euros</a:t>
            </a:r>
            <a:r>
              <a:rPr lang="fi-FI" sz="1800" b="0" dirty="0" smtClean="0">
                <a:solidFill>
                  <a:prstClr val="black"/>
                </a:solidFill>
              </a:rPr>
              <a:t> (</a:t>
            </a:r>
            <a:r>
              <a:rPr lang="fi-FI" sz="1800" b="0" dirty="0" err="1" smtClean="0">
                <a:solidFill>
                  <a:prstClr val="black"/>
                </a:solidFill>
              </a:rPr>
              <a:t>funding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period</a:t>
            </a:r>
            <a:r>
              <a:rPr lang="fi-FI" sz="1800" b="0" dirty="0" smtClean="0">
                <a:solidFill>
                  <a:prstClr val="black"/>
                </a:solidFill>
              </a:rPr>
              <a:t> 2014-2020)</a:t>
            </a:r>
            <a:endParaRPr lang="fi-FI" sz="18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 smtClean="0"/>
              <a:t>Countries</a:t>
            </a:r>
            <a:r>
              <a:rPr lang="fi-FI" b="0" dirty="0" smtClean="0"/>
              <a:t> </a:t>
            </a:r>
            <a:r>
              <a:rPr lang="fi-FI" b="0" dirty="0" err="1" smtClean="0"/>
              <a:t>included</a:t>
            </a:r>
            <a:r>
              <a:rPr lang="fi-FI" b="0" dirty="0" smtClean="0"/>
              <a:t>:</a:t>
            </a:r>
          </a:p>
          <a:p>
            <a:r>
              <a:rPr lang="fi-FI" sz="1800" b="0" dirty="0"/>
              <a:t>	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smtClean="0">
                <a:solidFill>
                  <a:prstClr val="black"/>
                </a:solidFill>
              </a:rPr>
              <a:t>→ Albania, Bosnia and </a:t>
            </a:r>
            <a:r>
              <a:rPr lang="fi-FI" sz="1800" b="0" dirty="0" err="1" smtClean="0">
                <a:solidFill>
                  <a:prstClr val="black"/>
                </a:solidFill>
              </a:rPr>
              <a:t>Herzegovina</a:t>
            </a:r>
            <a:r>
              <a:rPr lang="fi-FI" sz="1800" b="0" dirty="0" smtClean="0">
                <a:solidFill>
                  <a:prstClr val="black"/>
                </a:solidFill>
              </a:rPr>
              <a:t>, </a:t>
            </a:r>
            <a:r>
              <a:rPr lang="fi-FI" sz="1800" b="0" dirty="0" err="1" smtClean="0">
                <a:solidFill>
                  <a:prstClr val="black"/>
                </a:solidFill>
              </a:rPr>
              <a:t>Croatia</a:t>
            </a:r>
            <a:r>
              <a:rPr lang="fi-FI" sz="1800" b="0" dirty="0" smtClean="0">
                <a:solidFill>
                  <a:prstClr val="black"/>
                </a:solidFill>
              </a:rPr>
              <a:t>, </a:t>
            </a:r>
            <a:r>
              <a:rPr lang="fi-FI" sz="1800" b="0" dirty="0" err="1" smtClean="0">
                <a:solidFill>
                  <a:prstClr val="black"/>
                </a:solidFill>
              </a:rPr>
              <a:t>the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former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Yugoslav</a:t>
            </a:r>
            <a:r>
              <a:rPr lang="fi-FI" sz="1800" b="0" dirty="0" smtClean="0">
                <a:solidFill>
                  <a:prstClr val="black"/>
                </a:solidFill>
              </a:rPr>
              <a:t> 	</a:t>
            </a:r>
            <a:r>
              <a:rPr lang="fi-FI" sz="1800" b="0" dirty="0" err="1" smtClean="0">
                <a:solidFill>
                  <a:prstClr val="black"/>
                </a:solidFill>
              </a:rPr>
              <a:t>Republic</a:t>
            </a:r>
            <a:r>
              <a:rPr lang="fi-FI" sz="1800" b="0" dirty="0" smtClean="0">
                <a:solidFill>
                  <a:prstClr val="black"/>
                </a:solidFill>
              </a:rPr>
              <a:t> of </a:t>
            </a:r>
            <a:r>
              <a:rPr lang="fi-FI" sz="1800" b="0" dirty="0" err="1" smtClean="0">
                <a:solidFill>
                  <a:prstClr val="black"/>
                </a:solidFill>
              </a:rPr>
              <a:t>Macedonia</a:t>
            </a:r>
            <a:r>
              <a:rPr lang="fi-FI" sz="1800" b="0" dirty="0" smtClean="0">
                <a:solidFill>
                  <a:prstClr val="black"/>
                </a:solidFill>
              </a:rPr>
              <a:t>, Kosovo, Montenegro, Serbia, </a:t>
            </a:r>
            <a:r>
              <a:rPr lang="fi-FI" sz="1800" b="0" dirty="0" err="1" smtClean="0">
                <a:solidFill>
                  <a:prstClr val="black"/>
                </a:solidFill>
              </a:rPr>
              <a:t>Turkey</a:t>
            </a:r>
            <a:endParaRPr lang="fi-FI" sz="1800" b="0" dirty="0" smtClean="0">
              <a:solidFill>
                <a:prstClr val="black"/>
              </a:solidFill>
            </a:endParaRPr>
          </a:p>
          <a:p>
            <a:r>
              <a:rPr lang="fi-FI" sz="1800" b="0" dirty="0">
                <a:solidFill>
                  <a:prstClr val="black"/>
                </a:solidFill>
              </a:rPr>
              <a:t>	 </a:t>
            </a:r>
            <a:r>
              <a:rPr lang="fi-FI" sz="1800" b="0" dirty="0" smtClean="0">
                <a:solidFill>
                  <a:prstClr val="black"/>
                </a:solidFill>
              </a:rPr>
              <a:t>→ Algeria, Armenia, </a:t>
            </a:r>
            <a:r>
              <a:rPr lang="fi-FI" sz="1800" b="0" dirty="0" err="1" smtClean="0">
                <a:solidFill>
                  <a:prstClr val="black"/>
                </a:solidFill>
              </a:rPr>
              <a:t>Azerbaijan</a:t>
            </a:r>
            <a:r>
              <a:rPr lang="fi-FI" sz="1800" b="0" dirty="0" smtClean="0">
                <a:solidFill>
                  <a:prstClr val="black"/>
                </a:solidFill>
              </a:rPr>
              <a:t>, </a:t>
            </a:r>
            <a:r>
              <a:rPr lang="fi-FI" sz="1800" b="0" dirty="0" err="1" smtClean="0">
                <a:solidFill>
                  <a:prstClr val="black"/>
                </a:solidFill>
              </a:rPr>
              <a:t>Egypt</a:t>
            </a:r>
            <a:r>
              <a:rPr lang="fi-FI" sz="1800" b="0" dirty="0" smtClean="0">
                <a:solidFill>
                  <a:prstClr val="black"/>
                </a:solidFill>
              </a:rPr>
              <a:t>, Georgia, Israel, Jordan, </a:t>
            </a:r>
            <a:r>
              <a:rPr lang="fi-FI" sz="1800" b="0" dirty="0" err="1" smtClean="0">
                <a:solidFill>
                  <a:prstClr val="black"/>
                </a:solidFill>
              </a:rPr>
              <a:t>Lebanon</a:t>
            </a:r>
            <a:r>
              <a:rPr lang="fi-FI" sz="1800" b="0" dirty="0" smtClean="0">
                <a:solidFill>
                  <a:prstClr val="black"/>
                </a:solidFill>
              </a:rPr>
              <a:t>, 	Moldova, </a:t>
            </a:r>
            <a:r>
              <a:rPr lang="fi-FI" sz="1800" b="0" dirty="0" err="1" smtClean="0">
                <a:solidFill>
                  <a:prstClr val="black"/>
                </a:solidFill>
              </a:rPr>
              <a:t>Morocco</a:t>
            </a:r>
            <a:r>
              <a:rPr lang="fi-FI" sz="1800" b="0" dirty="0" smtClean="0">
                <a:solidFill>
                  <a:prstClr val="black"/>
                </a:solidFill>
              </a:rPr>
              <a:t>, Tunisia, </a:t>
            </a:r>
            <a:r>
              <a:rPr lang="fi-FI" sz="1800" b="0" dirty="0" err="1" smtClean="0">
                <a:solidFill>
                  <a:prstClr val="black"/>
                </a:solidFill>
              </a:rPr>
              <a:t>Ukraine</a:t>
            </a:r>
            <a:endParaRPr lang="fi-FI" sz="1800" b="0" dirty="0" smtClean="0">
              <a:solidFill>
                <a:prstClr val="black"/>
              </a:solidFill>
            </a:endParaRPr>
          </a:p>
          <a:p>
            <a:endParaRPr lang="fi-FI" b="0" dirty="0" smtClean="0"/>
          </a:p>
          <a:p>
            <a:endParaRPr lang="fi-FI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10.6.2016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832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441961"/>
            <a:ext cx="8047037" cy="549460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>
                <a:solidFill>
                  <a:prstClr val="black"/>
                </a:solidFill>
              </a:rPr>
              <a:t>Over</a:t>
            </a:r>
            <a:r>
              <a:rPr lang="fi-FI" b="0" dirty="0">
                <a:solidFill>
                  <a:prstClr val="black"/>
                </a:solidFill>
              </a:rPr>
              <a:t> 2 000 Twinning </a:t>
            </a:r>
            <a:r>
              <a:rPr lang="fi-FI" b="0" dirty="0" err="1">
                <a:solidFill>
                  <a:prstClr val="black"/>
                </a:solidFill>
              </a:rPr>
              <a:t>projects</a:t>
            </a:r>
            <a:r>
              <a:rPr lang="fi-FI" b="0" dirty="0">
                <a:solidFill>
                  <a:prstClr val="black"/>
                </a:solidFill>
              </a:rPr>
              <a:t> </a:t>
            </a:r>
            <a:r>
              <a:rPr lang="fi-FI" b="0" dirty="0" err="1">
                <a:solidFill>
                  <a:prstClr val="black"/>
                </a:solidFill>
              </a:rPr>
              <a:t>since</a:t>
            </a:r>
            <a:r>
              <a:rPr lang="fi-FI" b="0" dirty="0">
                <a:solidFill>
                  <a:prstClr val="black"/>
                </a:solidFill>
              </a:rPr>
              <a:t> 1998 (Finland </a:t>
            </a:r>
            <a:r>
              <a:rPr lang="fi-FI" b="0" dirty="0" err="1">
                <a:solidFill>
                  <a:prstClr val="black"/>
                </a:solidFill>
              </a:rPr>
              <a:t>approx</a:t>
            </a:r>
            <a:r>
              <a:rPr lang="fi-FI" b="0" dirty="0">
                <a:solidFill>
                  <a:prstClr val="black"/>
                </a:solidFill>
              </a:rPr>
              <a:t>. 180)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>
                <a:solidFill>
                  <a:prstClr val="black"/>
                </a:solidFill>
              </a:rPr>
              <a:t>Azerbaijan</a:t>
            </a:r>
            <a:r>
              <a:rPr lang="fi-FI" b="0" dirty="0">
                <a:solidFill>
                  <a:prstClr val="black"/>
                </a:solidFill>
              </a:rPr>
              <a:t>: </a:t>
            </a:r>
            <a:r>
              <a:rPr lang="fi-FI" b="0" dirty="0" smtClean="0">
                <a:solidFill>
                  <a:prstClr val="black"/>
                </a:solidFill>
              </a:rPr>
              <a:t>43 </a:t>
            </a:r>
            <a:r>
              <a:rPr lang="fi-FI" b="0" dirty="0">
                <a:solidFill>
                  <a:prstClr val="black"/>
                </a:solidFill>
              </a:rPr>
              <a:t>Twinning </a:t>
            </a:r>
            <a:r>
              <a:rPr lang="fi-FI" b="0" dirty="0" err="1" smtClean="0">
                <a:solidFill>
                  <a:prstClr val="black"/>
                </a:solidFill>
              </a:rPr>
              <a:t>projects</a:t>
            </a:r>
            <a:r>
              <a:rPr lang="fi-FI" b="0" dirty="0" smtClean="0">
                <a:solidFill>
                  <a:prstClr val="black"/>
                </a:solidFill>
              </a:rPr>
              <a:t> </a:t>
            </a:r>
            <a:r>
              <a:rPr lang="fi-FI" b="0" dirty="0" err="1" smtClean="0">
                <a:solidFill>
                  <a:prstClr val="black"/>
                </a:solidFill>
              </a:rPr>
              <a:t>initiated</a:t>
            </a:r>
            <a:r>
              <a:rPr lang="fi-FI" b="0" dirty="0" smtClean="0">
                <a:solidFill>
                  <a:prstClr val="black"/>
                </a:solidFill>
              </a:rPr>
              <a:t> </a:t>
            </a:r>
            <a:r>
              <a:rPr lang="fi-FI" b="0" dirty="0" err="1">
                <a:solidFill>
                  <a:prstClr val="black"/>
                </a:solidFill>
              </a:rPr>
              <a:t>since</a:t>
            </a:r>
            <a:r>
              <a:rPr lang="fi-FI" b="0" dirty="0">
                <a:solidFill>
                  <a:prstClr val="black"/>
                </a:solidFill>
              </a:rPr>
              <a:t> </a:t>
            </a:r>
            <a:r>
              <a:rPr lang="fi-FI" b="0" dirty="0" smtClean="0">
                <a:solidFill>
                  <a:prstClr val="black"/>
                </a:solidFill>
              </a:rPr>
              <a:t>2006:</a:t>
            </a:r>
          </a:p>
          <a:p>
            <a:r>
              <a:rPr lang="fi-FI" sz="1800" b="0" dirty="0">
                <a:solidFill>
                  <a:prstClr val="black"/>
                </a:solidFill>
              </a:rPr>
              <a:t>	</a:t>
            </a:r>
            <a:r>
              <a:rPr lang="fi-FI" sz="1800" b="0" dirty="0" smtClean="0">
                <a:solidFill>
                  <a:prstClr val="black"/>
                </a:solidFill>
              </a:rPr>
              <a:t>→ 25 </a:t>
            </a:r>
            <a:r>
              <a:rPr lang="fi-FI" sz="1800" b="0" dirty="0" err="1" smtClean="0">
                <a:solidFill>
                  <a:prstClr val="black"/>
                </a:solidFill>
              </a:rPr>
              <a:t>projects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concluded</a:t>
            </a:r>
            <a:endParaRPr lang="fi-FI" sz="1800" b="0" dirty="0" smtClean="0">
              <a:solidFill>
                <a:prstClr val="black"/>
              </a:solidFill>
            </a:endParaRPr>
          </a:p>
          <a:p>
            <a:r>
              <a:rPr lang="fi-FI" sz="1800" b="0" dirty="0" smtClean="0">
                <a:solidFill>
                  <a:prstClr val="black"/>
                </a:solidFill>
              </a:rPr>
              <a:t>	→ 8 </a:t>
            </a:r>
            <a:r>
              <a:rPr lang="fi-FI" sz="1800" b="0" dirty="0" err="1" smtClean="0">
                <a:solidFill>
                  <a:prstClr val="black"/>
                </a:solidFill>
              </a:rPr>
              <a:t>projects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being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implemented</a:t>
            </a:r>
            <a:endParaRPr lang="fi-FI" sz="1800" b="0" dirty="0" smtClean="0">
              <a:solidFill>
                <a:prstClr val="black"/>
              </a:solidFill>
            </a:endParaRPr>
          </a:p>
          <a:p>
            <a:r>
              <a:rPr lang="fi-FI" sz="1800" b="0" dirty="0" smtClean="0">
                <a:solidFill>
                  <a:prstClr val="black"/>
                </a:solidFill>
              </a:rPr>
              <a:t>	→ 5 </a:t>
            </a:r>
            <a:r>
              <a:rPr lang="fi-FI" sz="1800" b="0" dirty="0" err="1" smtClean="0">
                <a:solidFill>
                  <a:prstClr val="black"/>
                </a:solidFill>
              </a:rPr>
              <a:t>projects</a:t>
            </a:r>
            <a:r>
              <a:rPr lang="fi-FI" sz="1800" b="0" dirty="0" smtClean="0">
                <a:solidFill>
                  <a:prstClr val="black"/>
                </a:solidFill>
              </a:rPr>
              <a:t> in </a:t>
            </a:r>
            <a:r>
              <a:rPr lang="fi-FI" sz="1800" b="0" dirty="0" err="1" smtClean="0">
                <a:solidFill>
                  <a:prstClr val="black"/>
                </a:solidFill>
              </a:rPr>
              <a:t>contract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negotiations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phase</a:t>
            </a:r>
            <a:endParaRPr lang="fi-FI" sz="1800" b="0" dirty="0" smtClean="0">
              <a:solidFill>
                <a:prstClr val="black"/>
              </a:solidFill>
            </a:endParaRPr>
          </a:p>
          <a:p>
            <a:r>
              <a:rPr lang="fi-FI" sz="1800" b="0" dirty="0" smtClean="0">
                <a:solidFill>
                  <a:prstClr val="black"/>
                </a:solidFill>
              </a:rPr>
              <a:t>	→ 1 </a:t>
            </a:r>
            <a:r>
              <a:rPr lang="fi-FI" sz="1800" b="0" dirty="0" err="1" smtClean="0">
                <a:solidFill>
                  <a:prstClr val="black"/>
                </a:solidFill>
              </a:rPr>
              <a:t>project</a:t>
            </a:r>
            <a:r>
              <a:rPr lang="fi-FI" sz="1800" b="0" dirty="0" smtClean="0">
                <a:solidFill>
                  <a:prstClr val="black"/>
                </a:solidFill>
              </a:rPr>
              <a:t> in </a:t>
            </a:r>
            <a:r>
              <a:rPr lang="fi-FI" sz="1800" b="0" dirty="0" err="1" smtClean="0">
                <a:solidFill>
                  <a:prstClr val="black"/>
                </a:solidFill>
              </a:rPr>
              <a:t>call</a:t>
            </a:r>
            <a:r>
              <a:rPr lang="fi-FI" sz="1800" b="0" dirty="0" smtClean="0">
                <a:solidFill>
                  <a:prstClr val="black"/>
                </a:solidFill>
              </a:rPr>
              <a:t> for </a:t>
            </a:r>
            <a:r>
              <a:rPr lang="fi-FI" sz="1800" b="0" dirty="0" err="1" smtClean="0">
                <a:solidFill>
                  <a:prstClr val="black"/>
                </a:solidFill>
              </a:rPr>
              <a:t>proposals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phase</a:t>
            </a:r>
            <a:endParaRPr lang="fi-FI" sz="1800" b="0" dirty="0" smtClean="0">
              <a:solidFill>
                <a:prstClr val="black"/>
              </a:solidFill>
            </a:endParaRPr>
          </a:p>
          <a:p>
            <a:r>
              <a:rPr lang="fi-FI" sz="1800" b="0" dirty="0" smtClean="0">
                <a:solidFill>
                  <a:prstClr val="black"/>
                </a:solidFill>
              </a:rPr>
              <a:t>	→ 4 </a:t>
            </a:r>
            <a:r>
              <a:rPr lang="fi-FI" sz="1800" b="0" dirty="0" err="1" smtClean="0">
                <a:solidFill>
                  <a:prstClr val="black"/>
                </a:solidFill>
              </a:rPr>
              <a:t>projects</a:t>
            </a:r>
            <a:r>
              <a:rPr lang="fi-FI" sz="1800" b="0" dirty="0" smtClean="0">
                <a:solidFill>
                  <a:prstClr val="black"/>
                </a:solidFill>
              </a:rPr>
              <a:t> in </a:t>
            </a:r>
            <a:r>
              <a:rPr lang="fi-FI" sz="1800" b="0" dirty="0" err="1" smtClean="0">
                <a:solidFill>
                  <a:prstClr val="black"/>
                </a:solidFill>
              </a:rPr>
              <a:t>preparation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phase</a:t>
            </a:r>
            <a:endParaRPr lang="fi-FI" sz="1800" b="0" dirty="0" smtClean="0">
              <a:solidFill>
                <a:prstClr val="black"/>
              </a:solidFill>
            </a:endParaRPr>
          </a:p>
          <a:p>
            <a:r>
              <a:rPr lang="fi-FI" sz="1400" b="0" dirty="0" smtClean="0">
                <a:solidFill>
                  <a:prstClr val="black"/>
                </a:solidFill>
              </a:rPr>
              <a:t>	(</a:t>
            </a:r>
            <a:r>
              <a:rPr lang="fi-FI" sz="1400" b="0" dirty="0" err="1" smtClean="0">
                <a:solidFill>
                  <a:prstClr val="black"/>
                </a:solidFill>
              </a:rPr>
              <a:t>Source</a:t>
            </a:r>
            <a:r>
              <a:rPr lang="fi-FI" sz="1400" b="0" dirty="0" smtClean="0">
                <a:solidFill>
                  <a:prstClr val="black"/>
                </a:solidFill>
              </a:rPr>
              <a:t>: </a:t>
            </a:r>
            <a:r>
              <a:rPr lang="fi-FI" sz="1400" b="0" i="1" dirty="0" smtClean="0">
                <a:solidFill>
                  <a:prstClr val="black"/>
                </a:solidFill>
              </a:rPr>
              <a:t>PAO for </a:t>
            </a:r>
            <a:r>
              <a:rPr lang="fi-FI" sz="1400" b="0" i="1" dirty="0" err="1" smtClean="0">
                <a:solidFill>
                  <a:prstClr val="black"/>
                </a:solidFill>
              </a:rPr>
              <a:t>Coordination</a:t>
            </a:r>
            <a:r>
              <a:rPr lang="fi-FI" sz="1400" b="0" i="1" dirty="0" smtClean="0">
                <a:solidFill>
                  <a:prstClr val="black"/>
                </a:solidFill>
              </a:rPr>
              <a:t> of EU </a:t>
            </a:r>
            <a:r>
              <a:rPr lang="fi-FI" sz="1400" b="0" i="1" dirty="0" err="1" smtClean="0">
                <a:solidFill>
                  <a:prstClr val="black"/>
                </a:solidFill>
              </a:rPr>
              <a:t>Programmes</a:t>
            </a:r>
            <a:r>
              <a:rPr lang="fi-FI" sz="1400" b="0" i="1" dirty="0" smtClean="0">
                <a:solidFill>
                  <a:prstClr val="black"/>
                </a:solidFill>
              </a:rPr>
              <a:t> in </a:t>
            </a:r>
            <a:r>
              <a:rPr lang="fi-FI" sz="1400" b="0" i="1" dirty="0" err="1" smtClean="0">
                <a:solidFill>
                  <a:prstClr val="black"/>
                </a:solidFill>
              </a:rPr>
              <a:t>Azerbaijan</a:t>
            </a:r>
            <a:r>
              <a:rPr lang="fi-FI" sz="1400" b="0" i="1" dirty="0" smtClean="0">
                <a:solidFill>
                  <a:prstClr val="black"/>
                </a:solidFill>
              </a:rPr>
              <a:t> </a:t>
            </a:r>
            <a:r>
              <a:rPr lang="fi-FI" sz="1400" b="0" i="1" dirty="0" err="1" smtClean="0">
                <a:solidFill>
                  <a:prstClr val="black"/>
                </a:solidFill>
              </a:rPr>
              <a:t>website</a:t>
            </a:r>
            <a:r>
              <a:rPr lang="fi-FI" sz="1400" b="0" dirty="0" smtClean="0">
                <a:solidFill>
                  <a:prstClr val="black"/>
                </a:solidFill>
              </a:rPr>
              <a:t>)</a:t>
            </a:r>
          </a:p>
          <a:p>
            <a:endParaRPr lang="fi-FI" sz="1400" b="0" dirty="0">
              <a:solidFill>
                <a:prstClr val="black"/>
              </a:solidFill>
            </a:endParaRPr>
          </a:p>
          <a:p>
            <a:endParaRPr lang="fi-FI" sz="1400" b="0" dirty="0" smtClean="0">
              <a:solidFill>
                <a:prstClr val="black"/>
              </a:solidFill>
            </a:endParaRPr>
          </a:p>
          <a:p>
            <a:pPr algn="ctr"/>
            <a:endParaRPr lang="fi-FI" sz="1400" b="0" dirty="0">
              <a:solidFill>
                <a:prstClr val="black"/>
              </a:solidFill>
            </a:endParaRPr>
          </a:p>
          <a:p>
            <a:pPr algn="ctr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10.6.2016</a:t>
            </a:r>
            <a:endParaRPr lang="fi-FI"/>
          </a:p>
        </p:txBody>
      </p:sp>
      <p:pic>
        <p:nvPicPr>
          <p:cNvPr id="6" name="Kuva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840" y="3429000"/>
            <a:ext cx="1805940" cy="1807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2495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smtClean="0"/>
              <a:t>Twinning at FINEEC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4149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smtClean="0"/>
              <a:t>AZ Twinning Project </a:t>
            </a:r>
            <a:r>
              <a:rPr lang="fi-FI" dirty="0" err="1" smtClean="0"/>
              <a:t>Timeline</a:t>
            </a:r>
            <a:r>
              <a:rPr lang="fi-FI" dirty="0" smtClean="0"/>
              <a:t> in a </a:t>
            </a:r>
            <a:r>
              <a:rPr lang="fi-FI" dirty="0" err="1" smtClean="0"/>
              <a:t>Nutshell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363980"/>
            <a:ext cx="8047037" cy="457258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 smtClean="0"/>
              <a:t>Identification</a:t>
            </a:r>
            <a:r>
              <a:rPr lang="fi-FI" b="0" dirty="0" smtClean="0"/>
              <a:t> of a </a:t>
            </a:r>
            <a:r>
              <a:rPr lang="fi-FI" b="0" dirty="0" err="1" smtClean="0"/>
              <a:t>project</a:t>
            </a:r>
            <a:r>
              <a:rPr lang="fi-FI" b="0" dirty="0" smtClean="0"/>
              <a:t> </a:t>
            </a:r>
            <a:r>
              <a:rPr lang="fi-FI" b="0" dirty="0"/>
              <a:t>/ </a:t>
            </a:r>
            <a:r>
              <a:rPr lang="fi-FI" b="0" dirty="0" smtClean="0"/>
              <a:t>Twinning </a:t>
            </a:r>
            <a:r>
              <a:rPr lang="fi-FI" b="0" dirty="0" err="1" smtClean="0"/>
              <a:t>Fiche</a:t>
            </a:r>
            <a:r>
              <a:rPr lang="fi-FI" b="0" dirty="0" smtClean="0"/>
              <a:t> (BC + EC)</a:t>
            </a:r>
          </a:p>
          <a:p>
            <a:r>
              <a:rPr lang="fi-FI" sz="1800" b="0" dirty="0" smtClean="0">
                <a:solidFill>
                  <a:srgbClr val="FF0000"/>
                </a:solidFill>
              </a:rPr>
              <a:t>→ </a:t>
            </a:r>
            <a:r>
              <a:rPr lang="fi-FI" sz="1800" b="0" dirty="0" err="1">
                <a:solidFill>
                  <a:srgbClr val="FF0000"/>
                </a:solidFill>
              </a:rPr>
              <a:t>based</a:t>
            </a:r>
            <a:r>
              <a:rPr lang="fi-FI" sz="1800" b="0" dirty="0">
                <a:solidFill>
                  <a:srgbClr val="FF0000"/>
                </a:solidFill>
              </a:rPr>
              <a:t> on </a:t>
            </a:r>
            <a:r>
              <a:rPr lang="fi-FI" sz="1800" b="0" dirty="0" err="1">
                <a:solidFill>
                  <a:srgbClr val="FF0000"/>
                </a:solidFill>
              </a:rPr>
              <a:t>priorities</a:t>
            </a:r>
            <a:r>
              <a:rPr lang="fi-FI" sz="1800" b="0" dirty="0">
                <a:solidFill>
                  <a:srgbClr val="FF0000"/>
                </a:solidFill>
              </a:rPr>
              <a:t> set out in </a:t>
            </a:r>
            <a:r>
              <a:rPr lang="fi-FI" sz="1800" b="0" dirty="0" err="1">
                <a:solidFill>
                  <a:srgbClr val="FF0000"/>
                </a:solidFill>
              </a:rPr>
              <a:t>the</a:t>
            </a:r>
            <a:r>
              <a:rPr lang="fi-FI" sz="1800" b="0" dirty="0">
                <a:solidFill>
                  <a:srgbClr val="FF0000"/>
                </a:solidFill>
              </a:rPr>
              <a:t> ENPI </a:t>
            </a:r>
            <a:r>
              <a:rPr lang="fi-FI" sz="1800" b="0" dirty="0" err="1">
                <a:solidFill>
                  <a:srgbClr val="FF0000"/>
                </a:solidFill>
              </a:rPr>
              <a:t>Contry</a:t>
            </a:r>
            <a:r>
              <a:rPr lang="fi-FI" sz="1800" b="0" dirty="0">
                <a:solidFill>
                  <a:srgbClr val="FF0000"/>
                </a:solidFill>
              </a:rPr>
              <a:t> </a:t>
            </a:r>
            <a:r>
              <a:rPr lang="fi-FI" sz="1800" b="0" dirty="0" err="1">
                <a:solidFill>
                  <a:srgbClr val="FF0000"/>
                </a:solidFill>
              </a:rPr>
              <a:t>Strategy</a:t>
            </a:r>
            <a:r>
              <a:rPr lang="fi-FI" sz="1800" b="0" dirty="0">
                <a:solidFill>
                  <a:srgbClr val="FF0000"/>
                </a:solidFill>
              </a:rPr>
              <a:t> Paper 2007-2013 and </a:t>
            </a:r>
            <a:r>
              <a:rPr lang="fi-FI" sz="1800" b="0" dirty="0" err="1">
                <a:solidFill>
                  <a:srgbClr val="FF0000"/>
                </a:solidFill>
              </a:rPr>
              <a:t>strategic</a:t>
            </a:r>
            <a:r>
              <a:rPr lang="fi-FI" sz="1800" b="0" dirty="0">
                <a:solidFill>
                  <a:srgbClr val="FF0000"/>
                </a:solidFill>
              </a:rPr>
              <a:t> </a:t>
            </a:r>
            <a:r>
              <a:rPr lang="fi-FI" sz="1800" b="0" dirty="0" err="1">
                <a:solidFill>
                  <a:srgbClr val="FF0000"/>
                </a:solidFill>
              </a:rPr>
              <a:t>objectives</a:t>
            </a:r>
            <a:r>
              <a:rPr lang="fi-FI" sz="1800" b="0" dirty="0">
                <a:solidFill>
                  <a:srgbClr val="FF0000"/>
                </a:solidFill>
              </a:rPr>
              <a:t> of </a:t>
            </a:r>
            <a:r>
              <a:rPr lang="fi-FI" sz="1800" b="0" dirty="0" err="1">
                <a:solidFill>
                  <a:srgbClr val="FF0000"/>
                </a:solidFill>
              </a:rPr>
              <a:t>the</a:t>
            </a:r>
            <a:r>
              <a:rPr lang="fi-FI" sz="1800" b="0" dirty="0">
                <a:solidFill>
                  <a:srgbClr val="FF0000"/>
                </a:solidFill>
              </a:rPr>
              <a:t> EU-</a:t>
            </a:r>
            <a:r>
              <a:rPr lang="fi-FI" sz="1800" b="0" dirty="0" err="1">
                <a:solidFill>
                  <a:srgbClr val="FF0000"/>
                </a:solidFill>
              </a:rPr>
              <a:t>Azerbaijan</a:t>
            </a:r>
            <a:r>
              <a:rPr lang="fi-FI" sz="1800" b="0" dirty="0">
                <a:solidFill>
                  <a:srgbClr val="FF0000"/>
                </a:solidFill>
              </a:rPr>
              <a:t> ENP Action </a:t>
            </a:r>
            <a:r>
              <a:rPr lang="fi-FI" sz="1800" b="0" dirty="0" smtClean="0">
                <a:solidFill>
                  <a:srgbClr val="FF0000"/>
                </a:solidFill>
              </a:rPr>
              <a:t>Plan</a:t>
            </a:r>
            <a:endParaRPr lang="fi-FI" sz="18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/>
              <a:t>Call for </a:t>
            </a:r>
            <a:r>
              <a:rPr lang="fi-FI" b="0" dirty="0" err="1" smtClean="0"/>
              <a:t>proposals</a:t>
            </a:r>
            <a:r>
              <a:rPr lang="fi-FI" b="0" dirty="0" smtClean="0"/>
              <a:t>: </a:t>
            </a:r>
            <a:r>
              <a:rPr lang="fi-FI" b="0" dirty="0" err="1" smtClean="0"/>
              <a:t>Circulation</a:t>
            </a:r>
            <a:r>
              <a:rPr lang="fi-FI" b="0" dirty="0" smtClean="0"/>
              <a:t> of Twinning </a:t>
            </a:r>
            <a:r>
              <a:rPr lang="fi-FI" b="0" dirty="0" err="1" smtClean="0"/>
              <a:t>Fiche</a:t>
            </a:r>
            <a:r>
              <a:rPr lang="fi-FI" b="0" dirty="0" smtClean="0"/>
              <a:t> to </a:t>
            </a:r>
            <a:r>
              <a:rPr lang="fi-FI" b="0" dirty="0" err="1" smtClean="0"/>
              <a:t>Member</a:t>
            </a:r>
            <a:r>
              <a:rPr lang="fi-FI" b="0" dirty="0" smtClean="0"/>
              <a:t> State National </a:t>
            </a:r>
            <a:r>
              <a:rPr lang="fi-FI" b="0" dirty="0" err="1" smtClean="0"/>
              <a:t>Contact</a:t>
            </a:r>
            <a:r>
              <a:rPr lang="fi-FI" b="0" dirty="0" smtClean="0"/>
              <a:t> </a:t>
            </a:r>
            <a:r>
              <a:rPr lang="fi-FI" b="0" dirty="0" err="1" smtClean="0"/>
              <a:t>Points</a:t>
            </a:r>
            <a:r>
              <a:rPr lang="fi-FI" b="0" dirty="0" smtClean="0"/>
              <a:t> (MFA in Finland) </a:t>
            </a:r>
            <a:r>
              <a:rPr lang="fi-FI" b="0" dirty="0" err="1" smtClean="0"/>
              <a:t>who</a:t>
            </a:r>
            <a:r>
              <a:rPr lang="fi-FI" b="0" dirty="0" smtClean="0"/>
              <a:t> </a:t>
            </a:r>
            <a:r>
              <a:rPr lang="fi-FI" b="0" dirty="0" err="1" smtClean="0"/>
              <a:t>forwards</a:t>
            </a:r>
            <a:r>
              <a:rPr lang="fi-FI" b="0" dirty="0" smtClean="0"/>
              <a:t>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Fiche</a:t>
            </a:r>
            <a:r>
              <a:rPr lang="fi-FI" b="0" dirty="0" smtClean="0"/>
              <a:t> to </a:t>
            </a:r>
            <a:r>
              <a:rPr lang="fi-FI" b="0" dirty="0" err="1" smtClean="0"/>
              <a:t>national</a:t>
            </a:r>
            <a:r>
              <a:rPr lang="fi-FI" b="0" dirty="0" smtClean="0"/>
              <a:t> Twinning </a:t>
            </a:r>
            <a:r>
              <a:rPr lang="fi-FI" b="0" dirty="0" err="1" smtClean="0"/>
              <a:t>actors</a:t>
            </a:r>
            <a:endParaRPr lang="fi-FI" b="0" dirty="0" smtClean="0"/>
          </a:p>
          <a:p>
            <a:r>
              <a:rPr lang="fi-FI" sz="1800" b="0" dirty="0">
                <a:solidFill>
                  <a:srgbClr val="FF0000"/>
                </a:solidFill>
              </a:rPr>
              <a:t>→ </a:t>
            </a:r>
            <a:r>
              <a:rPr lang="fi-FI" sz="1800" b="0" dirty="0" smtClean="0">
                <a:solidFill>
                  <a:srgbClr val="FF0000"/>
                </a:solidFill>
              </a:rPr>
              <a:t>FINEEC </a:t>
            </a:r>
            <a:endParaRPr lang="fi-FI" sz="18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 smtClean="0"/>
              <a:t>Submission</a:t>
            </a:r>
            <a:r>
              <a:rPr lang="fi-FI" b="0" dirty="0" smtClean="0"/>
              <a:t> of </a:t>
            </a:r>
            <a:r>
              <a:rPr lang="fi-FI" b="0" dirty="0" err="1" smtClean="0"/>
              <a:t>proposals</a:t>
            </a:r>
            <a:r>
              <a:rPr lang="fi-FI" b="0" dirty="0" smtClean="0"/>
              <a:t> (MS </a:t>
            </a:r>
            <a:r>
              <a:rPr lang="fi-FI" b="0" dirty="0" err="1" smtClean="0"/>
              <a:t>alone</a:t>
            </a:r>
            <a:r>
              <a:rPr lang="fi-FI" b="0" dirty="0" smtClean="0"/>
              <a:t> </a:t>
            </a:r>
            <a:r>
              <a:rPr lang="fi-FI" b="0" dirty="0" err="1" smtClean="0"/>
              <a:t>or</a:t>
            </a:r>
            <a:r>
              <a:rPr lang="fi-FI" b="0" dirty="0" smtClean="0"/>
              <a:t> in </a:t>
            </a:r>
            <a:r>
              <a:rPr lang="fi-FI" b="0" dirty="0" err="1" smtClean="0"/>
              <a:t>consortium</a:t>
            </a:r>
            <a:r>
              <a:rPr lang="fi-FI" b="0" dirty="0" smtClean="0"/>
              <a:t>)</a:t>
            </a:r>
          </a:p>
          <a:p>
            <a:r>
              <a:rPr lang="fi-FI" sz="1800" b="0" dirty="0">
                <a:solidFill>
                  <a:srgbClr val="FF0000"/>
                </a:solidFill>
              </a:rPr>
              <a:t>→ </a:t>
            </a:r>
            <a:r>
              <a:rPr lang="fi-FI" sz="1800" b="0" dirty="0" err="1" smtClean="0">
                <a:solidFill>
                  <a:srgbClr val="FF0000"/>
                </a:solidFill>
              </a:rPr>
              <a:t>consortium</a:t>
            </a:r>
            <a:r>
              <a:rPr lang="fi-FI" sz="1800" b="0" dirty="0" smtClean="0">
                <a:solidFill>
                  <a:srgbClr val="FF0000"/>
                </a:solidFill>
              </a:rPr>
              <a:t> of Finland (FINEEC, </a:t>
            </a:r>
            <a:r>
              <a:rPr lang="fi-FI" sz="1800" b="0" dirty="0" err="1">
                <a:solidFill>
                  <a:srgbClr val="FF0000"/>
                </a:solidFill>
              </a:rPr>
              <a:t>l</a:t>
            </a:r>
            <a:r>
              <a:rPr lang="fi-FI" sz="1800" b="0" dirty="0" err="1" smtClean="0">
                <a:solidFill>
                  <a:srgbClr val="FF0000"/>
                </a:solidFill>
              </a:rPr>
              <a:t>ead</a:t>
            </a:r>
            <a:r>
              <a:rPr lang="fi-FI" sz="1800" b="0" dirty="0" smtClean="0">
                <a:solidFill>
                  <a:srgbClr val="FF0000"/>
                </a:solidFill>
              </a:rPr>
              <a:t>) and Estonia (EKKA, junior)</a:t>
            </a:r>
            <a:endParaRPr lang="fi-FI" sz="18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/>
              <a:t>Presentation of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proposal</a:t>
            </a:r>
            <a:r>
              <a:rPr lang="fi-FI" b="0" dirty="0" smtClean="0"/>
              <a:t> in </a:t>
            </a:r>
            <a:r>
              <a:rPr lang="fi-FI" b="0" dirty="0" err="1" smtClean="0"/>
              <a:t>the</a:t>
            </a:r>
            <a:r>
              <a:rPr lang="fi-FI" b="0" dirty="0" smtClean="0"/>
              <a:t> BC</a:t>
            </a:r>
          </a:p>
          <a:p>
            <a:r>
              <a:rPr lang="fi-FI" sz="1800" b="0" dirty="0">
                <a:solidFill>
                  <a:srgbClr val="FF0000"/>
                </a:solidFill>
              </a:rPr>
              <a:t>→ </a:t>
            </a:r>
            <a:r>
              <a:rPr lang="fi-FI" sz="1800" b="0" dirty="0" smtClean="0">
                <a:solidFill>
                  <a:srgbClr val="FF0000"/>
                </a:solidFill>
              </a:rPr>
              <a:t>November 2014</a:t>
            </a:r>
            <a:endParaRPr lang="fi-FI" sz="18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 smtClean="0"/>
              <a:t>Selection</a:t>
            </a:r>
            <a:r>
              <a:rPr lang="fi-FI" b="0" dirty="0" smtClean="0"/>
              <a:t> of </a:t>
            </a:r>
            <a:r>
              <a:rPr lang="fi-FI" b="0" dirty="0" err="1" smtClean="0"/>
              <a:t>the</a:t>
            </a:r>
            <a:r>
              <a:rPr lang="fi-FI" b="0" dirty="0" smtClean="0"/>
              <a:t> Twinning </a:t>
            </a:r>
            <a:r>
              <a:rPr lang="fi-FI" b="0" dirty="0" err="1" smtClean="0"/>
              <a:t>partner</a:t>
            </a:r>
            <a:r>
              <a:rPr lang="fi-FI" b="0" dirty="0" smtClean="0"/>
              <a:t>(s) (BC + EUD)</a:t>
            </a:r>
            <a:endParaRPr lang="fi-FI" b="0" dirty="0"/>
          </a:p>
          <a:p>
            <a:r>
              <a:rPr lang="fi-FI" sz="1800" b="0" dirty="0">
                <a:solidFill>
                  <a:srgbClr val="FF0000"/>
                </a:solidFill>
              </a:rPr>
              <a:t>→ </a:t>
            </a:r>
            <a:r>
              <a:rPr lang="fi-FI" sz="1800" b="0" dirty="0" err="1" smtClean="0">
                <a:solidFill>
                  <a:srgbClr val="FF0000"/>
                </a:solidFill>
              </a:rPr>
              <a:t>notification</a:t>
            </a:r>
            <a:r>
              <a:rPr lang="fi-FI" sz="1800" b="0" dirty="0" smtClean="0">
                <a:solidFill>
                  <a:srgbClr val="FF0000"/>
                </a:solidFill>
              </a:rPr>
              <a:t> on </a:t>
            </a:r>
            <a:r>
              <a:rPr lang="fi-FI" sz="1800" b="0" dirty="0" err="1" smtClean="0">
                <a:solidFill>
                  <a:srgbClr val="FF0000"/>
                </a:solidFill>
              </a:rPr>
              <a:t>the</a:t>
            </a:r>
            <a:r>
              <a:rPr lang="fi-FI" sz="1800" b="0" dirty="0" smtClean="0">
                <a:solidFill>
                  <a:srgbClr val="FF0000"/>
                </a:solidFill>
              </a:rPr>
              <a:t> </a:t>
            </a:r>
            <a:r>
              <a:rPr lang="fi-FI" sz="1800" b="0" dirty="0" err="1" smtClean="0">
                <a:solidFill>
                  <a:srgbClr val="FF0000"/>
                </a:solidFill>
              </a:rPr>
              <a:t>decision</a:t>
            </a:r>
            <a:r>
              <a:rPr lang="fi-FI" sz="1800" b="0" dirty="0" smtClean="0">
                <a:solidFill>
                  <a:srgbClr val="FF0000"/>
                </a:solidFill>
              </a:rPr>
              <a:t> 17.12.2014</a:t>
            </a:r>
            <a:endParaRPr lang="fi-FI" sz="1800" b="0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10.6.2016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061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502921"/>
            <a:ext cx="8047037" cy="543364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 smtClean="0"/>
              <a:t>Preparation</a:t>
            </a:r>
            <a:r>
              <a:rPr lang="fi-FI" b="0" dirty="0" smtClean="0"/>
              <a:t> and </a:t>
            </a:r>
            <a:r>
              <a:rPr lang="fi-FI" b="0" dirty="0" err="1" smtClean="0"/>
              <a:t>finalisation</a:t>
            </a:r>
            <a:r>
              <a:rPr lang="fi-FI" b="0" dirty="0" smtClean="0"/>
              <a:t> of </a:t>
            </a:r>
            <a:r>
              <a:rPr lang="fi-FI" b="0" dirty="0" err="1" smtClean="0"/>
              <a:t>the</a:t>
            </a:r>
            <a:r>
              <a:rPr lang="fi-FI" b="0" dirty="0" smtClean="0"/>
              <a:t> Twinning </a:t>
            </a:r>
            <a:r>
              <a:rPr lang="fi-FI" b="0" dirty="0" err="1" smtClean="0"/>
              <a:t>contract</a:t>
            </a:r>
            <a:r>
              <a:rPr lang="fi-FI" b="0" dirty="0" smtClean="0"/>
              <a:t> (MS + BC)</a:t>
            </a:r>
          </a:p>
          <a:p>
            <a:r>
              <a:rPr lang="fi-FI" sz="1800" b="0" dirty="0">
                <a:solidFill>
                  <a:srgbClr val="FF0000"/>
                </a:solidFill>
              </a:rPr>
              <a:t>→ </a:t>
            </a:r>
            <a:r>
              <a:rPr lang="fi-FI" sz="1800" b="0" dirty="0" err="1" smtClean="0">
                <a:solidFill>
                  <a:srgbClr val="FF0000"/>
                </a:solidFill>
              </a:rPr>
              <a:t>contract</a:t>
            </a:r>
            <a:r>
              <a:rPr lang="fi-FI" sz="1800" b="0" dirty="0" smtClean="0">
                <a:solidFill>
                  <a:srgbClr val="FF0000"/>
                </a:solidFill>
              </a:rPr>
              <a:t> </a:t>
            </a:r>
            <a:r>
              <a:rPr lang="fi-FI" sz="1800" b="0" dirty="0" err="1" smtClean="0">
                <a:solidFill>
                  <a:srgbClr val="FF0000"/>
                </a:solidFill>
              </a:rPr>
              <a:t>parties</a:t>
            </a:r>
            <a:r>
              <a:rPr lang="fi-FI" sz="1800" b="0" dirty="0" smtClean="0">
                <a:solidFill>
                  <a:srgbClr val="FF0000"/>
                </a:solidFill>
              </a:rPr>
              <a:t>: FINEEC, EU </a:t>
            </a:r>
            <a:r>
              <a:rPr lang="fi-FI" sz="1800" b="0" dirty="0" err="1" smtClean="0">
                <a:solidFill>
                  <a:srgbClr val="FF0000"/>
                </a:solidFill>
              </a:rPr>
              <a:t>Delegation</a:t>
            </a:r>
            <a:r>
              <a:rPr lang="fi-FI" sz="1800" b="0" dirty="0" smtClean="0">
                <a:solidFill>
                  <a:srgbClr val="FF0000"/>
                </a:solidFill>
              </a:rPr>
              <a:t> to </a:t>
            </a:r>
            <a:r>
              <a:rPr lang="fi-FI" sz="1800" b="0" dirty="0" err="1" smtClean="0">
                <a:solidFill>
                  <a:srgbClr val="FF0000"/>
                </a:solidFill>
              </a:rPr>
              <a:t>Azerbaijan</a:t>
            </a:r>
            <a:r>
              <a:rPr lang="fi-FI" sz="1800" b="0" dirty="0" smtClean="0">
                <a:solidFill>
                  <a:srgbClr val="FF0000"/>
                </a:solidFill>
              </a:rPr>
              <a:t>, </a:t>
            </a:r>
            <a:r>
              <a:rPr lang="fi-FI" sz="1800" b="0" dirty="0" err="1" smtClean="0">
                <a:solidFill>
                  <a:srgbClr val="FF0000"/>
                </a:solidFill>
              </a:rPr>
              <a:t>Ministry</a:t>
            </a:r>
            <a:r>
              <a:rPr lang="fi-FI" sz="1800" b="0" dirty="0" smtClean="0">
                <a:solidFill>
                  <a:srgbClr val="FF0000"/>
                </a:solidFill>
              </a:rPr>
              <a:t> of </a:t>
            </a:r>
            <a:r>
              <a:rPr lang="fi-FI" sz="1800" b="0" dirty="0" err="1" smtClean="0">
                <a:solidFill>
                  <a:srgbClr val="FF0000"/>
                </a:solidFill>
              </a:rPr>
              <a:t>Education</a:t>
            </a:r>
            <a:r>
              <a:rPr lang="fi-FI" sz="1800" b="0" dirty="0" smtClean="0">
                <a:solidFill>
                  <a:srgbClr val="FF0000"/>
                </a:solidFill>
              </a:rPr>
              <a:t> (</a:t>
            </a:r>
            <a:r>
              <a:rPr lang="fi-FI" sz="1800" b="0" dirty="0" err="1" smtClean="0">
                <a:solidFill>
                  <a:srgbClr val="FF0000"/>
                </a:solidFill>
              </a:rPr>
              <a:t>MoE</a:t>
            </a:r>
            <a:r>
              <a:rPr lang="fi-FI" sz="1800" b="0" dirty="0" smtClean="0">
                <a:solidFill>
                  <a:srgbClr val="FF0000"/>
                </a:solidFill>
              </a:rPr>
              <a:t>)</a:t>
            </a:r>
            <a:endParaRPr lang="fi-FI" sz="18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 smtClean="0"/>
              <a:t>Review</a:t>
            </a:r>
            <a:r>
              <a:rPr lang="fi-FI" b="0" dirty="0" smtClean="0"/>
              <a:t> and </a:t>
            </a:r>
            <a:r>
              <a:rPr lang="fi-FI" b="0" dirty="0" err="1" smtClean="0"/>
              <a:t>signature</a:t>
            </a:r>
            <a:r>
              <a:rPr lang="fi-FI" b="0" dirty="0" smtClean="0"/>
              <a:t> of </a:t>
            </a:r>
            <a:r>
              <a:rPr lang="fi-FI" b="0" dirty="0" err="1" smtClean="0"/>
              <a:t>contract</a:t>
            </a:r>
            <a:endParaRPr lang="fi-FI" b="0" dirty="0" smtClean="0"/>
          </a:p>
          <a:p>
            <a:r>
              <a:rPr lang="fi-FI" sz="1800" b="0" dirty="0">
                <a:solidFill>
                  <a:srgbClr val="FF0000"/>
                </a:solidFill>
              </a:rPr>
              <a:t>→ </a:t>
            </a:r>
            <a:r>
              <a:rPr lang="fi-FI" sz="1800" b="0" dirty="0" err="1" smtClean="0">
                <a:solidFill>
                  <a:srgbClr val="FF0000"/>
                </a:solidFill>
              </a:rPr>
              <a:t>contract</a:t>
            </a:r>
            <a:r>
              <a:rPr lang="fi-FI" sz="1800" b="0" dirty="0" smtClean="0">
                <a:solidFill>
                  <a:srgbClr val="FF0000"/>
                </a:solidFill>
              </a:rPr>
              <a:t> </a:t>
            </a:r>
            <a:r>
              <a:rPr lang="fi-FI" sz="1800" b="0" dirty="0" err="1" smtClean="0">
                <a:solidFill>
                  <a:srgbClr val="FF0000"/>
                </a:solidFill>
              </a:rPr>
              <a:t>was</a:t>
            </a:r>
            <a:r>
              <a:rPr lang="fi-FI" sz="1800" b="0" dirty="0" smtClean="0">
                <a:solidFill>
                  <a:srgbClr val="FF0000"/>
                </a:solidFill>
              </a:rPr>
              <a:t> </a:t>
            </a:r>
            <a:r>
              <a:rPr lang="fi-FI" sz="1800" b="0" dirty="0" err="1" smtClean="0">
                <a:solidFill>
                  <a:srgbClr val="FF0000"/>
                </a:solidFill>
              </a:rPr>
              <a:t>signed</a:t>
            </a:r>
            <a:r>
              <a:rPr lang="fi-FI" sz="1800" b="0" dirty="0" smtClean="0">
                <a:solidFill>
                  <a:srgbClr val="FF0000"/>
                </a:solidFill>
              </a:rPr>
              <a:t> 13.5.2015 (FINEEC), 15.5.2015 (</a:t>
            </a:r>
            <a:r>
              <a:rPr lang="fi-FI" sz="1800" b="0" dirty="0" err="1" smtClean="0">
                <a:solidFill>
                  <a:srgbClr val="FF0000"/>
                </a:solidFill>
              </a:rPr>
              <a:t>MoE</a:t>
            </a:r>
            <a:r>
              <a:rPr lang="fi-FI" sz="1800" b="0" dirty="0" smtClean="0">
                <a:solidFill>
                  <a:srgbClr val="FF0000"/>
                </a:solidFill>
              </a:rPr>
              <a:t>), 3.6.2015 (EUD)</a:t>
            </a:r>
            <a:endParaRPr lang="fi-FI" sz="18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/>
              <a:t>Notification </a:t>
            </a:r>
            <a:r>
              <a:rPr lang="fi-FI" b="0" dirty="0" err="1" smtClean="0"/>
              <a:t>concerning</a:t>
            </a:r>
            <a:r>
              <a:rPr lang="fi-FI" b="0" dirty="0" smtClean="0"/>
              <a:t>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signing</a:t>
            </a:r>
            <a:r>
              <a:rPr lang="fi-FI" b="0" dirty="0" smtClean="0"/>
              <a:t> of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contract</a:t>
            </a:r>
            <a:r>
              <a:rPr lang="fi-FI" b="0" dirty="0" smtClean="0"/>
              <a:t> (EUD); </a:t>
            </a:r>
            <a:r>
              <a:rPr lang="fi-FI" b="0" dirty="0" err="1" smtClean="0"/>
              <a:t>signifies</a:t>
            </a:r>
            <a:r>
              <a:rPr lang="fi-FI" b="0" dirty="0" smtClean="0"/>
              <a:t>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start</a:t>
            </a:r>
            <a:r>
              <a:rPr lang="fi-FI" b="0" dirty="0" smtClean="0"/>
              <a:t> of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execution</a:t>
            </a:r>
            <a:r>
              <a:rPr lang="fi-FI" b="0" dirty="0" smtClean="0"/>
              <a:t> </a:t>
            </a:r>
            <a:r>
              <a:rPr lang="fi-FI" b="0" dirty="0" err="1" smtClean="0"/>
              <a:t>period</a:t>
            </a:r>
            <a:r>
              <a:rPr lang="fi-FI" b="0" dirty="0" smtClean="0"/>
              <a:t> of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contract</a:t>
            </a:r>
            <a:r>
              <a:rPr lang="fi-FI" b="0" dirty="0" smtClean="0"/>
              <a:t> (</a:t>
            </a:r>
            <a:r>
              <a:rPr lang="fi-FI" b="0" dirty="0" err="1" smtClean="0"/>
              <a:t>legal</a:t>
            </a:r>
            <a:r>
              <a:rPr lang="fi-FI" b="0" dirty="0" smtClean="0"/>
              <a:t> </a:t>
            </a:r>
            <a:r>
              <a:rPr lang="fi-FI" b="0" dirty="0" err="1" smtClean="0"/>
              <a:t>duration</a:t>
            </a:r>
            <a:r>
              <a:rPr lang="fi-FI" b="0" dirty="0" smtClean="0"/>
              <a:t> of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contract</a:t>
            </a:r>
            <a:r>
              <a:rPr lang="fi-FI" b="0" dirty="0" smtClean="0"/>
              <a:t>)</a:t>
            </a:r>
          </a:p>
          <a:p>
            <a:r>
              <a:rPr lang="fi-FI" sz="1800" b="0" dirty="0">
                <a:solidFill>
                  <a:srgbClr val="FF0000"/>
                </a:solidFill>
              </a:rPr>
              <a:t>→ </a:t>
            </a:r>
            <a:r>
              <a:rPr lang="fi-FI" sz="1800" b="0" dirty="0" err="1" smtClean="0">
                <a:solidFill>
                  <a:srgbClr val="FF0000"/>
                </a:solidFill>
              </a:rPr>
              <a:t>notification</a:t>
            </a:r>
            <a:r>
              <a:rPr lang="fi-FI" sz="1800" b="0" dirty="0" smtClean="0">
                <a:solidFill>
                  <a:srgbClr val="FF0000"/>
                </a:solidFill>
              </a:rPr>
              <a:t> </a:t>
            </a:r>
            <a:r>
              <a:rPr lang="fi-FI" sz="1800" b="0" dirty="0" err="1" smtClean="0">
                <a:solidFill>
                  <a:srgbClr val="FF0000"/>
                </a:solidFill>
              </a:rPr>
              <a:t>dated</a:t>
            </a:r>
            <a:r>
              <a:rPr lang="fi-FI" sz="1800" b="0" dirty="0" smtClean="0">
                <a:solidFill>
                  <a:srgbClr val="FF0000"/>
                </a:solidFill>
              </a:rPr>
              <a:t> 3.8.2015</a:t>
            </a:r>
            <a:endParaRPr lang="fi-FI" sz="18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implementation</a:t>
            </a:r>
            <a:r>
              <a:rPr lang="fi-FI" b="0" dirty="0" smtClean="0"/>
              <a:t> </a:t>
            </a:r>
            <a:r>
              <a:rPr lang="fi-FI" b="0" dirty="0" err="1" smtClean="0"/>
              <a:t>period</a:t>
            </a:r>
            <a:r>
              <a:rPr lang="fi-FI" b="0" dirty="0" smtClean="0"/>
              <a:t> of </a:t>
            </a:r>
            <a:r>
              <a:rPr lang="fi-FI" b="0" dirty="0" err="1" smtClean="0"/>
              <a:t>the</a:t>
            </a:r>
            <a:r>
              <a:rPr lang="fi-FI" b="0" dirty="0" smtClean="0"/>
              <a:t> Twinning </a:t>
            </a:r>
            <a:r>
              <a:rPr lang="fi-FI" b="0" dirty="0" err="1" smtClean="0"/>
              <a:t>project</a:t>
            </a:r>
            <a:r>
              <a:rPr lang="fi-FI" b="0" dirty="0" smtClean="0"/>
              <a:t> </a:t>
            </a:r>
            <a:r>
              <a:rPr lang="fi-FI" b="0" dirty="0" err="1" smtClean="0"/>
              <a:t>starts</a:t>
            </a:r>
            <a:r>
              <a:rPr lang="fi-FI" b="0" dirty="0" smtClean="0"/>
              <a:t> </a:t>
            </a:r>
            <a:r>
              <a:rPr lang="fi-FI" b="0" dirty="0" err="1" smtClean="0"/>
              <a:t>with</a:t>
            </a:r>
            <a:r>
              <a:rPr lang="fi-FI" b="0" dirty="0" smtClean="0"/>
              <a:t>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arrival</a:t>
            </a:r>
            <a:r>
              <a:rPr lang="fi-FI" b="0" dirty="0" smtClean="0"/>
              <a:t> of </a:t>
            </a:r>
            <a:r>
              <a:rPr lang="fi-FI" b="0" dirty="0" err="1" smtClean="0"/>
              <a:t>the</a:t>
            </a:r>
            <a:r>
              <a:rPr lang="fi-FI" b="0" dirty="0" smtClean="0"/>
              <a:t> RTA in </a:t>
            </a:r>
            <a:r>
              <a:rPr lang="fi-FI" b="0" dirty="0" err="1" smtClean="0"/>
              <a:t>the</a:t>
            </a:r>
            <a:r>
              <a:rPr lang="fi-FI" b="0" dirty="0" smtClean="0"/>
              <a:t> BC</a:t>
            </a:r>
          </a:p>
          <a:p>
            <a:r>
              <a:rPr lang="fi-FI" sz="1800" b="0" dirty="0">
                <a:solidFill>
                  <a:srgbClr val="FF0000"/>
                </a:solidFill>
              </a:rPr>
              <a:t>→ </a:t>
            </a:r>
            <a:r>
              <a:rPr lang="fi-FI" sz="1800" b="0" dirty="0" smtClean="0">
                <a:solidFill>
                  <a:srgbClr val="FF0000"/>
                </a:solidFill>
              </a:rPr>
              <a:t>24 </a:t>
            </a:r>
            <a:r>
              <a:rPr lang="fi-FI" sz="1800" b="0" dirty="0" err="1" smtClean="0">
                <a:solidFill>
                  <a:srgbClr val="FF0000"/>
                </a:solidFill>
              </a:rPr>
              <a:t>months</a:t>
            </a:r>
            <a:r>
              <a:rPr lang="fi-FI" sz="1800" b="0" dirty="0" smtClean="0">
                <a:solidFill>
                  <a:srgbClr val="FF0000"/>
                </a:solidFill>
              </a:rPr>
              <a:t> (1.9.2015 ‒ 31.8.2017)</a:t>
            </a:r>
            <a:endParaRPr lang="fi-FI" sz="18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 smtClean="0"/>
              <a:t>Final</a:t>
            </a:r>
            <a:r>
              <a:rPr lang="fi-FI" b="0" dirty="0" smtClean="0"/>
              <a:t> </a:t>
            </a:r>
            <a:r>
              <a:rPr lang="fi-FI" b="0" dirty="0" err="1" smtClean="0"/>
              <a:t>report</a:t>
            </a:r>
            <a:endParaRPr lang="fi-FI" b="0" dirty="0" smtClean="0"/>
          </a:p>
          <a:p>
            <a:r>
              <a:rPr lang="fi-FI" sz="1800" b="0" dirty="0">
                <a:solidFill>
                  <a:srgbClr val="FF0000"/>
                </a:solidFill>
              </a:rPr>
              <a:t>→ </a:t>
            </a:r>
            <a:r>
              <a:rPr lang="fi-FI" sz="1800" b="0" dirty="0" smtClean="0">
                <a:solidFill>
                  <a:srgbClr val="FF0000"/>
                </a:solidFill>
              </a:rPr>
              <a:t>3 </a:t>
            </a:r>
            <a:r>
              <a:rPr lang="fi-FI" sz="1800" b="0" dirty="0" err="1" smtClean="0">
                <a:solidFill>
                  <a:srgbClr val="FF0000"/>
                </a:solidFill>
              </a:rPr>
              <a:t>months</a:t>
            </a:r>
            <a:r>
              <a:rPr lang="fi-FI" sz="1800" b="0" dirty="0" smtClean="0">
                <a:solidFill>
                  <a:srgbClr val="FF0000"/>
                </a:solidFill>
              </a:rPr>
              <a:t> </a:t>
            </a:r>
            <a:r>
              <a:rPr lang="fi-FI" sz="1800" b="0" dirty="0" err="1" smtClean="0">
                <a:solidFill>
                  <a:srgbClr val="FF0000"/>
                </a:solidFill>
              </a:rPr>
              <a:t>after</a:t>
            </a:r>
            <a:r>
              <a:rPr lang="fi-FI" sz="1800" b="0" dirty="0" smtClean="0">
                <a:solidFill>
                  <a:srgbClr val="FF0000"/>
                </a:solidFill>
              </a:rPr>
              <a:t> </a:t>
            </a:r>
            <a:r>
              <a:rPr lang="fi-FI" sz="1800" b="0" dirty="0" err="1" smtClean="0">
                <a:solidFill>
                  <a:srgbClr val="FF0000"/>
                </a:solidFill>
              </a:rPr>
              <a:t>the</a:t>
            </a:r>
            <a:r>
              <a:rPr lang="fi-FI" sz="1800" b="0" dirty="0" smtClean="0">
                <a:solidFill>
                  <a:srgbClr val="FF0000"/>
                </a:solidFill>
              </a:rPr>
              <a:t> </a:t>
            </a:r>
            <a:r>
              <a:rPr lang="fi-FI" sz="1800" b="0" dirty="0" err="1" smtClean="0">
                <a:solidFill>
                  <a:srgbClr val="FF0000"/>
                </a:solidFill>
              </a:rPr>
              <a:t>end</a:t>
            </a:r>
            <a:r>
              <a:rPr lang="fi-FI" sz="1800" b="0" dirty="0" smtClean="0">
                <a:solidFill>
                  <a:srgbClr val="FF0000"/>
                </a:solidFill>
              </a:rPr>
              <a:t> of </a:t>
            </a:r>
            <a:r>
              <a:rPr lang="fi-FI" sz="1800" b="0" dirty="0" err="1" smtClean="0">
                <a:solidFill>
                  <a:srgbClr val="FF0000"/>
                </a:solidFill>
              </a:rPr>
              <a:t>the</a:t>
            </a:r>
            <a:r>
              <a:rPr lang="fi-FI" sz="1800" b="0" dirty="0" smtClean="0">
                <a:solidFill>
                  <a:srgbClr val="FF0000"/>
                </a:solidFill>
              </a:rPr>
              <a:t> </a:t>
            </a:r>
            <a:r>
              <a:rPr lang="fi-FI" sz="1800" b="0" dirty="0" err="1" smtClean="0">
                <a:solidFill>
                  <a:srgbClr val="FF0000"/>
                </a:solidFill>
              </a:rPr>
              <a:t>implementation</a:t>
            </a:r>
            <a:r>
              <a:rPr lang="fi-FI" sz="1800" b="0" dirty="0" smtClean="0">
                <a:solidFill>
                  <a:srgbClr val="FF0000"/>
                </a:solidFill>
              </a:rPr>
              <a:t> </a:t>
            </a:r>
            <a:r>
              <a:rPr lang="fi-FI" sz="1800" b="0" dirty="0" err="1" smtClean="0">
                <a:solidFill>
                  <a:srgbClr val="FF0000"/>
                </a:solidFill>
              </a:rPr>
              <a:t>period</a:t>
            </a:r>
            <a:r>
              <a:rPr lang="fi-FI" sz="1800" b="0" dirty="0" smtClean="0">
                <a:solidFill>
                  <a:srgbClr val="FF0000"/>
                </a:solidFill>
              </a:rPr>
              <a:t> (30.11.2017)</a:t>
            </a:r>
            <a:endParaRPr lang="fi-FI" sz="18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10.6.2016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3267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 smtClean="0"/>
              <a:t>Azerbaijan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226820"/>
            <a:ext cx="8047037" cy="470974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/>
              <a:t>2 </a:t>
            </a:r>
            <a:r>
              <a:rPr lang="fi-FI" b="0" dirty="0" err="1" smtClean="0"/>
              <a:t>years</a:t>
            </a:r>
            <a:r>
              <a:rPr lang="fi-FI" b="0" dirty="0" smtClean="0"/>
              <a:t> (</a:t>
            </a:r>
            <a:r>
              <a:rPr lang="fi-FI" b="0" dirty="0" err="1" smtClean="0"/>
              <a:t>September</a:t>
            </a:r>
            <a:r>
              <a:rPr lang="fi-FI" b="0" dirty="0" smtClean="0"/>
              <a:t> 2015 - ), </a:t>
            </a:r>
            <a:r>
              <a:rPr lang="fi-FI" b="0" dirty="0" err="1" smtClean="0"/>
              <a:t>budget</a:t>
            </a:r>
            <a:r>
              <a:rPr lang="fi-FI" b="0" dirty="0" smtClean="0"/>
              <a:t> 1,3 </a:t>
            </a:r>
            <a:r>
              <a:rPr lang="fi-FI" b="0" dirty="0" err="1" smtClean="0"/>
              <a:t>million</a:t>
            </a:r>
            <a:r>
              <a:rPr lang="fi-FI" b="0" dirty="0" smtClean="0"/>
              <a:t> </a:t>
            </a:r>
            <a:r>
              <a:rPr lang="fi-FI" b="0" dirty="0" err="1" smtClean="0"/>
              <a:t>euros</a:t>
            </a:r>
            <a:endParaRPr lang="fi-FI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/>
              <a:t>EU </a:t>
            </a:r>
            <a:r>
              <a:rPr lang="fi-FI" b="0" dirty="0" err="1" smtClean="0"/>
              <a:t>Member</a:t>
            </a:r>
            <a:r>
              <a:rPr lang="fi-FI" b="0" dirty="0" smtClean="0"/>
              <a:t> </a:t>
            </a:r>
            <a:r>
              <a:rPr lang="fi-FI" b="0" dirty="0" err="1" smtClean="0"/>
              <a:t>States</a:t>
            </a:r>
            <a:r>
              <a:rPr lang="fi-FI" b="0" dirty="0" smtClean="0"/>
              <a:t>: Finland, Estonia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/>
              <a:t>BC </a:t>
            </a:r>
            <a:r>
              <a:rPr lang="fi-FI" b="0" dirty="0" err="1" smtClean="0"/>
              <a:t>actors</a:t>
            </a:r>
            <a:r>
              <a:rPr lang="fi-FI" b="0" dirty="0" smtClean="0"/>
              <a:t>: </a:t>
            </a:r>
          </a:p>
          <a:p>
            <a:r>
              <a:rPr lang="fi-FI" sz="1800" b="0" dirty="0" smtClean="0"/>
              <a:t>	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smtClean="0">
                <a:solidFill>
                  <a:prstClr val="black"/>
                </a:solidFill>
              </a:rPr>
              <a:t>→ </a:t>
            </a:r>
            <a:r>
              <a:rPr lang="fi-FI" sz="1800" b="0" dirty="0" err="1" smtClean="0">
                <a:solidFill>
                  <a:prstClr val="black"/>
                </a:solidFill>
              </a:rPr>
              <a:t>Ministry</a:t>
            </a:r>
            <a:r>
              <a:rPr lang="fi-FI" sz="1800" b="0" dirty="0" smtClean="0">
                <a:solidFill>
                  <a:prstClr val="black"/>
                </a:solidFill>
              </a:rPr>
              <a:t> of </a:t>
            </a:r>
            <a:r>
              <a:rPr lang="fi-FI" sz="1800" b="0" dirty="0" err="1" smtClean="0">
                <a:solidFill>
                  <a:prstClr val="black"/>
                </a:solidFill>
              </a:rPr>
              <a:t>Education</a:t>
            </a:r>
            <a:r>
              <a:rPr lang="fi-FI" sz="1800" b="0" dirty="0" smtClean="0">
                <a:solidFill>
                  <a:prstClr val="black"/>
                </a:solidFill>
              </a:rPr>
              <a:t> (</a:t>
            </a:r>
            <a:r>
              <a:rPr lang="fi-FI" sz="1800" b="0" dirty="0" err="1" smtClean="0">
                <a:solidFill>
                  <a:prstClr val="black"/>
                </a:solidFill>
              </a:rPr>
              <a:t>MoE</a:t>
            </a:r>
            <a:r>
              <a:rPr lang="fi-FI" sz="1800" b="0" dirty="0" smtClean="0">
                <a:solidFill>
                  <a:prstClr val="black"/>
                </a:solidFill>
              </a:rPr>
              <a:t>)</a:t>
            </a:r>
          </a:p>
          <a:p>
            <a:r>
              <a:rPr lang="fi-FI" sz="1800" b="0" dirty="0">
                <a:solidFill>
                  <a:prstClr val="black"/>
                </a:solidFill>
              </a:rPr>
              <a:t>	 </a:t>
            </a:r>
            <a:r>
              <a:rPr lang="fi-FI" sz="1800" b="0" dirty="0" smtClean="0">
                <a:solidFill>
                  <a:prstClr val="black"/>
                </a:solidFill>
              </a:rPr>
              <a:t>→ </a:t>
            </a:r>
            <a:r>
              <a:rPr lang="fi-FI" sz="1800" b="0" dirty="0" err="1" smtClean="0">
                <a:solidFill>
                  <a:prstClr val="black"/>
                </a:solidFill>
              </a:rPr>
              <a:t>Higher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Education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Institutions</a:t>
            </a:r>
            <a:r>
              <a:rPr lang="fi-FI" sz="1800" b="0" dirty="0" smtClean="0">
                <a:solidFill>
                  <a:prstClr val="black"/>
                </a:solidFill>
              </a:rPr>
              <a:t> (</a:t>
            </a:r>
            <a:r>
              <a:rPr lang="fi-FI" sz="1800" b="0" dirty="0" err="1" smtClean="0">
                <a:solidFill>
                  <a:prstClr val="black"/>
                </a:solidFill>
              </a:rPr>
              <a:t>HEIs</a:t>
            </a:r>
            <a:r>
              <a:rPr lang="fi-FI" sz="1800" b="0" dirty="0" smtClean="0">
                <a:solidFill>
                  <a:prstClr val="black"/>
                </a:solidFill>
              </a:rPr>
              <a:t>)</a:t>
            </a:r>
            <a:endParaRPr lang="fi-FI" sz="18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project</a:t>
            </a:r>
            <a:r>
              <a:rPr lang="fi-FI" b="0" dirty="0" smtClean="0"/>
              <a:t> </a:t>
            </a:r>
            <a:r>
              <a:rPr lang="fi-FI" b="0" dirty="0" err="1" smtClean="0"/>
              <a:t>aims</a:t>
            </a:r>
            <a:r>
              <a:rPr lang="fi-FI" b="0" dirty="0" smtClean="0"/>
              <a:t> at </a:t>
            </a:r>
            <a:r>
              <a:rPr lang="fi-FI" b="0" dirty="0" err="1" smtClean="0"/>
              <a:t>increasing</a:t>
            </a:r>
            <a:r>
              <a:rPr lang="fi-FI" b="0" dirty="0" smtClean="0"/>
              <a:t>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institutional</a:t>
            </a:r>
            <a:r>
              <a:rPr lang="fi-FI" b="0" dirty="0" smtClean="0"/>
              <a:t> </a:t>
            </a:r>
            <a:r>
              <a:rPr lang="fi-FI" b="0" dirty="0" err="1" smtClean="0"/>
              <a:t>capacities</a:t>
            </a:r>
            <a:r>
              <a:rPr lang="fi-FI" b="0" dirty="0" smtClean="0"/>
              <a:t> of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Ministry</a:t>
            </a:r>
            <a:r>
              <a:rPr lang="fi-FI" b="0" dirty="0" smtClean="0"/>
              <a:t> of </a:t>
            </a:r>
            <a:r>
              <a:rPr lang="fi-FI" b="0" dirty="0" err="1" smtClean="0"/>
              <a:t>Education</a:t>
            </a:r>
            <a:r>
              <a:rPr lang="fi-FI" b="0" dirty="0" smtClean="0"/>
              <a:t> and </a:t>
            </a:r>
            <a:r>
              <a:rPr lang="fi-FI" b="0" dirty="0" err="1" smtClean="0"/>
              <a:t>other</a:t>
            </a:r>
            <a:r>
              <a:rPr lang="fi-FI" b="0" dirty="0" smtClean="0"/>
              <a:t> </a:t>
            </a:r>
            <a:r>
              <a:rPr lang="fi-FI" b="0" dirty="0" err="1" smtClean="0"/>
              <a:t>key</a:t>
            </a:r>
            <a:r>
              <a:rPr lang="fi-FI" b="0" dirty="0" smtClean="0"/>
              <a:t> </a:t>
            </a:r>
            <a:r>
              <a:rPr lang="fi-FI" b="0" dirty="0" err="1" smtClean="0"/>
              <a:t>institutions</a:t>
            </a:r>
            <a:r>
              <a:rPr lang="fi-FI" b="0" dirty="0" smtClean="0"/>
              <a:t> for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development</a:t>
            </a:r>
            <a:r>
              <a:rPr lang="fi-FI" b="0" dirty="0" smtClean="0"/>
              <a:t> of Bologna </a:t>
            </a:r>
            <a:r>
              <a:rPr lang="fi-FI" b="0" dirty="0" err="1" smtClean="0"/>
              <a:t>related</a:t>
            </a:r>
            <a:r>
              <a:rPr lang="fi-FI" b="0" dirty="0" smtClean="0"/>
              <a:t> </a:t>
            </a:r>
            <a:r>
              <a:rPr lang="fi-FI" b="0" dirty="0" err="1" smtClean="0"/>
              <a:t>policies</a:t>
            </a:r>
            <a:r>
              <a:rPr lang="fi-FI" b="0" dirty="0" smtClean="0"/>
              <a:t> and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implementation</a:t>
            </a:r>
            <a:r>
              <a:rPr lang="fi-FI" b="0" dirty="0" smtClean="0"/>
              <a:t> of </a:t>
            </a:r>
            <a:r>
              <a:rPr lang="fi-FI" b="0" dirty="0" err="1" smtClean="0"/>
              <a:t>the</a:t>
            </a:r>
            <a:r>
              <a:rPr lang="fi-FI" b="0" dirty="0" smtClean="0"/>
              <a:t> EHEA </a:t>
            </a:r>
            <a:r>
              <a:rPr lang="fi-FI" b="0" dirty="0" err="1" smtClean="0"/>
              <a:t>objectives</a:t>
            </a:r>
            <a:r>
              <a:rPr lang="fi-FI" b="0" dirty="0" smtClean="0"/>
              <a:t> and </a:t>
            </a:r>
            <a:r>
              <a:rPr lang="fi-FI" b="0" dirty="0" err="1" smtClean="0"/>
              <a:t>reference</a:t>
            </a:r>
            <a:r>
              <a:rPr lang="fi-FI" b="0" dirty="0" smtClean="0"/>
              <a:t> </a:t>
            </a:r>
            <a:r>
              <a:rPr lang="fi-FI" b="0" dirty="0" err="1" smtClean="0"/>
              <a:t>tools</a:t>
            </a:r>
            <a:r>
              <a:rPr lang="fi-FI" b="0" dirty="0" smtClean="0"/>
              <a:t> </a:t>
            </a:r>
          </a:p>
          <a:p>
            <a:r>
              <a:rPr lang="fi-FI" sz="1800" b="0" dirty="0" smtClean="0">
                <a:solidFill>
                  <a:prstClr val="black"/>
                </a:solidFill>
              </a:rPr>
              <a:t>	→ 4 </a:t>
            </a:r>
            <a:r>
              <a:rPr lang="fi-FI" sz="1800" b="0" dirty="0" err="1">
                <a:solidFill>
                  <a:prstClr val="black"/>
                </a:solidFill>
              </a:rPr>
              <a:t>thematical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components</a:t>
            </a:r>
            <a:r>
              <a:rPr lang="fi-FI" sz="1800" b="0" dirty="0">
                <a:solidFill>
                  <a:prstClr val="black"/>
                </a:solidFill>
              </a:rPr>
              <a:t>: (i) </a:t>
            </a:r>
            <a:r>
              <a:rPr lang="fi-FI" sz="1800" b="0" dirty="0" err="1">
                <a:solidFill>
                  <a:prstClr val="black"/>
                </a:solidFill>
              </a:rPr>
              <a:t>legal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framework</a:t>
            </a:r>
            <a:r>
              <a:rPr lang="fi-FI" sz="1800" b="0" dirty="0">
                <a:solidFill>
                  <a:prstClr val="black"/>
                </a:solidFill>
              </a:rPr>
              <a:t>, (ii) </a:t>
            </a:r>
            <a:r>
              <a:rPr lang="fi-FI" sz="1800" b="0" dirty="0" err="1" smtClean="0">
                <a:solidFill>
                  <a:prstClr val="black"/>
                </a:solidFill>
              </a:rPr>
              <a:t>raising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the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capacity</a:t>
            </a:r>
            <a:r>
              <a:rPr lang="fi-FI" sz="1800" b="0" dirty="0" smtClean="0">
                <a:solidFill>
                  <a:prstClr val="black"/>
                </a:solidFill>
              </a:rPr>
              <a:t> of 	</a:t>
            </a:r>
            <a:r>
              <a:rPr lang="fi-FI" sz="1800" b="0" dirty="0" err="1" smtClean="0">
                <a:solidFill>
                  <a:prstClr val="black"/>
                </a:solidFill>
              </a:rPr>
              <a:t>MoE</a:t>
            </a:r>
            <a:r>
              <a:rPr lang="fi-FI" sz="1800" b="0" dirty="0" smtClean="0">
                <a:solidFill>
                  <a:prstClr val="black"/>
                </a:solidFill>
              </a:rPr>
              <a:t>, (iii) </a:t>
            </a:r>
            <a:r>
              <a:rPr lang="fi-FI" sz="1800" b="0" dirty="0" err="1" smtClean="0">
                <a:solidFill>
                  <a:prstClr val="black"/>
                </a:solidFill>
              </a:rPr>
              <a:t>Qualifications</a:t>
            </a:r>
            <a:r>
              <a:rPr lang="fi-FI" sz="1800" b="0" dirty="0" smtClean="0">
                <a:solidFill>
                  <a:prstClr val="black"/>
                </a:solidFill>
              </a:rPr>
              <a:t> Framework (AZ, EHEA), (iv) </a:t>
            </a:r>
            <a:r>
              <a:rPr lang="fi-FI" sz="1800" b="0" dirty="0" err="1" smtClean="0">
                <a:solidFill>
                  <a:prstClr val="black"/>
                </a:solidFill>
              </a:rPr>
              <a:t>Standards</a:t>
            </a:r>
            <a:r>
              <a:rPr lang="fi-FI" sz="1800" b="0" dirty="0" smtClean="0">
                <a:solidFill>
                  <a:prstClr val="black"/>
                </a:solidFill>
              </a:rPr>
              <a:t> and 	</a:t>
            </a:r>
            <a:r>
              <a:rPr lang="fi-FI" sz="1800" b="0" dirty="0" err="1" smtClean="0">
                <a:solidFill>
                  <a:prstClr val="black"/>
                </a:solidFill>
              </a:rPr>
              <a:t>Guidelines</a:t>
            </a:r>
            <a:r>
              <a:rPr lang="fi-FI" sz="1800" b="0" dirty="0" smtClean="0">
                <a:solidFill>
                  <a:prstClr val="black"/>
                </a:solidFill>
              </a:rPr>
              <a:t> for </a:t>
            </a:r>
            <a:r>
              <a:rPr lang="fi-FI" sz="1800" b="0" dirty="0" err="1" smtClean="0">
                <a:solidFill>
                  <a:prstClr val="black"/>
                </a:solidFill>
              </a:rPr>
              <a:t>Quality</a:t>
            </a:r>
            <a:r>
              <a:rPr lang="fi-FI" sz="1800" b="0" dirty="0" smtClean="0">
                <a:solidFill>
                  <a:prstClr val="black"/>
                </a:solidFill>
              </a:rPr>
              <a:t> Assurance in </a:t>
            </a:r>
            <a:r>
              <a:rPr lang="fi-FI" sz="1800" b="0" dirty="0" err="1" smtClean="0">
                <a:solidFill>
                  <a:prstClr val="black"/>
                </a:solidFill>
              </a:rPr>
              <a:t>Azerbaijan</a:t>
            </a:r>
            <a:endParaRPr lang="fi-FI" sz="1800" b="0" dirty="0" smtClean="0">
              <a:solidFill>
                <a:prstClr val="black"/>
              </a:solidFill>
            </a:endParaRPr>
          </a:p>
          <a:p>
            <a:r>
              <a:rPr lang="fi-FI" sz="1800" b="0" dirty="0">
                <a:solidFill>
                  <a:prstClr val="black"/>
                </a:solidFill>
              </a:rPr>
              <a:t>	 </a:t>
            </a:r>
            <a:r>
              <a:rPr lang="fi-FI" sz="1800" b="0" dirty="0" smtClean="0">
                <a:solidFill>
                  <a:prstClr val="black"/>
                </a:solidFill>
              </a:rPr>
              <a:t>→ </a:t>
            </a:r>
            <a:r>
              <a:rPr lang="fi-FI" sz="1800" b="0" dirty="0" err="1" smtClean="0">
                <a:solidFill>
                  <a:prstClr val="black"/>
                </a:solidFill>
              </a:rPr>
              <a:t>increasing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the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institutional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capacities</a:t>
            </a:r>
            <a:r>
              <a:rPr lang="fi-FI" sz="1800" b="0" dirty="0" smtClean="0">
                <a:solidFill>
                  <a:prstClr val="black"/>
                </a:solidFill>
              </a:rPr>
              <a:t> of </a:t>
            </a:r>
            <a:r>
              <a:rPr lang="fi-FI" sz="1800" b="0" dirty="0" err="1" smtClean="0">
                <a:solidFill>
                  <a:prstClr val="black"/>
                </a:solidFill>
              </a:rPr>
              <a:t>MoE</a:t>
            </a:r>
            <a:r>
              <a:rPr lang="fi-FI" sz="1800" b="0" dirty="0" smtClean="0">
                <a:solidFill>
                  <a:prstClr val="black"/>
                </a:solidFill>
              </a:rPr>
              <a:t> and </a:t>
            </a:r>
            <a:r>
              <a:rPr lang="fi-FI" sz="1800" b="0" dirty="0" err="1" smtClean="0">
                <a:solidFill>
                  <a:prstClr val="black"/>
                </a:solidFill>
              </a:rPr>
              <a:t>HEIs</a:t>
            </a:r>
            <a:endParaRPr lang="fi-FI" sz="1800" b="0" dirty="0" smtClean="0">
              <a:solidFill>
                <a:prstClr val="black"/>
              </a:solidFill>
            </a:endParaRPr>
          </a:p>
          <a:p>
            <a:r>
              <a:rPr lang="fi-FI" sz="1800" b="0" dirty="0">
                <a:solidFill>
                  <a:prstClr val="black"/>
                </a:solidFill>
              </a:rPr>
              <a:t>	 </a:t>
            </a:r>
            <a:r>
              <a:rPr lang="fi-FI" sz="1800" b="0" dirty="0" smtClean="0">
                <a:solidFill>
                  <a:prstClr val="black"/>
                </a:solidFill>
              </a:rPr>
              <a:t>→ </a:t>
            </a:r>
            <a:r>
              <a:rPr lang="fi-FI" sz="1800" b="0" dirty="0" err="1" smtClean="0">
                <a:solidFill>
                  <a:prstClr val="black"/>
                </a:solidFill>
              </a:rPr>
              <a:t>increased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integration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smtClean="0">
                <a:solidFill>
                  <a:prstClr val="black"/>
                </a:solidFill>
              </a:rPr>
              <a:t>into </a:t>
            </a:r>
            <a:r>
              <a:rPr lang="fi-FI" sz="1800" b="0" dirty="0" err="1" smtClean="0">
                <a:solidFill>
                  <a:prstClr val="black"/>
                </a:solidFill>
              </a:rPr>
              <a:t>the</a:t>
            </a:r>
            <a:r>
              <a:rPr lang="fi-FI" sz="1800" b="0" dirty="0" smtClean="0">
                <a:solidFill>
                  <a:prstClr val="black"/>
                </a:solidFill>
              </a:rPr>
              <a:t> European </a:t>
            </a:r>
            <a:r>
              <a:rPr lang="fi-FI" sz="1800" b="0" dirty="0" err="1" smtClean="0">
                <a:solidFill>
                  <a:prstClr val="black"/>
                </a:solidFill>
              </a:rPr>
              <a:t>Higher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Education</a:t>
            </a:r>
            <a:r>
              <a:rPr lang="fi-FI" sz="1800" b="0" dirty="0" smtClean="0">
                <a:solidFill>
                  <a:prstClr val="black"/>
                </a:solidFill>
              </a:rPr>
              <a:t> Area (EHEA)</a:t>
            </a:r>
            <a:endParaRPr lang="fi-FI" sz="1800" b="0" dirty="0">
              <a:solidFill>
                <a:prstClr val="black"/>
              </a:solidFill>
            </a:endParaRPr>
          </a:p>
          <a:p>
            <a:endParaRPr lang="fi-FI" sz="18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10.6.2016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72485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716279"/>
            <a:ext cx="8047037" cy="522028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/>
              <a:t>Main </a:t>
            </a:r>
            <a:r>
              <a:rPr lang="fi-FI" b="0" dirty="0" err="1" smtClean="0"/>
              <a:t>elements</a:t>
            </a:r>
            <a:r>
              <a:rPr lang="fi-FI" b="0" dirty="0" smtClean="0"/>
              <a:t> of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project</a:t>
            </a:r>
            <a:r>
              <a:rPr lang="fi-FI" b="0" dirty="0" smtClean="0"/>
              <a:t>:</a:t>
            </a:r>
          </a:p>
          <a:p>
            <a:r>
              <a:rPr lang="fi-FI" sz="1800" dirty="0" smtClean="0"/>
              <a:t>Component 1</a:t>
            </a:r>
            <a:endParaRPr lang="fi-FI" sz="1800" dirty="0" smtClean="0"/>
          </a:p>
          <a:p>
            <a:r>
              <a:rPr lang="fi-FI" sz="1800" b="0" dirty="0"/>
              <a:t>	</a:t>
            </a:r>
            <a:r>
              <a:rPr lang="fi-FI" sz="1800" b="0" dirty="0" smtClean="0">
                <a:solidFill>
                  <a:prstClr val="black"/>
                </a:solidFill>
              </a:rPr>
              <a:t> → </a:t>
            </a:r>
            <a:r>
              <a:rPr lang="fi-FI" sz="1800" b="0" dirty="0" err="1" smtClean="0">
                <a:solidFill>
                  <a:prstClr val="black"/>
                </a:solidFill>
              </a:rPr>
              <a:t>reviewing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the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legal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framework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smtClean="0">
                <a:solidFill>
                  <a:prstClr val="black"/>
                </a:solidFill>
              </a:rPr>
              <a:t>for </a:t>
            </a:r>
            <a:r>
              <a:rPr lang="fi-FI" sz="1800" b="0" dirty="0" smtClean="0">
                <a:solidFill>
                  <a:prstClr val="black"/>
                </a:solidFill>
              </a:rPr>
              <a:t>HE </a:t>
            </a:r>
            <a:r>
              <a:rPr lang="fi-FI" sz="1800" b="0" dirty="0" smtClean="0">
                <a:solidFill>
                  <a:prstClr val="black"/>
                </a:solidFill>
              </a:rPr>
              <a:t>and </a:t>
            </a:r>
            <a:r>
              <a:rPr lang="fi-FI" sz="1800" b="0" dirty="0" err="1" smtClean="0">
                <a:solidFill>
                  <a:prstClr val="black"/>
                </a:solidFill>
              </a:rPr>
              <a:t>developing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recommendations</a:t>
            </a:r>
            <a:r>
              <a:rPr lang="fi-FI" sz="1800" b="0" dirty="0" smtClean="0">
                <a:solidFill>
                  <a:prstClr val="black"/>
                </a:solidFill>
              </a:rPr>
              <a:t> 	for </a:t>
            </a:r>
            <a:r>
              <a:rPr lang="fi-FI" sz="1800" b="0" dirty="0" err="1" smtClean="0">
                <a:solidFill>
                  <a:prstClr val="black"/>
                </a:solidFill>
              </a:rPr>
              <a:t>adapting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legislation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relevant</a:t>
            </a:r>
            <a:r>
              <a:rPr lang="fi-FI" sz="1800" b="0" dirty="0" smtClean="0">
                <a:solidFill>
                  <a:prstClr val="black"/>
                </a:solidFill>
              </a:rPr>
              <a:t> to QA and </a:t>
            </a:r>
            <a:r>
              <a:rPr lang="fi-FI" sz="1800" b="0" dirty="0" err="1" smtClean="0">
                <a:solidFill>
                  <a:prstClr val="black"/>
                </a:solidFill>
              </a:rPr>
              <a:t>the</a:t>
            </a:r>
            <a:r>
              <a:rPr lang="fi-FI" sz="1800" b="0" dirty="0" smtClean="0">
                <a:solidFill>
                  <a:prstClr val="black"/>
                </a:solidFill>
              </a:rPr>
              <a:t> HE </a:t>
            </a:r>
            <a:r>
              <a:rPr lang="fi-FI" sz="1800" b="0" dirty="0" err="1" smtClean="0">
                <a:solidFill>
                  <a:prstClr val="black"/>
                </a:solidFill>
              </a:rPr>
              <a:t>sections</a:t>
            </a:r>
            <a:r>
              <a:rPr lang="fi-FI" sz="1800" b="0" dirty="0" smtClean="0">
                <a:solidFill>
                  <a:prstClr val="black"/>
                </a:solidFill>
              </a:rPr>
              <a:t> of </a:t>
            </a:r>
            <a:r>
              <a:rPr lang="fi-FI" sz="1800" b="0" dirty="0" err="1" smtClean="0">
                <a:solidFill>
                  <a:prstClr val="black"/>
                </a:solidFill>
              </a:rPr>
              <a:t>the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err="1">
                <a:solidFill>
                  <a:prstClr val="black"/>
                </a:solidFill>
              </a:rPr>
              <a:t>national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smtClean="0">
                <a:solidFill>
                  <a:prstClr val="black"/>
                </a:solidFill>
              </a:rPr>
              <a:t>	</a:t>
            </a:r>
            <a:r>
              <a:rPr lang="fi-FI" sz="1800" b="0" dirty="0" err="1" smtClean="0">
                <a:solidFill>
                  <a:prstClr val="black"/>
                </a:solidFill>
              </a:rPr>
              <a:t>Qualifications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>
                <a:solidFill>
                  <a:prstClr val="black"/>
                </a:solidFill>
              </a:rPr>
              <a:t>Framework </a:t>
            </a:r>
            <a:r>
              <a:rPr lang="fi-FI" sz="1800" b="0" dirty="0" smtClean="0">
                <a:solidFill>
                  <a:prstClr val="black"/>
                </a:solidFill>
              </a:rPr>
              <a:t>(</a:t>
            </a:r>
            <a:r>
              <a:rPr lang="fi-FI" sz="1800" b="0" dirty="0" err="1" smtClean="0">
                <a:solidFill>
                  <a:prstClr val="black"/>
                </a:solidFill>
              </a:rPr>
              <a:t>AzQF</a:t>
            </a:r>
            <a:r>
              <a:rPr lang="fi-FI" sz="1800" b="0" dirty="0" smtClean="0">
                <a:solidFill>
                  <a:prstClr val="black"/>
                </a:solidFill>
              </a:rPr>
              <a:t>)</a:t>
            </a:r>
          </a:p>
          <a:p>
            <a:r>
              <a:rPr lang="fi-FI" sz="1800" dirty="0" smtClean="0">
                <a:solidFill>
                  <a:prstClr val="black"/>
                </a:solidFill>
              </a:rPr>
              <a:t>Component 2</a:t>
            </a:r>
          </a:p>
          <a:p>
            <a:r>
              <a:rPr lang="fi-FI" sz="1800" b="0" dirty="0" smtClean="0">
                <a:solidFill>
                  <a:prstClr val="black"/>
                </a:solidFill>
              </a:rPr>
              <a:t>	 → </a:t>
            </a:r>
            <a:r>
              <a:rPr lang="fi-FI" sz="1800" b="0" dirty="0" err="1" smtClean="0">
                <a:solidFill>
                  <a:prstClr val="black"/>
                </a:solidFill>
              </a:rPr>
              <a:t>enhancing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the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coordination</a:t>
            </a:r>
            <a:r>
              <a:rPr lang="fi-FI" sz="1800" b="0" dirty="0" smtClean="0">
                <a:solidFill>
                  <a:prstClr val="black"/>
                </a:solidFill>
              </a:rPr>
              <a:t> and </a:t>
            </a:r>
            <a:r>
              <a:rPr lang="fi-FI" sz="1800" b="0" dirty="0" err="1" smtClean="0">
                <a:solidFill>
                  <a:prstClr val="black"/>
                </a:solidFill>
              </a:rPr>
              <a:t>networking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capacity</a:t>
            </a:r>
            <a:r>
              <a:rPr lang="fi-FI" sz="1800" b="0" dirty="0" smtClean="0">
                <a:solidFill>
                  <a:prstClr val="black"/>
                </a:solidFill>
              </a:rPr>
              <a:t> of </a:t>
            </a:r>
            <a:r>
              <a:rPr lang="fi-FI" sz="1800" b="0" dirty="0" err="1" smtClean="0">
                <a:solidFill>
                  <a:prstClr val="black"/>
                </a:solidFill>
              </a:rPr>
              <a:t>MoE</a:t>
            </a:r>
            <a:r>
              <a:rPr lang="fi-FI" sz="1800" b="0" dirty="0" smtClean="0">
                <a:solidFill>
                  <a:prstClr val="black"/>
                </a:solidFill>
              </a:rPr>
              <a:t> and 	</a:t>
            </a:r>
            <a:r>
              <a:rPr lang="fi-FI" sz="1800" b="0" dirty="0" err="1" smtClean="0">
                <a:solidFill>
                  <a:prstClr val="black"/>
                </a:solidFill>
              </a:rPr>
              <a:t>stakeholders</a:t>
            </a:r>
            <a:r>
              <a:rPr lang="fi-FI" sz="1800" b="0" dirty="0" smtClean="0">
                <a:solidFill>
                  <a:prstClr val="black"/>
                </a:solidFill>
              </a:rPr>
              <a:t>; </a:t>
            </a:r>
            <a:r>
              <a:rPr lang="fi-FI" sz="1800" b="0" dirty="0" err="1" smtClean="0">
                <a:solidFill>
                  <a:prstClr val="black"/>
                </a:solidFill>
              </a:rPr>
              <a:t>making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recommendations</a:t>
            </a:r>
            <a:r>
              <a:rPr lang="fi-FI" sz="1800" b="0" dirty="0" smtClean="0">
                <a:solidFill>
                  <a:prstClr val="black"/>
                </a:solidFill>
              </a:rPr>
              <a:t> on </a:t>
            </a:r>
            <a:r>
              <a:rPr lang="fi-FI" sz="1800" b="0" dirty="0" err="1" smtClean="0">
                <a:solidFill>
                  <a:prstClr val="black"/>
                </a:solidFill>
              </a:rPr>
              <a:t>the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overall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architecture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endParaRPr lang="fi-FI" sz="1800" b="0" dirty="0" smtClean="0">
              <a:solidFill>
                <a:prstClr val="black"/>
              </a:solidFill>
            </a:endParaRPr>
          </a:p>
          <a:p>
            <a:r>
              <a:rPr lang="fi-FI" sz="1800" b="0" dirty="0" smtClean="0">
                <a:solidFill>
                  <a:prstClr val="black"/>
                </a:solidFill>
              </a:rPr>
              <a:t>	</a:t>
            </a:r>
            <a:r>
              <a:rPr lang="fi-FI" sz="1800" b="0" dirty="0">
                <a:solidFill>
                  <a:prstClr val="black"/>
                </a:solidFill>
              </a:rPr>
              <a:t> </a:t>
            </a:r>
            <a:r>
              <a:rPr lang="fi-FI" sz="1800" b="0" dirty="0" smtClean="0">
                <a:solidFill>
                  <a:prstClr val="black"/>
                </a:solidFill>
              </a:rPr>
              <a:t>→ </a:t>
            </a:r>
            <a:r>
              <a:rPr lang="fi-FI" sz="1800" b="0" dirty="0" err="1" smtClean="0">
                <a:solidFill>
                  <a:prstClr val="black"/>
                </a:solidFill>
              </a:rPr>
              <a:t>assessing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the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current</a:t>
            </a:r>
            <a:r>
              <a:rPr lang="fi-FI" sz="1800" b="0" dirty="0" smtClean="0">
                <a:solidFill>
                  <a:prstClr val="black"/>
                </a:solidFill>
              </a:rPr>
              <a:t> status of EHEA/Bologna </a:t>
            </a:r>
            <a:r>
              <a:rPr lang="fi-FI" sz="1800" b="0" dirty="0" err="1" smtClean="0">
                <a:solidFill>
                  <a:prstClr val="black"/>
                </a:solidFill>
              </a:rPr>
              <a:t>reforms</a:t>
            </a:r>
            <a:r>
              <a:rPr lang="fi-FI" sz="1800" b="0" dirty="0" smtClean="0">
                <a:solidFill>
                  <a:prstClr val="black"/>
                </a:solidFill>
              </a:rPr>
              <a:t> and </a:t>
            </a:r>
            <a:r>
              <a:rPr lang="fi-FI" sz="1800" b="0" dirty="0" err="1" smtClean="0">
                <a:solidFill>
                  <a:prstClr val="black"/>
                </a:solidFill>
              </a:rPr>
              <a:t>training</a:t>
            </a:r>
            <a:r>
              <a:rPr lang="fi-FI" sz="1800" b="0" dirty="0" smtClean="0">
                <a:solidFill>
                  <a:prstClr val="black"/>
                </a:solidFill>
              </a:rPr>
              <a:t> 	Azeri </a:t>
            </a:r>
            <a:r>
              <a:rPr lang="fi-FI" sz="1800" b="0" dirty="0" err="1" smtClean="0">
                <a:solidFill>
                  <a:prstClr val="black"/>
                </a:solidFill>
              </a:rPr>
              <a:t>experts</a:t>
            </a:r>
            <a:endParaRPr lang="fi-FI" sz="1800" b="0" dirty="0" smtClean="0">
              <a:solidFill>
                <a:prstClr val="black"/>
              </a:solidFill>
            </a:endParaRPr>
          </a:p>
          <a:p>
            <a:r>
              <a:rPr lang="fi-FI" sz="1800" dirty="0" smtClean="0">
                <a:solidFill>
                  <a:prstClr val="black"/>
                </a:solidFill>
              </a:rPr>
              <a:t>Component 3</a:t>
            </a:r>
            <a:endParaRPr lang="fi-FI" sz="1800" dirty="0" smtClean="0">
              <a:solidFill>
                <a:prstClr val="black"/>
              </a:solidFill>
            </a:endParaRPr>
          </a:p>
          <a:p>
            <a:r>
              <a:rPr lang="fi-FI" sz="1800" b="0" dirty="0">
                <a:solidFill>
                  <a:prstClr val="black"/>
                </a:solidFill>
              </a:rPr>
              <a:t>	 </a:t>
            </a:r>
            <a:r>
              <a:rPr lang="fi-FI" sz="1800" b="0" dirty="0" smtClean="0">
                <a:solidFill>
                  <a:prstClr val="black"/>
                </a:solidFill>
              </a:rPr>
              <a:t>→ </a:t>
            </a:r>
            <a:r>
              <a:rPr lang="fi-FI" sz="1800" b="0" dirty="0" err="1" smtClean="0">
                <a:solidFill>
                  <a:prstClr val="black"/>
                </a:solidFill>
              </a:rPr>
              <a:t>the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AzQF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sections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relevant</a:t>
            </a:r>
            <a:r>
              <a:rPr lang="fi-FI" sz="1800" b="0" dirty="0" smtClean="0">
                <a:solidFill>
                  <a:prstClr val="black"/>
                </a:solidFill>
              </a:rPr>
              <a:t> for </a:t>
            </a:r>
            <a:r>
              <a:rPr lang="fi-FI" sz="1800" b="0" dirty="0" err="1" smtClean="0">
                <a:solidFill>
                  <a:prstClr val="black"/>
                </a:solidFill>
              </a:rPr>
              <a:t>higher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education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are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developed</a:t>
            </a:r>
            <a:r>
              <a:rPr lang="fi-FI" sz="1800" b="0" dirty="0" smtClean="0">
                <a:solidFill>
                  <a:prstClr val="black"/>
                </a:solidFill>
              </a:rPr>
              <a:t> in line </a:t>
            </a:r>
            <a:r>
              <a:rPr lang="fi-FI" sz="1800" b="0" dirty="0" smtClean="0">
                <a:solidFill>
                  <a:prstClr val="black"/>
                </a:solidFill>
              </a:rPr>
              <a:t>	</a:t>
            </a:r>
            <a:r>
              <a:rPr lang="fi-FI" sz="1800" b="0" dirty="0" err="1" smtClean="0">
                <a:solidFill>
                  <a:prstClr val="black"/>
                </a:solidFill>
              </a:rPr>
              <a:t>with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the</a:t>
            </a:r>
            <a:r>
              <a:rPr lang="fi-FI" sz="1800" b="0" dirty="0" smtClean="0">
                <a:solidFill>
                  <a:prstClr val="black"/>
                </a:solidFill>
              </a:rPr>
              <a:t> EHEA </a:t>
            </a:r>
            <a:r>
              <a:rPr lang="fi-FI" sz="1800" b="0" dirty="0" err="1" smtClean="0">
                <a:solidFill>
                  <a:prstClr val="black"/>
                </a:solidFill>
              </a:rPr>
              <a:t>Qualifications</a:t>
            </a:r>
            <a:r>
              <a:rPr lang="fi-FI" sz="1800" b="0" dirty="0" smtClean="0">
                <a:solidFill>
                  <a:prstClr val="black"/>
                </a:solidFill>
              </a:rPr>
              <a:t> Framework in </a:t>
            </a:r>
            <a:r>
              <a:rPr lang="fi-FI" sz="1800" b="0" dirty="0" err="1" smtClean="0">
                <a:solidFill>
                  <a:prstClr val="black"/>
                </a:solidFill>
              </a:rPr>
              <a:t>cooperation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with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HEIs</a:t>
            </a:r>
            <a:r>
              <a:rPr lang="fi-FI" sz="1800" b="0" dirty="0" smtClean="0">
                <a:solidFill>
                  <a:prstClr val="black"/>
                </a:solidFill>
              </a:rPr>
              <a:t> (</a:t>
            </a:r>
            <a:r>
              <a:rPr lang="fi-FI" sz="1800" b="0" dirty="0" err="1" smtClean="0">
                <a:solidFill>
                  <a:prstClr val="black"/>
                </a:solidFill>
              </a:rPr>
              <a:t>specific</a:t>
            </a:r>
            <a:r>
              <a:rPr lang="fi-FI" sz="1800" b="0" dirty="0" smtClean="0">
                <a:solidFill>
                  <a:prstClr val="black"/>
                </a:solidFill>
              </a:rPr>
              <a:t> 	</a:t>
            </a:r>
            <a:r>
              <a:rPr lang="fi-FI" sz="1800" b="0" dirty="0" err="1" smtClean="0">
                <a:solidFill>
                  <a:prstClr val="black"/>
                </a:solidFill>
              </a:rPr>
              <a:t>focus</a:t>
            </a:r>
            <a:r>
              <a:rPr lang="fi-FI" sz="1800" b="0" dirty="0" smtClean="0">
                <a:solidFill>
                  <a:prstClr val="black"/>
                </a:solidFill>
              </a:rPr>
              <a:t> on </a:t>
            </a:r>
            <a:r>
              <a:rPr lang="fi-FI" sz="1800" b="0" dirty="0" err="1" smtClean="0">
                <a:solidFill>
                  <a:prstClr val="black"/>
                </a:solidFill>
              </a:rPr>
              <a:t>doctoral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degrees</a:t>
            </a:r>
            <a:r>
              <a:rPr lang="fi-FI" sz="1800" b="0" dirty="0" smtClean="0">
                <a:solidFill>
                  <a:prstClr val="black"/>
                </a:solidFill>
              </a:rPr>
              <a:t>) </a:t>
            </a:r>
          </a:p>
          <a:p>
            <a:r>
              <a:rPr lang="fi-FI" sz="1800" b="0" dirty="0" smtClean="0">
                <a:solidFill>
                  <a:prstClr val="black"/>
                </a:solidFill>
              </a:rPr>
              <a:t>	 → </a:t>
            </a:r>
            <a:r>
              <a:rPr lang="fi-FI" sz="1800" b="0" dirty="0" err="1" smtClean="0">
                <a:solidFill>
                  <a:prstClr val="black"/>
                </a:solidFill>
              </a:rPr>
              <a:t>drafting</a:t>
            </a:r>
            <a:r>
              <a:rPr lang="fi-FI" sz="1800" b="0" dirty="0" smtClean="0">
                <a:solidFill>
                  <a:prstClr val="black"/>
                </a:solidFill>
              </a:rPr>
              <a:t> a </a:t>
            </a:r>
            <a:r>
              <a:rPr lang="fi-FI" sz="1800" b="0" dirty="0" err="1" smtClean="0">
                <a:solidFill>
                  <a:prstClr val="black"/>
                </a:solidFill>
              </a:rPr>
              <a:t>roadmap</a:t>
            </a:r>
            <a:r>
              <a:rPr lang="fi-FI" sz="1800" b="0" dirty="0" smtClean="0">
                <a:solidFill>
                  <a:prstClr val="black"/>
                </a:solidFill>
              </a:rPr>
              <a:t> for </a:t>
            </a:r>
            <a:r>
              <a:rPr lang="fi-FI" sz="1800" b="0" dirty="0" err="1" smtClean="0">
                <a:solidFill>
                  <a:prstClr val="black"/>
                </a:solidFill>
              </a:rPr>
              <a:t>the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full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implementation</a:t>
            </a:r>
            <a:r>
              <a:rPr lang="fi-FI" sz="1800" b="0" dirty="0" smtClean="0">
                <a:solidFill>
                  <a:prstClr val="black"/>
                </a:solidFill>
              </a:rPr>
              <a:t> of </a:t>
            </a:r>
            <a:r>
              <a:rPr lang="fi-FI" sz="1800" b="0" dirty="0" err="1" smtClean="0">
                <a:solidFill>
                  <a:prstClr val="black"/>
                </a:solidFill>
              </a:rPr>
              <a:t>the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AzQF</a:t>
            </a:r>
            <a:r>
              <a:rPr lang="fi-FI" sz="1800" b="0" dirty="0" smtClean="0">
                <a:solidFill>
                  <a:prstClr val="black"/>
                </a:solidFill>
              </a:rPr>
              <a:t> in </a:t>
            </a:r>
            <a:r>
              <a:rPr lang="fi-FI" sz="1800" b="0" dirty="0" err="1" smtClean="0">
                <a:solidFill>
                  <a:prstClr val="black"/>
                </a:solidFill>
              </a:rPr>
              <a:t>higher</a:t>
            </a:r>
            <a:r>
              <a:rPr lang="fi-FI" sz="1800" b="0" dirty="0" smtClean="0">
                <a:solidFill>
                  <a:prstClr val="black"/>
                </a:solidFill>
              </a:rPr>
              <a:t> 	</a:t>
            </a:r>
            <a:r>
              <a:rPr lang="fi-FI" sz="1800" b="0" dirty="0" err="1" smtClean="0">
                <a:solidFill>
                  <a:prstClr val="black"/>
                </a:solidFill>
              </a:rPr>
              <a:t>education</a:t>
            </a:r>
            <a:endParaRPr lang="fi-FI" sz="1800" b="0" dirty="0" smtClean="0"/>
          </a:p>
          <a:p>
            <a:r>
              <a:rPr lang="fi-FI" sz="1800" b="0" dirty="0" smtClean="0"/>
              <a:t>	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smtClean="0">
                <a:solidFill>
                  <a:prstClr val="black"/>
                </a:solidFill>
              </a:rPr>
              <a:t>→ </a:t>
            </a:r>
            <a:r>
              <a:rPr lang="fi-FI" sz="1800" b="0" dirty="0" err="1" smtClean="0">
                <a:solidFill>
                  <a:prstClr val="black"/>
                </a:solidFill>
              </a:rPr>
              <a:t>updating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recognition</a:t>
            </a:r>
            <a:r>
              <a:rPr lang="fi-FI" sz="1800" b="0" dirty="0" smtClean="0">
                <a:solidFill>
                  <a:prstClr val="black"/>
                </a:solidFill>
              </a:rPr>
              <a:t> </a:t>
            </a:r>
            <a:r>
              <a:rPr lang="fi-FI" sz="1800" b="0" dirty="0" err="1" smtClean="0">
                <a:solidFill>
                  <a:prstClr val="black"/>
                </a:solidFill>
              </a:rPr>
              <a:t>procedures</a:t>
            </a:r>
            <a:r>
              <a:rPr lang="fi-FI" sz="1800" b="0" dirty="0" smtClean="0">
                <a:solidFill>
                  <a:prstClr val="black"/>
                </a:solidFill>
              </a:rPr>
              <a:t> and </a:t>
            </a:r>
            <a:r>
              <a:rPr lang="fi-FI" sz="1800" b="0" dirty="0" err="1" smtClean="0">
                <a:solidFill>
                  <a:prstClr val="black"/>
                </a:solidFill>
              </a:rPr>
              <a:t>practices</a:t>
            </a:r>
            <a:endParaRPr lang="fi-FI" sz="18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10.6.2016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58860475"/>
      </p:ext>
    </p:extLst>
  </p:cSld>
  <p:clrMapOvr>
    <a:masterClrMapping/>
  </p:clrMapOvr>
</p:sld>
</file>

<file path=ppt/theme/theme1.xml><?xml version="1.0" encoding="utf-8"?>
<a:theme xmlns:a="http://schemas.openxmlformats.org/drawingml/2006/main" name="KARVI_FI_2015">
  <a:themeElements>
    <a:clrScheme name="KARVI">
      <a:dk1>
        <a:sysClr val="windowText" lastClr="000000"/>
      </a:dk1>
      <a:lt1>
        <a:srgbClr val="FFFFFF"/>
      </a:lt1>
      <a:dk2>
        <a:srgbClr val="0D93D2"/>
      </a:dk2>
      <a:lt2>
        <a:srgbClr val="958B81"/>
      </a:lt2>
      <a:accent1>
        <a:srgbClr val="0D93D2"/>
      </a:accent1>
      <a:accent2>
        <a:srgbClr val="C8DDF1"/>
      </a:accent2>
      <a:accent3>
        <a:srgbClr val="85C598"/>
      </a:accent3>
      <a:accent4>
        <a:srgbClr val="DBEEE1"/>
      </a:accent4>
      <a:accent5>
        <a:srgbClr val="EF9F3C"/>
      </a:accent5>
      <a:accent6>
        <a:srgbClr val="FCE3C8"/>
      </a:accent6>
      <a:hlink>
        <a:srgbClr val="000000"/>
      </a:hlink>
      <a:folHlink>
        <a:srgbClr val="0D93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KARVI_FI_2015</Template>
  <TotalTime>1467</TotalTime>
  <Words>386</Words>
  <Application>Microsoft Office PowerPoint</Application>
  <PresentationFormat>Näytössä katseltava diaesitys (4:3)</PresentationFormat>
  <Paragraphs>99</Paragraphs>
  <Slides>11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9" baseType="lpstr">
      <vt:lpstr>ＭＳ Ｐゴシック</vt:lpstr>
      <vt:lpstr>ＭＳ Ｐゴシック</vt:lpstr>
      <vt:lpstr>Arial</vt:lpstr>
      <vt:lpstr>Calibri</vt:lpstr>
      <vt:lpstr>Georgia</vt:lpstr>
      <vt:lpstr>Wingdings</vt:lpstr>
      <vt:lpstr>ヒラギノ角ゴ Pro W3</vt:lpstr>
      <vt:lpstr>KARVI_FI_2015</vt:lpstr>
      <vt:lpstr>Twinning – a Tool to Develop Education and Evaluation Systems </vt:lpstr>
      <vt:lpstr>Twinning – Cooperation Between the EU and the Beneficiaries</vt:lpstr>
      <vt:lpstr>PowerPoint-esitys</vt:lpstr>
      <vt:lpstr>PowerPoint-esitys</vt:lpstr>
      <vt:lpstr>Twinning at FINEEC</vt:lpstr>
      <vt:lpstr>AZ Twinning Project Timeline in a Nutshell</vt:lpstr>
      <vt:lpstr>PowerPoint-esitys</vt:lpstr>
      <vt:lpstr>Azerbaijan</vt:lpstr>
      <vt:lpstr>PowerPoint-esitys</vt:lpstr>
      <vt:lpstr>PowerPoint-esitys</vt:lpstr>
      <vt:lpstr>PowerPoint-esitys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KARVI</dc:title>
  <dc:creator>Seven</dc:creator>
  <cp:lastModifiedBy>Vainio Eerikki</cp:lastModifiedBy>
  <cp:revision>165</cp:revision>
  <cp:lastPrinted>2016-06-09T12:21:35Z</cp:lastPrinted>
  <dcterms:created xsi:type="dcterms:W3CDTF">2015-03-29T18:47:00Z</dcterms:created>
  <dcterms:modified xsi:type="dcterms:W3CDTF">2016-06-09T12:59:58Z</dcterms:modified>
</cp:coreProperties>
</file>