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726" r:id="rId6"/>
    <p:sldMasterId id="2147483765" r:id="rId7"/>
    <p:sldMasterId id="2147483777" r:id="rId8"/>
    <p:sldMasterId id="2147483789" r:id="rId9"/>
    <p:sldMasterId id="2147483851" r:id="rId10"/>
  </p:sldMasterIdLst>
  <p:notesMasterIdLst>
    <p:notesMasterId r:id="rId50"/>
  </p:notesMasterIdLst>
  <p:handoutMasterIdLst>
    <p:handoutMasterId r:id="rId51"/>
  </p:handoutMasterIdLst>
  <p:sldIdLst>
    <p:sldId id="522" r:id="rId11"/>
    <p:sldId id="586" r:id="rId12"/>
    <p:sldId id="587" r:id="rId13"/>
    <p:sldId id="599" r:id="rId14"/>
    <p:sldId id="589" r:id="rId15"/>
    <p:sldId id="578" r:id="rId16"/>
    <p:sldId id="579" r:id="rId17"/>
    <p:sldId id="580" r:id="rId18"/>
    <p:sldId id="581" r:id="rId19"/>
    <p:sldId id="582" r:id="rId20"/>
    <p:sldId id="600" r:id="rId21"/>
    <p:sldId id="583" r:id="rId22"/>
    <p:sldId id="584" r:id="rId23"/>
    <p:sldId id="585" r:id="rId24"/>
    <p:sldId id="591" r:id="rId25"/>
    <p:sldId id="590" r:id="rId26"/>
    <p:sldId id="526" r:id="rId27"/>
    <p:sldId id="529" r:id="rId28"/>
    <p:sldId id="596" r:id="rId29"/>
    <p:sldId id="597" r:id="rId30"/>
    <p:sldId id="598" r:id="rId31"/>
    <p:sldId id="595" r:id="rId32"/>
    <p:sldId id="537" r:id="rId33"/>
    <p:sldId id="494" r:id="rId34"/>
    <p:sldId id="545" r:id="rId35"/>
    <p:sldId id="555" r:id="rId36"/>
    <p:sldId id="530" r:id="rId37"/>
    <p:sldId id="571" r:id="rId38"/>
    <p:sldId id="562" r:id="rId39"/>
    <p:sldId id="536" r:id="rId40"/>
    <p:sldId id="608" r:id="rId41"/>
    <p:sldId id="601" r:id="rId42"/>
    <p:sldId id="602" r:id="rId43"/>
    <p:sldId id="605" r:id="rId44"/>
    <p:sldId id="606" r:id="rId45"/>
    <p:sldId id="609" r:id="rId46"/>
    <p:sldId id="610" r:id="rId47"/>
    <p:sldId id="611" r:id="rId48"/>
    <p:sldId id="506" r:id="rId49"/>
  </p:sldIdLst>
  <p:sldSz cx="9144000" cy="6858000" type="screen4x3"/>
  <p:notesSz cx="6794500" cy="99314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87260" autoAdjust="0"/>
  </p:normalViewPr>
  <p:slideViewPr>
    <p:cSldViewPr>
      <p:cViewPr varScale="1">
        <p:scale>
          <a:sx n="115" d="100"/>
          <a:sy n="115" d="100"/>
        </p:scale>
        <p:origin x="160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34"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0"/>
            <a:ext cx="2944813" cy="496888"/>
          </a:xfrm>
          <a:prstGeom prst="rect">
            <a:avLst/>
          </a:prstGeom>
        </p:spPr>
        <p:txBody>
          <a:bodyPr vert="horz" lIns="91426" tIns="45714" rIns="91426" bIns="45714" rtlCol="0"/>
          <a:lstStyle>
            <a:lvl1pPr algn="l">
              <a:defRPr sz="1200"/>
            </a:lvl1pPr>
          </a:lstStyle>
          <a:p>
            <a:endParaRPr lang="fi-FI"/>
          </a:p>
        </p:txBody>
      </p:sp>
      <p:sp>
        <p:nvSpPr>
          <p:cNvPr id="3" name="Päivämäärän paikkamerkki 2"/>
          <p:cNvSpPr>
            <a:spLocks noGrp="1"/>
          </p:cNvSpPr>
          <p:nvPr>
            <p:ph type="dt" sz="quarter" idx="1"/>
          </p:nvPr>
        </p:nvSpPr>
        <p:spPr>
          <a:xfrm>
            <a:off x="3848102" y="0"/>
            <a:ext cx="2944813" cy="496888"/>
          </a:xfrm>
          <a:prstGeom prst="rect">
            <a:avLst/>
          </a:prstGeom>
        </p:spPr>
        <p:txBody>
          <a:bodyPr vert="horz" lIns="91426" tIns="45714" rIns="91426" bIns="45714" rtlCol="0"/>
          <a:lstStyle>
            <a:lvl1pPr algn="r">
              <a:defRPr sz="1200"/>
            </a:lvl1pPr>
          </a:lstStyle>
          <a:p>
            <a:fld id="{156F525F-A40C-4323-95D0-2C8D491229B8}" type="datetimeFigureOut">
              <a:rPr lang="fi-FI" smtClean="0"/>
              <a:t>13.6.2016</a:t>
            </a:fld>
            <a:endParaRPr lang="fi-FI"/>
          </a:p>
        </p:txBody>
      </p:sp>
      <p:sp>
        <p:nvSpPr>
          <p:cNvPr id="4" name="Alatunnisteen paikkamerkki 3"/>
          <p:cNvSpPr>
            <a:spLocks noGrp="1"/>
          </p:cNvSpPr>
          <p:nvPr>
            <p:ph type="ftr" sz="quarter" idx="2"/>
          </p:nvPr>
        </p:nvSpPr>
        <p:spPr>
          <a:xfrm>
            <a:off x="2" y="9432925"/>
            <a:ext cx="2944813" cy="496888"/>
          </a:xfrm>
          <a:prstGeom prst="rect">
            <a:avLst/>
          </a:prstGeom>
        </p:spPr>
        <p:txBody>
          <a:bodyPr vert="horz" lIns="91426" tIns="45714" rIns="91426" bIns="45714" rtlCol="0" anchor="b"/>
          <a:lstStyle>
            <a:lvl1pPr algn="l">
              <a:defRPr sz="1200"/>
            </a:lvl1pPr>
          </a:lstStyle>
          <a:p>
            <a:endParaRPr lang="fi-FI"/>
          </a:p>
        </p:txBody>
      </p:sp>
      <p:sp>
        <p:nvSpPr>
          <p:cNvPr id="5" name="Dian numeron paikkamerkki 4"/>
          <p:cNvSpPr>
            <a:spLocks noGrp="1"/>
          </p:cNvSpPr>
          <p:nvPr>
            <p:ph type="sldNum" sz="quarter" idx="3"/>
          </p:nvPr>
        </p:nvSpPr>
        <p:spPr>
          <a:xfrm>
            <a:off x="3848102" y="9432925"/>
            <a:ext cx="2944813" cy="496888"/>
          </a:xfrm>
          <a:prstGeom prst="rect">
            <a:avLst/>
          </a:prstGeom>
        </p:spPr>
        <p:txBody>
          <a:bodyPr vert="horz" lIns="91426" tIns="45714" rIns="91426" bIns="45714" rtlCol="0" anchor="b"/>
          <a:lstStyle>
            <a:lvl1pPr algn="r">
              <a:defRPr sz="1200"/>
            </a:lvl1pPr>
          </a:lstStyle>
          <a:p>
            <a:fld id="{D965E417-9035-4094-8DA6-84173EA6A394}" type="slidenum">
              <a:rPr lang="fi-FI" smtClean="0"/>
              <a:t>‹#›</a:t>
            </a:fld>
            <a:endParaRPr lang="fi-FI"/>
          </a:p>
        </p:txBody>
      </p:sp>
    </p:spTree>
    <p:extLst>
      <p:ext uri="{BB962C8B-B14F-4D97-AF65-F5344CB8AC3E}">
        <p14:creationId xmlns:p14="http://schemas.microsoft.com/office/powerpoint/2010/main" val="4010250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defRPr sz="1200"/>
            </a:lvl1pPr>
          </a:lstStyle>
          <a:p>
            <a:endParaRPr lang="fi-FI"/>
          </a:p>
        </p:txBody>
      </p:sp>
      <p:sp>
        <p:nvSpPr>
          <p:cNvPr id="5123" name="Rectangle 3"/>
          <p:cNvSpPr>
            <a:spLocks noGrp="1" noChangeArrowheads="1"/>
          </p:cNvSpPr>
          <p:nvPr>
            <p:ph type="dt" idx="1"/>
          </p:nvPr>
        </p:nvSpPr>
        <p:spPr bwMode="auto">
          <a:xfrm>
            <a:off x="3848647"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r">
              <a:defRPr sz="1200"/>
            </a:lvl1pPr>
          </a:lstStyle>
          <a:p>
            <a:endParaRPr lang="fi-FI"/>
          </a:p>
        </p:txBody>
      </p:sp>
      <p:sp>
        <p:nvSpPr>
          <p:cNvPr id="51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126" name="Rectangle 6"/>
          <p:cNvSpPr>
            <a:spLocks noGrp="1" noChangeArrowheads="1"/>
          </p:cNvSpPr>
          <p:nvPr>
            <p:ph type="ftr" sz="quarter" idx="4"/>
          </p:nvPr>
        </p:nvSpPr>
        <p:spPr bwMode="auto">
          <a:xfrm>
            <a:off x="2" y="9433108"/>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defRPr sz="1200"/>
            </a:lvl1pPr>
          </a:lstStyle>
          <a:p>
            <a:endParaRPr lang="fi-FI"/>
          </a:p>
        </p:txBody>
      </p:sp>
      <p:sp>
        <p:nvSpPr>
          <p:cNvPr id="5127" name="Rectangle 7"/>
          <p:cNvSpPr>
            <a:spLocks noGrp="1" noChangeArrowheads="1"/>
          </p:cNvSpPr>
          <p:nvPr>
            <p:ph type="sldNum" sz="quarter" idx="5"/>
          </p:nvPr>
        </p:nvSpPr>
        <p:spPr bwMode="auto">
          <a:xfrm>
            <a:off x="3848647" y="9433108"/>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r">
              <a:defRPr sz="1200"/>
            </a:lvl1pPr>
          </a:lstStyle>
          <a:p>
            <a:fld id="{A374FAA8-49E4-42CB-B480-F986BE989ED3}" type="slidenum">
              <a:rPr lang="fi-FI"/>
              <a:pPr/>
              <a:t>‹#›</a:t>
            </a:fld>
            <a:endParaRPr lang="fi-FI"/>
          </a:p>
        </p:txBody>
      </p:sp>
    </p:spTree>
    <p:extLst>
      <p:ext uri="{BB962C8B-B14F-4D97-AF65-F5344CB8AC3E}">
        <p14:creationId xmlns:p14="http://schemas.microsoft.com/office/powerpoint/2010/main" val="8290156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smtClean="0"/>
              <a:t>Vision 2020 for the Finnish universities</a:t>
            </a:r>
          </a:p>
          <a:p>
            <a:pPr marL="628650" lvl="1" indent="-171450">
              <a:buFont typeface="Arial" panose="020B0604020202020204" pitchFamily="34" charset="0"/>
              <a:buChar char="•"/>
            </a:pPr>
            <a:r>
              <a:rPr lang="en-US" dirty="0" smtClean="0"/>
              <a:t>Improved quality,</a:t>
            </a:r>
            <a:r>
              <a:rPr lang="en-US" baseline="0" dirty="0" smtClean="0"/>
              <a:t> </a:t>
            </a:r>
            <a:r>
              <a:rPr lang="en-US" dirty="0" smtClean="0"/>
              <a:t>Deeper </a:t>
            </a:r>
            <a:r>
              <a:rPr lang="en-US" dirty="0" err="1" smtClean="0"/>
              <a:t>internationalisation</a:t>
            </a:r>
            <a:r>
              <a:rPr lang="en-US" dirty="0" smtClean="0"/>
              <a:t>,</a:t>
            </a:r>
            <a:r>
              <a:rPr lang="en-US" baseline="0" dirty="0" smtClean="0"/>
              <a:t> </a:t>
            </a:r>
            <a:r>
              <a:rPr lang="en-US" dirty="0" smtClean="0"/>
              <a:t>Clearer profiles,</a:t>
            </a:r>
            <a:r>
              <a:rPr lang="en-US" baseline="0" dirty="0" smtClean="0"/>
              <a:t> </a:t>
            </a:r>
            <a:r>
              <a:rPr lang="en-US" dirty="0" smtClean="0"/>
              <a:t>Greater efficiency,</a:t>
            </a:r>
            <a:r>
              <a:rPr lang="en-US" baseline="0" dirty="0" smtClean="0"/>
              <a:t> </a:t>
            </a:r>
            <a:r>
              <a:rPr lang="en-US" dirty="0" smtClean="0"/>
              <a:t>Stronger impact</a:t>
            </a:r>
          </a:p>
          <a:p>
            <a:pPr marL="171450" lvl="0" indent="-171450">
              <a:buFont typeface="Arial" panose="020B0604020202020204" pitchFamily="34" charset="0"/>
              <a:buChar char="•"/>
            </a:pPr>
            <a:r>
              <a:rPr lang="en-US" dirty="0" smtClean="0"/>
              <a:t>The parliament decides</a:t>
            </a:r>
            <a:r>
              <a:rPr lang="en-US" baseline="0" dirty="0" smtClean="0"/>
              <a:t> on the overall amount of funding available for the universities and polytechnics.</a:t>
            </a:r>
          </a:p>
          <a:p>
            <a:pPr marL="171450" lvl="0" indent="-171450">
              <a:buFont typeface="Arial" panose="020B0604020202020204" pitchFamily="34" charset="0"/>
              <a:buChar char="•"/>
            </a:pPr>
            <a:r>
              <a:rPr lang="en-US" baseline="0" dirty="0" smtClean="0"/>
              <a:t>The funding models determine what percentage of the funding is allocated to which performance.</a:t>
            </a: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err="1" smtClean="0"/>
              <a:t>MoE</a:t>
            </a:r>
            <a:r>
              <a:rPr lang="en-US" dirty="0" smtClean="0"/>
              <a:t> </a:t>
            </a:r>
            <a:r>
              <a:rPr lang="en-US" baseline="0" dirty="0" smtClean="0"/>
              <a:t>allocates core funding (direct government funding) to universities and polytechnics. </a:t>
            </a:r>
            <a:r>
              <a:rPr lang="en-US" dirty="0" smtClean="0"/>
              <a:t>Funding is allocated in a lump sum.</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Public research funding is a separate part of the budget.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To calculate the core funding,</a:t>
            </a:r>
            <a:r>
              <a:rPr lang="en-US" baseline="0" dirty="0" smtClean="0"/>
              <a:t> performance indicators are used. HEIs are funded based on their achieved </a:t>
            </a:r>
            <a:r>
              <a:rPr lang="en-US" baseline="0" dirty="0" err="1" smtClean="0"/>
              <a:t>perfomance</a:t>
            </a:r>
            <a:r>
              <a:rPr lang="en-US" baseline="0" dirty="0" smtClean="0"/>
              <a:t> outputs (not the targeted outputs).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Funding for the year 2015 is calculated in 2014, using the average performance achieved by the institution between 2011-2013. </a:t>
            </a: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smtClean="0"/>
          </a:p>
          <a:p>
            <a:endParaRPr lang="fi-FI" dirty="0"/>
          </a:p>
        </p:txBody>
      </p:sp>
      <p:sp>
        <p:nvSpPr>
          <p:cNvPr id="4" name="Dian numeron paikkamerkki 3"/>
          <p:cNvSpPr>
            <a:spLocks noGrp="1"/>
          </p:cNvSpPr>
          <p:nvPr>
            <p:ph type="sldNum" sz="quarter" idx="10"/>
          </p:nvPr>
        </p:nvSpPr>
        <p:spPr/>
        <p:txBody>
          <a:bodyPr/>
          <a:lstStyle/>
          <a:p>
            <a:fld id="{A374FAA8-49E4-42CB-B480-F986BE989ED3}" type="slidenum">
              <a:rPr lang="fi-FI" smtClean="0"/>
              <a:pPr/>
              <a:t>9</a:t>
            </a:fld>
            <a:endParaRPr lang="fi-FI"/>
          </a:p>
        </p:txBody>
      </p:sp>
    </p:spTree>
    <p:extLst>
      <p:ext uri="{BB962C8B-B14F-4D97-AF65-F5344CB8AC3E}">
        <p14:creationId xmlns:p14="http://schemas.microsoft.com/office/powerpoint/2010/main" val="222913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smtClean="0"/>
              <a:t>Vision 2020 for the Finnish universities</a:t>
            </a:r>
          </a:p>
          <a:p>
            <a:pPr marL="628650" lvl="1" indent="-171450">
              <a:buFont typeface="Arial" panose="020B0604020202020204" pitchFamily="34" charset="0"/>
              <a:buChar char="•"/>
            </a:pPr>
            <a:r>
              <a:rPr lang="en-US" dirty="0" smtClean="0"/>
              <a:t>Improved quality,</a:t>
            </a:r>
            <a:r>
              <a:rPr lang="en-US" baseline="0" dirty="0" smtClean="0"/>
              <a:t> </a:t>
            </a:r>
            <a:r>
              <a:rPr lang="en-US" dirty="0" smtClean="0"/>
              <a:t>Deeper </a:t>
            </a:r>
            <a:r>
              <a:rPr lang="en-US" dirty="0" err="1" smtClean="0"/>
              <a:t>internationalisation</a:t>
            </a:r>
            <a:r>
              <a:rPr lang="en-US" dirty="0" smtClean="0"/>
              <a:t>,</a:t>
            </a:r>
            <a:r>
              <a:rPr lang="en-US" baseline="0" dirty="0" smtClean="0"/>
              <a:t> </a:t>
            </a:r>
            <a:r>
              <a:rPr lang="en-US" dirty="0" smtClean="0"/>
              <a:t>Clearer profiles,</a:t>
            </a:r>
            <a:r>
              <a:rPr lang="en-US" baseline="0" dirty="0" smtClean="0"/>
              <a:t> </a:t>
            </a:r>
            <a:r>
              <a:rPr lang="en-US" dirty="0" smtClean="0"/>
              <a:t>Greater efficiency,</a:t>
            </a:r>
            <a:r>
              <a:rPr lang="en-US" baseline="0" dirty="0" smtClean="0"/>
              <a:t> </a:t>
            </a:r>
            <a:r>
              <a:rPr lang="en-US" dirty="0" smtClean="0"/>
              <a:t>Stronger impact</a:t>
            </a:r>
          </a:p>
          <a:p>
            <a:pPr marL="171450" lvl="0" indent="-171450">
              <a:buFont typeface="Arial" panose="020B0604020202020204" pitchFamily="34" charset="0"/>
              <a:buChar char="•"/>
            </a:pPr>
            <a:r>
              <a:rPr lang="en-US" dirty="0" smtClean="0"/>
              <a:t>The parliament decides</a:t>
            </a:r>
            <a:r>
              <a:rPr lang="en-US" baseline="0" dirty="0" smtClean="0"/>
              <a:t> on the overall amount of funding available for the universities and polytechnics.</a:t>
            </a:r>
          </a:p>
          <a:p>
            <a:pPr marL="171450" lvl="0" indent="-171450">
              <a:buFont typeface="Arial" panose="020B0604020202020204" pitchFamily="34" charset="0"/>
              <a:buChar char="•"/>
            </a:pPr>
            <a:r>
              <a:rPr lang="en-US" baseline="0" dirty="0" smtClean="0"/>
              <a:t>The funding models determine what percentage of the funding is allocated to which performance.</a:t>
            </a: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err="1" smtClean="0"/>
              <a:t>MoE</a:t>
            </a:r>
            <a:r>
              <a:rPr lang="en-US" dirty="0" smtClean="0"/>
              <a:t> </a:t>
            </a:r>
            <a:r>
              <a:rPr lang="en-US" baseline="0" dirty="0" smtClean="0"/>
              <a:t>allocates core funding (direct government funding) to universities and polytechnics. </a:t>
            </a:r>
            <a:r>
              <a:rPr lang="en-US" dirty="0" smtClean="0"/>
              <a:t>Funding is allocated in a lump sum.</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Public research funding is a separate part of the budget.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To calculate the core funding,</a:t>
            </a:r>
            <a:r>
              <a:rPr lang="en-US" baseline="0" dirty="0" smtClean="0"/>
              <a:t> performance indicators are used. HEIs are funded based on their achieved </a:t>
            </a:r>
            <a:r>
              <a:rPr lang="en-US" baseline="0" dirty="0" err="1" smtClean="0"/>
              <a:t>perfomance</a:t>
            </a:r>
            <a:r>
              <a:rPr lang="en-US" baseline="0" dirty="0" smtClean="0"/>
              <a:t> outputs (not the targeted outputs).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Funding for the year 2015 is calculated in 2014, using the average performance achieved by the institution between 2011-2013. </a:t>
            </a: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smtClean="0"/>
          </a:p>
          <a:p>
            <a:endParaRPr lang="fi-FI" dirty="0"/>
          </a:p>
        </p:txBody>
      </p:sp>
      <p:sp>
        <p:nvSpPr>
          <p:cNvPr id="4" name="Dian numeron paikkamerkki 3"/>
          <p:cNvSpPr>
            <a:spLocks noGrp="1"/>
          </p:cNvSpPr>
          <p:nvPr>
            <p:ph type="sldNum" sz="quarter" idx="10"/>
          </p:nvPr>
        </p:nvSpPr>
        <p:spPr/>
        <p:txBody>
          <a:bodyPr/>
          <a:lstStyle/>
          <a:p>
            <a:fld id="{A374FAA8-49E4-42CB-B480-F986BE989ED3}" type="slidenum">
              <a:rPr lang="fi-FI" smtClean="0"/>
              <a:pPr/>
              <a:t>11</a:t>
            </a:fld>
            <a:endParaRPr lang="fi-FI"/>
          </a:p>
        </p:txBody>
      </p:sp>
    </p:spTree>
    <p:extLst>
      <p:ext uri="{BB962C8B-B14F-4D97-AF65-F5344CB8AC3E}">
        <p14:creationId xmlns:p14="http://schemas.microsoft.com/office/powerpoint/2010/main" val="222913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smtClean="0"/>
              <a:t>Strategic funding to be part of the basic funding: principles for allocating strategic funding</a:t>
            </a:r>
          </a:p>
          <a:p>
            <a:pPr marL="171450" indent="-171450">
              <a:buFont typeface="Arial" panose="020B0604020202020204" pitchFamily="34" charset="0"/>
              <a:buChar char="•"/>
            </a:pPr>
            <a:r>
              <a:rPr lang="en-US" dirty="0" smtClean="0"/>
              <a:t>Strategic funding</a:t>
            </a:r>
            <a:r>
              <a:rPr lang="en-US" baseline="0" dirty="0" smtClean="0"/>
              <a:t> the main incentive for structural developments</a:t>
            </a:r>
            <a:endParaRPr lang="en-US" dirty="0" smtClean="0"/>
          </a:p>
          <a:p>
            <a:endParaRPr lang="fi-FI" dirty="0"/>
          </a:p>
        </p:txBody>
      </p:sp>
      <p:sp>
        <p:nvSpPr>
          <p:cNvPr id="4" name="Dian numeron paikkamerkki 3"/>
          <p:cNvSpPr>
            <a:spLocks noGrp="1"/>
          </p:cNvSpPr>
          <p:nvPr>
            <p:ph type="sldNum" sz="quarter" idx="10"/>
          </p:nvPr>
        </p:nvSpPr>
        <p:spPr/>
        <p:txBody>
          <a:bodyPr/>
          <a:lstStyle/>
          <a:p>
            <a:fld id="{A374FAA8-49E4-42CB-B480-F986BE989ED3}" type="slidenum">
              <a:rPr lang="fi-FI" smtClean="0"/>
              <a:pPr/>
              <a:t>12</a:t>
            </a:fld>
            <a:endParaRPr lang="fi-FI"/>
          </a:p>
        </p:txBody>
      </p:sp>
    </p:spTree>
    <p:extLst>
      <p:ext uri="{BB962C8B-B14F-4D97-AF65-F5344CB8AC3E}">
        <p14:creationId xmlns:p14="http://schemas.microsoft.com/office/powerpoint/2010/main" val="231717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n kuvan paikkamerkki 1"/>
          <p:cNvSpPr>
            <a:spLocks noGrp="1" noRot="1" noChangeAspect="1" noTextEdit="1"/>
          </p:cNvSpPr>
          <p:nvPr>
            <p:ph type="sldImg"/>
          </p:nvPr>
        </p:nvSpPr>
        <p:spPr>
          <a:ln/>
        </p:spPr>
      </p:sp>
      <p:sp>
        <p:nvSpPr>
          <p:cNvPr id="29699" name="Huomautusten paikkamerkki 2"/>
          <p:cNvSpPr>
            <a:spLocks noGrp="1"/>
          </p:cNvSpPr>
          <p:nvPr>
            <p:ph type="body" idx="1"/>
          </p:nvPr>
        </p:nvSpPr>
        <p:spPr>
          <a:noFill/>
        </p:spPr>
        <p:txBody>
          <a:bodyPr/>
          <a:lstStyle/>
          <a:p>
            <a:r>
              <a:rPr lang="fi-FI" altLang="fi-FI" smtClean="0">
                <a:latin typeface="Arial" charset="0"/>
              </a:rPr>
              <a:t>Laatinut: A.Mälkki 30.9.2015</a:t>
            </a:r>
          </a:p>
          <a:p>
            <a:r>
              <a:rPr lang="fi-FI" altLang="fi-FI" smtClean="0">
                <a:latin typeface="Arial" charset="0"/>
              </a:rPr>
              <a:t>Lähteet: Hallituksen esitys 28.9.2015 (HE2016); TULA vnpp (TULA); TK budjettianalyysi 2015 (TK2015)</a:t>
            </a:r>
          </a:p>
          <a:p>
            <a:endParaRPr lang="fi-FI" altLang="fi-FI" smtClean="0">
              <a:latin typeface="Arial" charset="0"/>
            </a:endParaRPr>
          </a:p>
          <a:p>
            <a:endParaRPr lang="fi-FI" altLang="fi-FI" smtClean="0">
              <a:latin typeface="Arial" charset="0"/>
            </a:endParaRPr>
          </a:p>
          <a:p>
            <a:r>
              <a:rPr lang="fi-FI" altLang="fi-FI" smtClean="0">
                <a:latin typeface="Arial" charset="0"/>
              </a:rPr>
              <a:t>AMKt (HE2016) 	860 M€ (mom 55)</a:t>
            </a:r>
          </a:p>
          <a:p>
            <a:endParaRPr lang="fi-FI" altLang="fi-FI" smtClean="0">
              <a:latin typeface="Arial" charset="0"/>
            </a:endParaRPr>
          </a:p>
          <a:p>
            <a:r>
              <a:rPr lang="fi-FI" altLang="fi-FI" smtClean="0">
                <a:latin typeface="Arial" charset="0"/>
              </a:rPr>
              <a:t>Yliopistot (HE2016)	1823 M€ (mom 50)</a:t>
            </a:r>
          </a:p>
          <a:p>
            <a:endParaRPr lang="fi-FI" altLang="fi-FI" smtClean="0">
              <a:latin typeface="Arial" charset="0"/>
            </a:endParaRPr>
          </a:p>
          <a:p>
            <a:r>
              <a:rPr lang="fi-FI" altLang="fi-FI" smtClean="0">
                <a:latin typeface="Arial" charset="0"/>
              </a:rPr>
              <a:t>KK yht.menot (HE2016)	55 M€ (mom 20)</a:t>
            </a:r>
          </a:p>
          <a:p>
            <a:endParaRPr lang="fi-FI" altLang="fi-FI" smtClean="0">
              <a:latin typeface="Arial" charset="0"/>
            </a:endParaRPr>
          </a:p>
          <a:p>
            <a:r>
              <a:rPr lang="fi-FI" altLang="fi-FI" smtClean="0">
                <a:latin typeface="Arial" charset="0"/>
              </a:rPr>
              <a:t>SA (HE2016)		232 M€ (mom 51) + 70,6 M€ (mom 53) + 55,6 M€ (mom 54 valtuus / STN) = 303 + 56</a:t>
            </a:r>
          </a:p>
          <a:p>
            <a:endParaRPr lang="fi-FI" altLang="fi-FI" smtClean="0">
              <a:latin typeface="Arial" charset="0"/>
            </a:endParaRPr>
          </a:p>
          <a:p>
            <a:r>
              <a:rPr lang="fi-FI" altLang="fi-FI" smtClean="0">
                <a:latin typeface="Arial" charset="0"/>
              </a:rPr>
              <a:t>Tutkimuslaitokset (TK2015 &amp; TULA vaikutus v. 2016)  </a:t>
            </a:r>
          </a:p>
          <a:p>
            <a:r>
              <a:rPr lang="fi-FI" altLang="fi-FI" smtClean="0">
                <a:latin typeface="Arial" charset="0"/>
              </a:rPr>
              <a:t>		256 milj € - 28 M€ = 228 M€</a:t>
            </a:r>
          </a:p>
          <a:p>
            <a:endParaRPr lang="fi-FI" altLang="fi-FI" smtClean="0">
              <a:latin typeface="Arial" charset="0"/>
            </a:endParaRPr>
          </a:p>
          <a:p>
            <a:r>
              <a:rPr lang="fi-FI" altLang="fi-FI" smtClean="0">
                <a:latin typeface="Arial" charset="0"/>
              </a:rPr>
              <a:t>Tekes (HE2016)	231 M€ (mom 40 valtuus) + 141,7 M€ (mom 83 lainat) = 370</a:t>
            </a:r>
          </a:p>
          <a:p>
            <a:endParaRPr lang="fi-FI" altLang="fi-FI" smtClean="0">
              <a:latin typeface="Arial" charset="0"/>
            </a:endParaRPr>
          </a:p>
          <a:p>
            <a:endParaRPr lang="fi-FI" altLang="fi-FI" smtClean="0">
              <a:latin typeface="Arial" charset="0"/>
            </a:endParaRPr>
          </a:p>
        </p:txBody>
      </p:sp>
      <p:sp>
        <p:nvSpPr>
          <p:cNvPr id="29700" name="Dian numeron paikkamerkki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247CF9-0B46-494A-9EC7-3C8E184848E0}" type="slidenum">
              <a:rPr lang="fi-FI" altLang="fi-FI">
                <a:solidFill>
                  <a:prstClr val="black"/>
                </a:solidFill>
              </a:rPr>
              <a:pPr eaLnBrk="1" hangingPunct="1"/>
              <a:t>15</a:t>
            </a:fld>
            <a:endParaRPr lang="fi-FI" altLang="fi-FI">
              <a:solidFill>
                <a:prstClr val="black"/>
              </a:solidFill>
            </a:endParaRPr>
          </a:p>
        </p:txBody>
      </p:sp>
    </p:spTree>
    <p:extLst>
      <p:ext uri="{BB962C8B-B14F-4D97-AF65-F5344CB8AC3E}">
        <p14:creationId xmlns:p14="http://schemas.microsoft.com/office/powerpoint/2010/main" val="78370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4400" y="744538"/>
            <a:ext cx="4965700" cy="3724275"/>
          </a:xfrm>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charset="0"/>
                <a:ea typeface="+mn-ea"/>
                <a:cs typeface="+mn-cs"/>
              </a:rPr>
              <a:t>Dia</a:t>
            </a:r>
            <a:r>
              <a:rPr lang="en-US" sz="1200" kern="1200" dirty="0" smtClean="0">
                <a:solidFill>
                  <a:schemeClr val="tx1"/>
                </a:solidFill>
                <a:effectLst/>
                <a:latin typeface="Arial" charset="0"/>
                <a:ea typeface="+mn-ea"/>
                <a:cs typeface="+mn-cs"/>
              </a:rPr>
              <a:t> 12 New Government </a:t>
            </a:r>
            <a:r>
              <a:rPr lang="en-US" sz="1200" kern="1200" dirty="0" err="1" smtClean="0">
                <a:solidFill>
                  <a:schemeClr val="tx1"/>
                </a:solidFill>
                <a:effectLst/>
                <a:latin typeface="Arial" charset="0"/>
                <a:ea typeface="+mn-ea"/>
                <a:cs typeface="+mn-cs"/>
              </a:rPr>
              <a:t>programme</a:t>
            </a:r>
            <a:endParaRPr lang="fi-FI" sz="1200" kern="1200" dirty="0" smtClean="0">
              <a:solidFill>
                <a:schemeClr val="tx1"/>
              </a:solidFill>
              <a:effectLst/>
              <a:latin typeface="Arial" charset="0"/>
              <a:ea typeface="+mn-ea"/>
              <a:cs typeface="+mn-cs"/>
            </a:endParaRPr>
          </a:p>
          <a:p>
            <a:endParaRPr lang="fi-FI" dirty="0"/>
          </a:p>
        </p:txBody>
      </p:sp>
      <p:sp>
        <p:nvSpPr>
          <p:cNvPr id="4" name="Dian numeron paikkamerkki 3"/>
          <p:cNvSpPr>
            <a:spLocks noGrp="1"/>
          </p:cNvSpPr>
          <p:nvPr>
            <p:ph type="sldNum" sz="quarter" idx="10"/>
          </p:nvPr>
        </p:nvSpPr>
        <p:spPr/>
        <p:txBody>
          <a:bodyPr/>
          <a:lstStyle/>
          <a:p>
            <a:fld id="{A374FAA8-49E4-42CB-B480-F986BE989ED3}" type="slidenum">
              <a:rPr lang="fi-FI" smtClean="0"/>
              <a:pPr/>
              <a:t>17</a:t>
            </a:fld>
            <a:endParaRPr lang="fi-FI"/>
          </a:p>
        </p:txBody>
      </p:sp>
    </p:spTree>
    <p:extLst>
      <p:ext uri="{BB962C8B-B14F-4D97-AF65-F5344CB8AC3E}">
        <p14:creationId xmlns:p14="http://schemas.microsoft.com/office/powerpoint/2010/main" val="125875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4400" y="744538"/>
            <a:ext cx="4965700" cy="3724275"/>
          </a:xfrm>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charset="0"/>
                <a:ea typeface="+mn-ea"/>
                <a:cs typeface="+mn-cs"/>
              </a:rPr>
              <a:t>Dia</a:t>
            </a:r>
            <a:r>
              <a:rPr lang="en-US" sz="1200" kern="1200" dirty="0" smtClean="0">
                <a:solidFill>
                  <a:schemeClr val="tx1"/>
                </a:solidFill>
                <a:effectLst/>
                <a:latin typeface="Arial" charset="0"/>
                <a:ea typeface="+mn-ea"/>
                <a:cs typeface="+mn-cs"/>
              </a:rPr>
              <a:t> 9 about the HE reforms</a:t>
            </a:r>
            <a:endParaRPr lang="fi-FI" sz="1200" kern="1200" dirty="0" smtClean="0">
              <a:solidFill>
                <a:schemeClr val="tx1"/>
              </a:solidFill>
              <a:effectLst/>
              <a:latin typeface="Arial" charset="0"/>
              <a:ea typeface="+mn-ea"/>
              <a:cs typeface="+mn-cs"/>
            </a:endParaRPr>
          </a:p>
          <a:p>
            <a:endParaRPr lang="fi-FI" dirty="0"/>
          </a:p>
        </p:txBody>
      </p:sp>
      <p:sp>
        <p:nvSpPr>
          <p:cNvPr id="4" name="Dian numeron paikkamerkki 3"/>
          <p:cNvSpPr>
            <a:spLocks noGrp="1"/>
          </p:cNvSpPr>
          <p:nvPr>
            <p:ph type="sldNum" sz="quarter" idx="10"/>
          </p:nvPr>
        </p:nvSpPr>
        <p:spPr/>
        <p:txBody>
          <a:bodyPr/>
          <a:lstStyle/>
          <a:p>
            <a:fld id="{A374FAA8-49E4-42CB-B480-F986BE989ED3}" type="slidenum">
              <a:rPr lang="fi-FI" smtClean="0">
                <a:solidFill>
                  <a:prstClr val="black"/>
                </a:solidFill>
              </a:rPr>
              <a:pPr/>
              <a:t>25</a:t>
            </a:fld>
            <a:endParaRPr lang="fi-FI">
              <a:solidFill>
                <a:prstClr val="black"/>
              </a:solidFill>
            </a:endParaRPr>
          </a:p>
        </p:txBody>
      </p:sp>
    </p:spTree>
    <p:extLst>
      <p:ext uri="{BB962C8B-B14F-4D97-AF65-F5344CB8AC3E}">
        <p14:creationId xmlns:p14="http://schemas.microsoft.com/office/powerpoint/2010/main" val="105830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kuvan paikkamerkki 1"/>
          <p:cNvSpPr>
            <a:spLocks noGrp="1" noRot="1" noChangeAspect="1" noTextEdit="1"/>
          </p:cNvSpPr>
          <p:nvPr>
            <p:ph type="sldImg"/>
          </p:nvPr>
        </p:nvSpPr>
        <p:spPr>
          <a:ln/>
        </p:spPr>
      </p:sp>
      <p:sp>
        <p:nvSpPr>
          <p:cNvPr id="2560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latin typeface="Arial" pitchFamily="34" charset="0"/>
            </a:endParaRPr>
          </a:p>
        </p:txBody>
      </p:sp>
      <p:sp>
        <p:nvSpPr>
          <p:cNvPr id="25604"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CE47511-6FD7-4A35-BCA4-7251119E1AF6}" type="slidenum">
              <a:rPr lang="fi-FI" altLang="fi-FI" smtClean="0"/>
              <a:pPr eaLnBrk="1" hangingPunct="1">
                <a:spcBef>
                  <a:spcPct val="0"/>
                </a:spcBef>
              </a:pPr>
              <a:t>33</a:t>
            </a:fld>
            <a:endParaRPr lang="fi-FI" altLang="fi-FI" smtClean="0"/>
          </a:p>
        </p:txBody>
      </p:sp>
    </p:spTree>
    <p:extLst>
      <p:ext uri="{BB962C8B-B14F-4D97-AF65-F5344CB8AC3E}">
        <p14:creationId xmlns:p14="http://schemas.microsoft.com/office/powerpoint/2010/main" val="33972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4400" y="744538"/>
            <a:ext cx="4965700" cy="372427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E7C6A6B1-BF60-411C-8BCF-A9362BF8C8FF}" type="slidenum">
              <a:rPr lang="fi-FI" smtClean="0"/>
              <a:pPr/>
              <a:t>39</a:t>
            </a:fld>
            <a:endParaRPr lang="fi-FI"/>
          </a:p>
        </p:txBody>
      </p:sp>
    </p:spTree>
    <p:extLst>
      <p:ext uri="{BB962C8B-B14F-4D97-AF65-F5344CB8AC3E}">
        <p14:creationId xmlns:p14="http://schemas.microsoft.com/office/powerpoint/2010/main" val="353556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082" name="Picture 10" descr="OKM_1a_EngF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01670" y="1341441"/>
            <a:ext cx="8723312" cy="4103687"/>
          </a:xfrm>
        </p:spPr>
        <p:txBody>
          <a:bodyPr/>
          <a:lstStyle>
            <a:lvl1pPr algn="l">
              <a:defRPr/>
            </a:lvl1pPr>
          </a:lstStyle>
          <a:p>
            <a:pPr lvl="0"/>
            <a:r>
              <a:rPr lang="fi-FI" noProof="0" smtClean="0"/>
              <a:t>Muokkaa perustyyl. napsautt.</a:t>
            </a:r>
          </a:p>
        </p:txBody>
      </p:sp>
      <p:sp>
        <p:nvSpPr>
          <p:cNvPr id="3077" name="Rectangle 5"/>
          <p:cNvSpPr>
            <a:spLocks noGrp="1" noChangeArrowheads="1"/>
          </p:cNvSpPr>
          <p:nvPr>
            <p:ph type="dt" sz="half" idx="2"/>
          </p:nvPr>
        </p:nvSpPr>
        <p:spPr>
          <a:xfrm>
            <a:off x="5795963" y="115888"/>
            <a:ext cx="2133600" cy="476251"/>
          </a:xfrm>
        </p:spPr>
        <p:txBody>
          <a:bodyPr/>
          <a:lstStyle>
            <a:lvl1pPr>
              <a:defRPr>
                <a:solidFill>
                  <a:schemeClr val="bg1"/>
                </a:solidFill>
              </a:defRPr>
            </a:lvl1pPr>
          </a:lstStyle>
          <a:p>
            <a:endParaRPr lang="fi-FI"/>
          </a:p>
        </p:txBody>
      </p:sp>
      <p:sp>
        <p:nvSpPr>
          <p:cNvPr id="3078" name="Rectangle 6"/>
          <p:cNvSpPr>
            <a:spLocks noGrp="1" noChangeArrowheads="1"/>
          </p:cNvSpPr>
          <p:nvPr>
            <p:ph type="ftr" sz="quarter" idx="3"/>
          </p:nvPr>
        </p:nvSpPr>
        <p:spPr>
          <a:xfrm>
            <a:off x="2627314" y="115888"/>
            <a:ext cx="2895600" cy="476251"/>
          </a:xfrm>
        </p:spPr>
        <p:txBody>
          <a:bodyPr/>
          <a:lstStyle>
            <a:lvl1pPr>
              <a:defRPr>
                <a:solidFill>
                  <a:schemeClr val="bg1"/>
                </a:solidFill>
              </a:defRPr>
            </a:lvl1pPr>
          </a:lstStyle>
          <a:p>
            <a:endParaRPr lang="fi-FI"/>
          </a:p>
        </p:txBody>
      </p:sp>
      <p:sp>
        <p:nvSpPr>
          <p:cNvPr id="3079" name="Rectangle 7"/>
          <p:cNvSpPr>
            <a:spLocks noGrp="1" noChangeArrowheads="1"/>
          </p:cNvSpPr>
          <p:nvPr>
            <p:ph type="sldNum" sz="quarter" idx="4"/>
          </p:nvPr>
        </p:nvSpPr>
        <p:spPr/>
        <p:txBody>
          <a:bodyPr/>
          <a:lstStyle>
            <a:lvl1pPr>
              <a:defRPr sz="1600">
                <a:solidFill>
                  <a:schemeClr val="bg1"/>
                </a:solidFill>
                <a:latin typeface="+mj-lt"/>
                <a:ea typeface="+mj-ea"/>
              </a:defRPr>
            </a:lvl1pPr>
          </a:lstStyle>
          <a:p>
            <a:fld id="{DCA09A8D-E89B-4267-9C3C-ECE2C99BC04A}" type="slidenum">
              <a:rPr lang="fi-FI"/>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CFA3FFCE-ADAF-47FD-92DF-20EAB379470B}" type="slidenum">
              <a:rPr lang="fi-FI"/>
              <a:pPr/>
              <a:t>‹#›</a:t>
            </a:fld>
            <a:endParaRPr lang="fi-FI"/>
          </a:p>
        </p:txBody>
      </p:sp>
    </p:spTree>
    <p:extLst>
      <p:ext uri="{BB962C8B-B14F-4D97-AF65-F5344CB8AC3E}">
        <p14:creationId xmlns:p14="http://schemas.microsoft.com/office/powerpoint/2010/main" val="367103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412753"/>
            <a:ext cx="2057400" cy="57134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412753"/>
            <a:ext cx="6019800" cy="57134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B6A57F05-098E-41C2-B818-ACCDD809C15A}" type="slidenum">
              <a:rPr lang="fi-FI"/>
              <a:pPr/>
              <a:t>‹#›</a:t>
            </a:fld>
            <a:endParaRPr lang="fi-FI"/>
          </a:p>
        </p:txBody>
      </p:sp>
    </p:spTree>
    <p:extLst>
      <p:ext uri="{BB962C8B-B14F-4D97-AF65-F5344CB8AC3E}">
        <p14:creationId xmlns:p14="http://schemas.microsoft.com/office/powerpoint/2010/main" val="165182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21514" name="Picture 10" descr="OKM_1a_va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327" cy="6862763"/>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ctrTitle"/>
          </p:nvPr>
        </p:nvSpPr>
        <p:spPr>
          <a:xfrm>
            <a:off x="583229" y="1268414"/>
            <a:ext cx="8242789" cy="4321175"/>
          </a:xfrm>
        </p:spPr>
        <p:txBody>
          <a:bodyPr/>
          <a:lstStyle>
            <a:lvl1pPr>
              <a:defRPr/>
            </a:lvl1pPr>
          </a:lstStyle>
          <a:p>
            <a:pPr lvl="0"/>
            <a:r>
              <a:rPr lang="fi-FI" altLang="fi-FI" noProof="0" smtClean="0"/>
              <a:t>Muokkaa perustyyl. napsautt.</a:t>
            </a:r>
          </a:p>
        </p:txBody>
      </p:sp>
      <p:sp>
        <p:nvSpPr>
          <p:cNvPr id="21509" name="Rectangle 5"/>
          <p:cNvSpPr>
            <a:spLocks noGrp="1" noChangeArrowheads="1"/>
          </p:cNvSpPr>
          <p:nvPr>
            <p:ph type="dt" sz="half" idx="2"/>
          </p:nvPr>
        </p:nvSpPr>
        <p:spPr>
          <a:xfrm>
            <a:off x="5901104" y="188913"/>
            <a:ext cx="2133600" cy="476250"/>
          </a:xfrm>
        </p:spPr>
        <p:txBody>
          <a:bodyPr/>
          <a:lstStyle>
            <a:lvl1pPr>
              <a:defRPr>
                <a:solidFill>
                  <a:schemeClr val="tx1"/>
                </a:solidFill>
              </a:defRPr>
            </a:lvl1pPr>
          </a:lstStyle>
          <a:p>
            <a:endParaRPr lang="fi-FI" altLang="fi-FI" dirty="0">
              <a:solidFill>
                <a:srgbClr val="000000"/>
              </a:solidFill>
            </a:endParaRPr>
          </a:p>
        </p:txBody>
      </p:sp>
      <p:sp>
        <p:nvSpPr>
          <p:cNvPr id="21510" name="Rectangle 6"/>
          <p:cNvSpPr>
            <a:spLocks noGrp="1" noChangeArrowheads="1"/>
          </p:cNvSpPr>
          <p:nvPr>
            <p:ph type="ftr" sz="quarter" idx="3"/>
          </p:nvPr>
        </p:nvSpPr>
        <p:spPr>
          <a:xfrm>
            <a:off x="2511669" y="188913"/>
            <a:ext cx="2895600" cy="476250"/>
          </a:xfrm>
        </p:spPr>
        <p:txBody>
          <a:bodyPr/>
          <a:lstStyle>
            <a:lvl1pPr>
              <a:defRPr>
                <a:solidFill>
                  <a:schemeClr val="tx1"/>
                </a:solidFill>
              </a:defRPr>
            </a:lvl1pPr>
          </a:lstStyle>
          <a:p>
            <a:endParaRPr lang="fi-FI" altLang="fi-FI" dirty="0">
              <a:solidFill>
                <a:srgbClr val="000000"/>
              </a:solidFill>
            </a:endParaRPr>
          </a:p>
        </p:txBody>
      </p:sp>
      <p:sp>
        <p:nvSpPr>
          <p:cNvPr id="21511" name="Rectangle 7"/>
          <p:cNvSpPr>
            <a:spLocks noGrp="1" noChangeArrowheads="1"/>
          </p:cNvSpPr>
          <p:nvPr>
            <p:ph type="sldNum" sz="quarter" idx="4"/>
          </p:nvPr>
        </p:nvSpPr>
        <p:spPr>
          <a:xfrm>
            <a:off x="6553200" y="6245225"/>
            <a:ext cx="2133600" cy="476250"/>
          </a:xfrm>
        </p:spPr>
        <p:txBody>
          <a:bodyPr/>
          <a:lstStyle>
            <a:lvl1pPr>
              <a:defRPr sz="1200"/>
            </a:lvl1pPr>
          </a:lstStyle>
          <a:p>
            <a:fld id="{87EC4312-0C35-4C51-8AE6-C72F37428A59}"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292210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60625494-4C31-406A-83AF-1977199B1BC6}"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222410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435" y="4406941"/>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DE5B3109-26EA-46A6-BC9D-D699BE26E13C}"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2877075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2A7E8914-BF19-4F18-9DD7-575328D2BAF3}"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62048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29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29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ltLang="fi-FI" dirty="0"/>
          </a:p>
        </p:txBody>
      </p:sp>
      <p:sp>
        <p:nvSpPr>
          <p:cNvPr id="8" name="Alatunnisteen paikkamerkki 7"/>
          <p:cNvSpPr>
            <a:spLocks noGrp="1"/>
          </p:cNvSpPr>
          <p:nvPr>
            <p:ph type="ftr" sz="quarter" idx="11"/>
          </p:nvPr>
        </p:nvSpPr>
        <p:spPr/>
        <p:txBody>
          <a:bodyPr/>
          <a:lstStyle>
            <a:lvl1pPr>
              <a:defRPr/>
            </a:lvl1pPr>
          </a:lstStyle>
          <a:p>
            <a:endParaRPr lang="fi-FI" altLang="fi-FI" dirty="0"/>
          </a:p>
        </p:txBody>
      </p:sp>
      <p:sp>
        <p:nvSpPr>
          <p:cNvPr id="9" name="Dian numeron paikkamerkki 8"/>
          <p:cNvSpPr>
            <a:spLocks noGrp="1"/>
          </p:cNvSpPr>
          <p:nvPr>
            <p:ph type="sldNum" sz="quarter" idx="12"/>
          </p:nvPr>
        </p:nvSpPr>
        <p:spPr/>
        <p:txBody>
          <a:bodyPr/>
          <a:lstStyle>
            <a:lvl1pPr>
              <a:defRPr/>
            </a:lvl1pPr>
          </a:lstStyle>
          <a:p>
            <a:fld id="{79878839-F4C4-4BF2-A0BF-B3BEFE00128D}"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01100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ltLang="fi-FI" dirty="0"/>
          </a:p>
        </p:txBody>
      </p:sp>
      <p:sp>
        <p:nvSpPr>
          <p:cNvPr id="4" name="Alatunnisteen paikkamerkki 3"/>
          <p:cNvSpPr>
            <a:spLocks noGrp="1"/>
          </p:cNvSpPr>
          <p:nvPr>
            <p:ph type="ftr" sz="quarter" idx="11"/>
          </p:nvPr>
        </p:nvSpPr>
        <p:spPr/>
        <p:txBody>
          <a:bodyPr/>
          <a:lstStyle>
            <a:lvl1pPr>
              <a:defRPr/>
            </a:lvl1pPr>
          </a:lstStyle>
          <a:p>
            <a:endParaRPr lang="fi-FI" altLang="fi-FI" dirty="0"/>
          </a:p>
        </p:txBody>
      </p:sp>
      <p:sp>
        <p:nvSpPr>
          <p:cNvPr id="5" name="Dian numeron paikkamerkki 4"/>
          <p:cNvSpPr>
            <a:spLocks noGrp="1"/>
          </p:cNvSpPr>
          <p:nvPr>
            <p:ph type="sldNum" sz="quarter" idx="12"/>
          </p:nvPr>
        </p:nvSpPr>
        <p:spPr/>
        <p:txBody>
          <a:bodyPr/>
          <a:lstStyle>
            <a:lvl1pPr>
              <a:defRPr/>
            </a:lvl1pPr>
          </a:lstStyle>
          <a:p>
            <a:fld id="{7BA2BB99-B725-4135-9DAF-192E6F9FF380}"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8910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fi-FI" dirty="0"/>
          </a:p>
        </p:txBody>
      </p:sp>
      <p:sp>
        <p:nvSpPr>
          <p:cNvPr id="3" name="Alatunnisteen paikkamerkki 2"/>
          <p:cNvSpPr>
            <a:spLocks noGrp="1"/>
          </p:cNvSpPr>
          <p:nvPr>
            <p:ph type="ftr" sz="quarter" idx="11"/>
          </p:nvPr>
        </p:nvSpPr>
        <p:spPr/>
        <p:txBody>
          <a:bodyPr/>
          <a:lstStyle>
            <a:lvl1pPr>
              <a:defRPr/>
            </a:lvl1pPr>
          </a:lstStyle>
          <a:p>
            <a:endParaRPr lang="fi-FI" altLang="fi-FI" dirty="0"/>
          </a:p>
        </p:txBody>
      </p:sp>
      <p:sp>
        <p:nvSpPr>
          <p:cNvPr id="4" name="Dian numeron paikkamerkki 3"/>
          <p:cNvSpPr>
            <a:spLocks noGrp="1"/>
          </p:cNvSpPr>
          <p:nvPr>
            <p:ph type="sldNum" sz="quarter" idx="12"/>
          </p:nvPr>
        </p:nvSpPr>
        <p:spPr/>
        <p:txBody>
          <a:bodyPr/>
          <a:lstStyle>
            <a:lvl1pPr>
              <a:defRPr/>
            </a:lvl1pPr>
          </a:lstStyle>
          <a:p>
            <a:fld id="{AE2F2D25-568F-4DC8-80D9-F7E731961ACD}"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98840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435"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F936A69F-35CE-434D-A81C-044F6424EF65}"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93222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A35AAF69-3F1A-4838-857F-DCB7B01D56D7}" type="slidenum">
              <a:rPr lang="fi-FI"/>
              <a:pPr/>
              <a:t>‹#›</a:t>
            </a:fld>
            <a:endParaRPr lang="fi-FI"/>
          </a:p>
        </p:txBody>
      </p:sp>
    </p:spTree>
    <p:extLst>
      <p:ext uri="{BB962C8B-B14F-4D97-AF65-F5344CB8AC3E}">
        <p14:creationId xmlns:p14="http://schemas.microsoft.com/office/powerpoint/2010/main" val="166827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166"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fi-FI" dirty="0"/>
          </a:p>
        </p:txBody>
      </p:sp>
      <p:sp>
        <p:nvSpPr>
          <p:cNvPr id="4" name="Tekstin paikkamerkki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80B4BAC2-BFD3-4613-9631-1DC599BC9EE3}"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527160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47775BB9-C94B-40E8-9F0B-81AA0ED1C845}"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39129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609600"/>
            <a:ext cx="1943100" cy="5486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609600"/>
            <a:ext cx="5688623"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A812CF79-0B54-4874-8025-78F594BC45F0}"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423065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67"/>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06F63F9-4960-4605-B54A-A79C3DB35852}" type="datetimeFigureOut">
              <a:rPr lang="fi-FI" smtClean="0"/>
              <a:pPr/>
              <a:t>13.6.2016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420DCED-96A6-4E8B-A94D-D1DA711F5956}"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02888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21514" name="Picture 10" descr="OKM_1a_va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1327" cy="6862763"/>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ctrTitle"/>
          </p:nvPr>
        </p:nvSpPr>
        <p:spPr>
          <a:xfrm>
            <a:off x="583229" y="1268414"/>
            <a:ext cx="8242789" cy="4321175"/>
          </a:xfrm>
        </p:spPr>
        <p:txBody>
          <a:bodyPr/>
          <a:lstStyle>
            <a:lvl1pPr>
              <a:defRPr/>
            </a:lvl1pPr>
          </a:lstStyle>
          <a:p>
            <a:pPr lvl="0"/>
            <a:r>
              <a:rPr lang="fi-FI" altLang="fi-FI" noProof="0" smtClean="0"/>
              <a:t>Muokkaa perustyyl. napsautt.</a:t>
            </a:r>
          </a:p>
        </p:txBody>
      </p:sp>
      <p:sp>
        <p:nvSpPr>
          <p:cNvPr id="21509" name="Rectangle 5"/>
          <p:cNvSpPr>
            <a:spLocks noGrp="1" noChangeArrowheads="1"/>
          </p:cNvSpPr>
          <p:nvPr>
            <p:ph type="dt" sz="half" idx="2"/>
          </p:nvPr>
        </p:nvSpPr>
        <p:spPr>
          <a:xfrm>
            <a:off x="5901104" y="188913"/>
            <a:ext cx="2133600" cy="476250"/>
          </a:xfrm>
        </p:spPr>
        <p:txBody>
          <a:bodyPr/>
          <a:lstStyle>
            <a:lvl1pPr>
              <a:defRPr>
                <a:solidFill>
                  <a:schemeClr val="tx1"/>
                </a:solidFill>
              </a:defRPr>
            </a:lvl1pPr>
          </a:lstStyle>
          <a:p>
            <a:endParaRPr lang="fi-FI" altLang="fi-FI" dirty="0">
              <a:solidFill>
                <a:srgbClr val="000000"/>
              </a:solidFill>
            </a:endParaRPr>
          </a:p>
        </p:txBody>
      </p:sp>
      <p:sp>
        <p:nvSpPr>
          <p:cNvPr id="21510" name="Rectangle 6"/>
          <p:cNvSpPr>
            <a:spLocks noGrp="1" noChangeArrowheads="1"/>
          </p:cNvSpPr>
          <p:nvPr>
            <p:ph type="ftr" sz="quarter" idx="3"/>
          </p:nvPr>
        </p:nvSpPr>
        <p:spPr>
          <a:xfrm>
            <a:off x="2511669" y="188913"/>
            <a:ext cx="2895600" cy="476250"/>
          </a:xfrm>
        </p:spPr>
        <p:txBody>
          <a:bodyPr/>
          <a:lstStyle>
            <a:lvl1pPr>
              <a:defRPr>
                <a:solidFill>
                  <a:schemeClr val="tx1"/>
                </a:solidFill>
              </a:defRPr>
            </a:lvl1pPr>
          </a:lstStyle>
          <a:p>
            <a:endParaRPr lang="fi-FI" altLang="fi-FI" dirty="0">
              <a:solidFill>
                <a:srgbClr val="000000"/>
              </a:solidFill>
            </a:endParaRPr>
          </a:p>
        </p:txBody>
      </p:sp>
      <p:sp>
        <p:nvSpPr>
          <p:cNvPr id="21511" name="Rectangle 7"/>
          <p:cNvSpPr>
            <a:spLocks noGrp="1" noChangeArrowheads="1"/>
          </p:cNvSpPr>
          <p:nvPr>
            <p:ph type="sldNum" sz="quarter" idx="4"/>
          </p:nvPr>
        </p:nvSpPr>
        <p:spPr>
          <a:xfrm>
            <a:off x="6553200" y="6245225"/>
            <a:ext cx="2133600" cy="476250"/>
          </a:xfrm>
        </p:spPr>
        <p:txBody>
          <a:bodyPr/>
          <a:lstStyle>
            <a:lvl1pPr>
              <a:defRPr sz="1200"/>
            </a:lvl1pPr>
          </a:lstStyle>
          <a:p>
            <a:fld id="{87EC4312-0C35-4C51-8AE6-C72F37428A59}"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67336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60625494-4C31-406A-83AF-1977199B1BC6}"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128036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435" y="4406913"/>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DE5B3109-26EA-46A6-BC9D-D699BE26E13C}"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247811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2A7E8914-BF19-4F18-9DD7-575328D2BAF3}"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40492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27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27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ltLang="fi-FI" dirty="0"/>
          </a:p>
        </p:txBody>
      </p:sp>
      <p:sp>
        <p:nvSpPr>
          <p:cNvPr id="8" name="Alatunnisteen paikkamerkki 7"/>
          <p:cNvSpPr>
            <a:spLocks noGrp="1"/>
          </p:cNvSpPr>
          <p:nvPr>
            <p:ph type="ftr" sz="quarter" idx="11"/>
          </p:nvPr>
        </p:nvSpPr>
        <p:spPr/>
        <p:txBody>
          <a:bodyPr/>
          <a:lstStyle>
            <a:lvl1pPr>
              <a:defRPr/>
            </a:lvl1pPr>
          </a:lstStyle>
          <a:p>
            <a:endParaRPr lang="fi-FI" altLang="fi-FI" dirty="0"/>
          </a:p>
        </p:txBody>
      </p:sp>
      <p:sp>
        <p:nvSpPr>
          <p:cNvPr id="9" name="Dian numeron paikkamerkki 8"/>
          <p:cNvSpPr>
            <a:spLocks noGrp="1"/>
          </p:cNvSpPr>
          <p:nvPr>
            <p:ph type="sldNum" sz="quarter" idx="12"/>
          </p:nvPr>
        </p:nvSpPr>
        <p:spPr/>
        <p:txBody>
          <a:bodyPr/>
          <a:lstStyle>
            <a:lvl1pPr>
              <a:defRPr/>
            </a:lvl1pPr>
          </a:lstStyle>
          <a:p>
            <a:fld id="{79878839-F4C4-4BF2-A0BF-B3BEFE00128D}"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673987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ltLang="fi-FI" dirty="0"/>
          </a:p>
        </p:txBody>
      </p:sp>
      <p:sp>
        <p:nvSpPr>
          <p:cNvPr id="4" name="Alatunnisteen paikkamerkki 3"/>
          <p:cNvSpPr>
            <a:spLocks noGrp="1"/>
          </p:cNvSpPr>
          <p:nvPr>
            <p:ph type="ftr" sz="quarter" idx="11"/>
          </p:nvPr>
        </p:nvSpPr>
        <p:spPr/>
        <p:txBody>
          <a:bodyPr/>
          <a:lstStyle>
            <a:lvl1pPr>
              <a:defRPr/>
            </a:lvl1pPr>
          </a:lstStyle>
          <a:p>
            <a:endParaRPr lang="fi-FI" altLang="fi-FI" dirty="0"/>
          </a:p>
        </p:txBody>
      </p:sp>
      <p:sp>
        <p:nvSpPr>
          <p:cNvPr id="5" name="Dian numeron paikkamerkki 4"/>
          <p:cNvSpPr>
            <a:spLocks noGrp="1"/>
          </p:cNvSpPr>
          <p:nvPr>
            <p:ph type="sldNum" sz="quarter" idx="12"/>
          </p:nvPr>
        </p:nvSpPr>
        <p:spPr/>
        <p:txBody>
          <a:bodyPr/>
          <a:lstStyle>
            <a:lvl1pPr>
              <a:defRPr/>
            </a:lvl1pPr>
          </a:lstStyle>
          <a:p>
            <a:fld id="{7BA2BB99-B725-4135-9DAF-192E6F9FF380}"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107106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4" y="4406943"/>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D7D7EC77-C410-4911-B3B7-4226A78BD590}" type="slidenum">
              <a:rPr lang="fi-FI"/>
              <a:pPr/>
              <a:t>‹#›</a:t>
            </a:fld>
            <a:endParaRPr lang="fi-FI"/>
          </a:p>
        </p:txBody>
      </p:sp>
    </p:spTree>
    <p:extLst>
      <p:ext uri="{BB962C8B-B14F-4D97-AF65-F5344CB8AC3E}">
        <p14:creationId xmlns:p14="http://schemas.microsoft.com/office/powerpoint/2010/main" val="3447588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fi-FI" dirty="0"/>
          </a:p>
        </p:txBody>
      </p:sp>
      <p:sp>
        <p:nvSpPr>
          <p:cNvPr id="3" name="Alatunnisteen paikkamerkki 2"/>
          <p:cNvSpPr>
            <a:spLocks noGrp="1"/>
          </p:cNvSpPr>
          <p:nvPr>
            <p:ph type="ftr" sz="quarter" idx="11"/>
          </p:nvPr>
        </p:nvSpPr>
        <p:spPr/>
        <p:txBody>
          <a:bodyPr/>
          <a:lstStyle>
            <a:lvl1pPr>
              <a:defRPr/>
            </a:lvl1pPr>
          </a:lstStyle>
          <a:p>
            <a:endParaRPr lang="fi-FI" altLang="fi-FI" dirty="0"/>
          </a:p>
        </p:txBody>
      </p:sp>
      <p:sp>
        <p:nvSpPr>
          <p:cNvPr id="4" name="Dian numeron paikkamerkki 3"/>
          <p:cNvSpPr>
            <a:spLocks noGrp="1"/>
          </p:cNvSpPr>
          <p:nvPr>
            <p:ph type="sldNum" sz="quarter" idx="12"/>
          </p:nvPr>
        </p:nvSpPr>
        <p:spPr/>
        <p:txBody>
          <a:bodyPr/>
          <a:lstStyle>
            <a:lvl1pPr>
              <a:defRPr/>
            </a:lvl1pPr>
          </a:lstStyle>
          <a:p>
            <a:fld id="{AE2F2D25-568F-4DC8-80D9-F7E731961ACD}"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7924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435"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F936A69F-35CE-434D-A81C-044F6424EF65}"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941800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166"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smtClean="0"/>
              <a:t>Lisää kuva napsauttamalla kuvaketta</a:t>
            </a:r>
            <a:endParaRPr lang="fi-FI" dirty="0"/>
          </a:p>
        </p:txBody>
      </p:sp>
      <p:sp>
        <p:nvSpPr>
          <p:cNvPr id="4" name="Tekstin paikkamerkki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ltLang="fi-FI" dirty="0"/>
          </a:p>
        </p:txBody>
      </p:sp>
      <p:sp>
        <p:nvSpPr>
          <p:cNvPr id="6" name="Alatunnisteen paikkamerkki 5"/>
          <p:cNvSpPr>
            <a:spLocks noGrp="1"/>
          </p:cNvSpPr>
          <p:nvPr>
            <p:ph type="ftr" sz="quarter" idx="11"/>
          </p:nvPr>
        </p:nvSpPr>
        <p:spPr/>
        <p:txBody>
          <a:bodyPr/>
          <a:lstStyle>
            <a:lvl1pPr>
              <a:defRPr/>
            </a:lvl1pPr>
          </a:lstStyle>
          <a:p>
            <a:endParaRPr lang="fi-FI" altLang="fi-FI" dirty="0"/>
          </a:p>
        </p:txBody>
      </p:sp>
      <p:sp>
        <p:nvSpPr>
          <p:cNvPr id="7" name="Dian numeron paikkamerkki 6"/>
          <p:cNvSpPr>
            <a:spLocks noGrp="1"/>
          </p:cNvSpPr>
          <p:nvPr>
            <p:ph type="sldNum" sz="quarter" idx="12"/>
          </p:nvPr>
        </p:nvSpPr>
        <p:spPr/>
        <p:txBody>
          <a:bodyPr/>
          <a:lstStyle>
            <a:lvl1pPr>
              <a:defRPr/>
            </a:lvl1pPr>
          </a:lstStyle>
          <a:p>
            <a:fld id="{80B4BAC2-BFD3-4613-9631-1DC599BC9EE3}"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119539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47775BB9-C94B-40E8-9F0B-81AA0ED1C845}"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3024517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609600"/>
            <a:ext cx="1943100" cy="5486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00" y="609600"/>
            <a:ext cx="5688623"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ltLang="fi-FI" dirty="0"/>
          </a:p>
        </p:txBody>
      </p:sp>
      <p:sp>
        <p:nvSpPr>
          <p:cNvPr id="5" name="Alatunnisteen paikkamerkki 4"/>
          <p:cNvSpPr>
            <a:spLocks noGrp="1"/>
          </p:cNvSpPr>
          <p:nvPr>
            <p:ph type="ftr" sz="quarter" idx="11"/>
          </p:nvPr>
        </p:nvSpPr>
        <p:spPr/>
        <p:txBody>
          <a:bodyPr/>
          <a:lstStyle>
            <a:lvl1pPr>
              <a:defRPr/>
            </a:lvl1pPr>
          </a:lstStyle>
          <a:p>
            <a:endParaRPr lang="fi-FI" altLang="fi-FI" dirty="0"/>
          </a:p>
        </p:txBody>
      </p:sp>
      <p:sp>
        <p:nvSpPr>
          <p:cNvPr id="6" name="Dian numeron paikkamerkki 5"/>
          <p:cNvSpPr>
            <a:spLocks noGrp="1"/>
          </p:cNvSpPr>
          <p:nvPr>
            <p:ph type="sldNum" sz="quarter" idx="12"/>
          </p:nvPr>
        </p:nvSpPr>
        <p:spPr/>
        <p:txBody>
          <a:bodyPr/>
          <a:lstStyle>
            <a:lvl1pPr>
              <a:defRPr/>
            </a:lvl1pPr>
          </a:lstStyle>
          <a:p>
            <a:fld id="{A812CF79-0B54-4874-8025-78F594BC45F0}" type="slidenum">
              <a:rPr lang="fi-FI" altLang="fi-FI">
                <a:solidFill>
                  <a:srgbClr val="000000"/>
                </a:solidFill>
              </a:rPr>
              <a:pPr/>
              <a:t>‹#›</a:t>
            </a:fld>
            <a:endParaRPr lang="fi-FI" altLang="fi-FI" dirty="0">
              <a:solidFill>
                <a:srgbClr val="000000"/>
              </a:solidFill>
            </a:endParaRPr>
          </a:p>
        </p:txBody>
      </p:sp>
    </p:spTree>
    <p:extLst>
      <p:ext uri="{BB962C8B-B14F-4D97-AF65-F5344CB8AC3E}">
        <p14:creationId xmlns:p14="http://schemas.microsoft.com/office/powerpoint/2010/main" val="206544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39"/>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06F63F9-4960-4605-B54A-A79C3DB35852}" type="datetimeFigureOut">
              <a:rPr lang="fi-FI" smtClean="0"/>
              <a:pPr/>
              <a:t>13.6.2016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420DCED-96A6-4E8B-A94D-D1DA711F5956}" type="slidenum">
              <a:rPr lang="fi-FI" smtClean="0">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92006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21513" name="Picture 9" descr="OKM_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ctrTitle"/>
          </p:nvPr>
        </p:nvSpPr>
        <p:spPr>
          <a:xfrm>
            <a:off x="583230" y="1268416"/>
            <a:ext cx="8242789" cy="4321175"/>
          </a:xfrm>
        </p:spPr>
        <p:txBody>
          <a:bodyPr/>
          <a:lstStyle>
            <a:lvl1pPr>
              <a:defRPr/>
            </a:lvl1pPr>
          </a:lstStyle>
          <a:p>
            <a:pPr lvl="0"/>
            <a:r>
              <a:rPr lang="fi-FI" noProof="0" smtClean="0"/>
              <a:t>Muokkaa perustyyl. napsautt.</a:t>
            </a:r>
          </a:p>
        </p:txBody>
      </p:sp>
      <p:sp>
        <p:nvSpPr>
          <p:cNvPr id="21509" name="Rectangle 5"/>
          <p:cNvSpPr>
            <a:spLocks noGrp="1" noChangeArrowheads="1"/>
          </p:cNvSpPr>
          <p:nvPr>
            <p:ph type="dt" sz="half" idx="2"/>
          </p:nvPr>
        </p:nvSpPr>
        <p:spPr>
          <a:xfrm>
            <a:off x="5901104" y="188913"/>
            <a:ext cx="2133600" cy="476250"/>
          </a:xfrm>
        </p:spPr>
        <p:txBody>
          <a:bodyPr/>
          <a:lstStyle>
            <a:lvl1pPr>
              <a:defRPr b="0">
                <a:solidFill>
                  <a:schemeClr val="bg1"/>
                </a:solidFill>
              </a:defRPr>
            </a:lvl1pPr>
          </a:lstStyle>
          <a:p>
            <a:endParaRPr lang="fi-FI">
              <a:solidFill>
                <a:srgbClr val="FFFFFF"/>
              </a:solidFill>
            </a:endParaRPr>
          </a:p>
        </p:txBody>
      </p:sp>
      <p:sp>
        <p:nvSpPr>
          <p:cNvPr id="21510" name="Rectangle 6"/>
          <p:cNvSpPr>
            <a:spLocks noGrp="1" noChangeArrowheads="1"/>
          </p:cNvSpPr>
          <p:nvPr>
            <p:ph type="ftr" sz="quarter" idx="3"/>
          </p:nvPr>
        </p:nvSpPr>
        <p:spPr>
          <a:xfrm>
            <a:off x="2511669" y="188913"/>
            <a:ext cx="2895600" cy="476250"/>
          </a:xfrm>
        </p:spPr>
        <p:txBody>
          <a:bodyPr/>
          <a:lstStyle>
            <a:lvl1pPr>
              <a:defRPr b="0">
                <a:solidFill>
                  <a:schemeClr val="bg1"/>
                </a:solidFill>
              </a:defRPr>
            </a:lvl1pPr>
          </a:lstStyle>
          <a:p>
            <a:endParaRPr lang="fi-FI">
              <a:solidFill>
                <a:srgbClr val="FFFFFF"/>
              </a:solidFill>
            </a:endParaRPr>
          </a:p>
        </p:txBody>
      </p:sp>
      <p:sp>
        <p:nvSpPr>
          <p:cNvPr id="21511" name="Rectangle 7"/>
          <p:cNvSpPr>
            <a:spLocks noGrp="1" noChangeArrowheads="1"/>
          </p:cNvSpPr>
          <p:nvPr>
            <p:ph type="sldNum" sz="quarter" idx="4"/>
          </p:nvPr>
        </p:nvSpPr>
        <p:spPr>
          <a:xfrm>
            <a:off x="6553200" y="6245225"/>
            <a:ext cx="2133600" cy="476250"/>
          </a:xfrm>
        </p:spPr>
        <p:txBody>
          <a:bodyPr/>
          <a:lstStyle>
            <a:lvl1pPr>
              <a:defRPr sz="1200">
                <a:solidFill>
                  <a:schemeClr val="bg1"/>
                </a:solidFill>
              </a:defRPr>
            </a:lvl1pPr>
          </a:lstStyle>
          <a:p>
            <a:fld id="{027F9F59-9D81-49DB-941A-A93FC8479140}" type="slidenum">
              <a:rPr lang="fi-FI">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949476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C696A040-9943-4E6F-B429-72AA618EA24E}"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998165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435" y="4406941"/>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D5001B7E-78D5-4874-B029-24256716F877}"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049309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8EB31EC0-4341-4EF9-B91A-F839283CE5D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10451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48ABF44F-D6DC-44F4-A618-501CAC48CC1B}" type="slidenum">
              <a:rPr lang="fi-FI"/>
              <a:pPr/>
              <a:t>‹#›</a:t>
            </a:fld>
            <a:endParaRPr lang="fi-FI"/>
          </a:p>
        </p:txBody>
      </p:sp>
    </p:spTree>
    <p:extLst>
      <p:ext uri="{BB962C8B-B14F-4D97-AF65-F5344CB8AC3E}">
        <p14:creationId xmlns:p14="http://schemas.microsoft.com/office/powerpoint/2010/main" val="2873977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29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29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p>
        </p:txBody>
      </p:sp>
      <p:sp>
        <p:nvSpPr>
          <p:cNvPr id="8" name="Alatunnisteen paikkamerkki 7"/>
          <p:cNvSpPr>
            <a:spLocks noGrp="1"/>
          </p:cNvSpPr>
          <p:nvPr>
            <p:ph type="ftr" sz="quarter" idx="11"/>
          </p:nvPr>
        </p:nvSpPr>
        <p:spPr/>
        <p:txBody>
          <a:bodyPr/>
          <a:lstStyle>
            <a:lvl1pPr>
              <a:defRPr/>
            </a:lvl1pPr>
          </a:lstStyle>
          <a:p>
            <a:endParaRPr lang="fi-FI"/>
          </a:p>
        </p:txBody>
      </p:sp>
      <p:sp>
        <p:nvSpPr>
          <p:cNvPr id="9" name="Dian numeron paikkamerkki 8"/>
          <p:cNvSpPr>
            <a:spLocks noGrp="1"/>
          </p:cNvSpPr>
          <p:nvPr>
            <p:ph type="sldNum" sz="quarter" idx="12"/>
          </p:nvPr>
        </p:nvSpPr>
        <p:spPr/>
        <p:txBody>
          <a:bodyPr/>
          <a:lstStyle>
            <a:lvl1pPr>
              <a:defRPr/>
            </a:lvl1pPr>
          </a:lstStyle>
          <a:p>
            <a:fld id="{C6E41D5C-C14A-456F-9E3A-77E3EEC41028}"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973718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p>
        </p:txBody>
      </p:sp>
      <p:sp>
        <p:nvSpPr>
          <p:cNvPr id="4" name="Alatunnisteen paikkamerkki 3"/>
          <p:cNvSpPr>
            <a:spLocks noGrp="1"/>
          </p:cNvSpPr>
          <p:nvPr>
            <p:ph type="ftr" sz="quarter" idx="11"/>
          </p:nvPr>
        </p:nvSpPr>
        <p:spPr/>
        <p:txBody>
          <a:bodyPr/>
          <a:lstStyle>
            <a:lvl1pPr>
              <a:defRPr/>
            </a:lvl1pPr>
          </a:lstStyle>
          <a:p>
            <a:endParaRPr lang="fi-FI"/>
          </a:p>
        </p:txBody>
      </p:sp>
      <p:sp>
        <p:nvSpPr>
          <p:cNvPr id="5" name="Dian numeron paikkamerkki 4"/>
          <p:cNvSpPr>
            <a:spLocks noGrp="1"/>
          </p:cNvSpPr>
          <p:nvPr>
            <p:ph type="sldNum" sz="quarter" idx="12"/>
          </p:nvPr>
        </p:nvSpPr>
        <p:spPr/>
        <p:txBody>
          <a:bodyPr/>
          <a:lstStyle>
            <a:lvl1pPr>
              <a:defRPr/>
            </a:lvl1pPr>
          </a:lstStyle>
          <a:p>
            <a:fld id="{78AE4B86-AA26-4BEB-8C94-B12157891036}"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903886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p>
        </p:txBody>
      </p:sp>
      <p:sp>
        <p:nvSpPr>
          <p:cNvPr id="3" name="Alatunnisteen paikkamerkki 2"/>
          <p:cNvSpPr>
            <a:spLocks noGrp="1"/>
          </p:cNvSpPr>
          <p:nvPr>
            <p:ph type="ftr" sz="quarter" idx="11"/>
          </p:nvPr>
        </p:nvSpPr>
        <p:spPr/>
        <p:txBody>
          <a:bodyPr/>
          <a:lstStyle>
            <a:lvl1pPr>
              <a:defRPr/>
            </a:lvl1pPr>
          </a:lstStyle>
          <a:p>
            <a:endParaRPr lang="fi-FI"/>
          </a:p>
        </p:txBody>
      </p:sp>
      <p:sp>
        <p:nvSpPr>
          <p:cNvPr id="4" name="Dian numeron paikkamerkki 3"/>
          <p:cNvSpPr>
            <a:spLocks noGrp="1"/>
          </p:cNvSpPr>
          <p:nvPr>
            <p:ph type="sldNum" sz="quarter" idx="12"/>
          </p:nvPr>
        </p:nvSpPr>
        <p:spPr/>
        <p:txBody>
          <a:bodyPr/>
          <a:lstStyle>
            <a:lvl1pPr>
              <a:defRPr/>
            </a:lvl1pPr>
          </a:lstStyle>
          <a:p>
            <a:fld id="{365B0787-8963-4BC7-A678-520011F1663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088559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7" y="273050"/>
            <a:ext cx="3008435"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538" y="27306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08F0F2CB-FFBE-4910-B328-EC8F4F7085A3}"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73118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166"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981FA46A-72AE-4685-B8B1-FF290AD6728F}"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635620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302F6FFF-47C8-4AE9-A6E2-8BABC11C6AE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02226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609600"/>
            <a:ext cx="1943100" cy="5486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5812" y="609600"/>
            <a:ext cx="5688623"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F4BB9E53-8417-4276-BFEF-3AF31F5BABD7}"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084926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082" name="Picture 10" descr="OKM_1a_EngF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01670" y="1341441"/>
            <a:ext cx="8723312" cy="4103687"/>
          </a:xfrm>
        </p:spPr>
        <p:txBody>
          <a:bodyPr/>
          <a:lstStyle>
            <a:lvl1pPr algn="l">
              <a:defRPr/>
            </a:lvl1pPr>
          </a:lstStyle>
          <a:p>
            <a:pPr lvl="0"/>
            <a:r>
              <a:rPr lang="fi-FI" noProof="0" smtClean="0"/>
              <a:t>Muokkaa perustyyl. napsautt.</a:t>
            </a:r>
          </a:p>
        </p:txBody>
      </p:sp>
      <p:sp>
        <p:nvSpPr>
          <p:cNvPr id="3077" name="Rectangle 5"/>
          <p:cNvSpPr>
            <a:spLocks noGrp="1" noChangeArrowheads="1"/>
          </p:cNvSpPr>
          <p:nvPr>
            <p:ph type="dt" sz="half" idx="2"/>
          </p:nvPr>
        </p:nvSpPr>
        <p:spPr>
          <a:xfrm>
            <a:off x="5795963" y="115888"/>
            <a:ext cx="2133600" cy="476251"/>
          </a:xfrm>
        </p:spPr>
        <p:txBody>
          <a:bodyPr/>
          <a:lstStyle>
            <a:lvl1pPr>
              <a:defRPr>
                <a:solidFill>
                  <a:schemeClr val="bg1"/>
                </a:solidFill>
              </a:defRPr>
            </a:lvl1pPr>
          </a:lstStyle>
          <a:p>
            <a:endParaRPr lang="fi-FI">
              <a:solidFill>
                <a:srgbClr val="FFFFFF"/>
              </a:solidFill>
            </a:endParaRPr>
          </a:p>
        </p:txBody>
      </p:sp>
      <p:sp>
        <p:nvSpPr>
          <p:cNvPr id="3078" name="Rectangle 6"/>
          <p:cNvSpPr>
            <a:spLocks noGrp="1" noChangeArrowheads="1"/>
          </p:cNvSpPr>
          <p:nvPr>
            <p:ph type="ftr" sz="quarter" idx="3"/>
          </p:nvPr>
        </p:nvSpPr>
        <p:spPr>
          <a:xfrm>
            <a:off x="2627314" y="115888"/>
            <a:ext cx="2895600" cy="476251"/>
          </a:xfrm>
        </p:spPr>
        <p:txBody>
          <a:bodyPr/>
          <a:lstStyle>
            <a:lvl1pPr>
              <a:defRPr>
                <a:solidFill>
                  <a:schemeClr val="bg1"/>
                </a:solidFill>
              </a:defRPr>
            </a:lvl1pPr>
          </a:lstStyle>
          <a:p>
            <a:endParaRPr lang="fi-FI">
              <a:solidFill>
                <a:srgbClr val="FFFFFF"/>
              </a:solidFill>
            </a:endParaRPr>
          </a:p>
        </p:txBody>
      </p:sp>
      <p:sp>
        <p:nvSpPr>
          <p:cNvPr id="3079" name="Rectangle 7"/>
          <p:cNvSpPr>
            <a:spLocks noGrp="1" noChangeArrowheads="1"/>
          </p:cNvSpPr>
          <p:nvPr>
            <p:ph type="sldNum" sz="quarter" idx="4"/>
          </p:nvPr>
        </p:nvSpPr>
        <p:spPr/>
        <p:txBody>
          <a:bodyPr/>
          <a:lstStyle>
            <a:lvl1pPr>
              <a:defRPr sz="1600">
                <a:solidFill>
                  <a:schemeClr val="bg1"/>
                </a:solidFill>
                <a:latin typeface="+mj-lt"/>
                <a:ea typeface="+mj-ea"/>
              </a:defRPr>
            </a:lvl1pPr>
          </a:lstStyle>
          <a:p>
            <a:fld id="{DCA09A8D-E89B-4267-9C3C-ECE2C99BC04A}" type="slidenum">
              <a:rPr lang="fi-FI">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610994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A35AAF69-3F1A-4838-857F-DCB7B01D56D7}"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60554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4" y="4406943"/>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D7D7EC77-C410-4911-B3B7-4226A78BD590}"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13918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7"/>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p>
        </p:txBody>
      </p:sp>
      <p:sp>
        <p:nvSpPr>
          <p:cNvPr id="8" name="Alatunnisteen paikkamerkki 7"/>
          <p:cNvSpPr>
            <a:spLocks noGrp="1"/>
          </p:cNvSpPr>
          <p:nvPr>
            <p:ph type="ftr" sz="quarter" idx="11"/>
          </p:nvPr>
        </p:nvSpPr>
        <p:spPr/>
        <p:txBody>
          <a:bodyPr/>
          <a:lstStyle>
            <a:lvl1pPr>
              <a:defRPr/>
            </a:lvl1pPr>
          </a:lstStyle>
          <a:p>
            <a:endParaRPr lang="fi-FI"/>
          </a:p>
        </p:txBody>
      </p:sp>
      <p:sp>
        <p:nvSpPr>
          <p:cNvPr id="9" name="Dian numeron paikkamerkki 8"/>
          <p:cNvSpPr>
            <a:spLocks noGrp="1"/>
          </p:cNvSpPr>
          <p:nvPr>
            <p:ph type="sldNum" sz="quarter" idx="12"/>
          </p:nvPr>
        </p:nvSpPr>
        <p:spPr/>
        <p:txBody>
          <a:bodyPr/>
          <a:lstStyle>
            <a:lvl1pPr>
              <a:defRPr/>
            </a:lvl1pPr>
          </a:lstStyle>
          <a:p>
            <a:fld id="{9ADA6F1A-DEE4-41C9-8D17-CED14832AD89}" type="slidenum">
              <a:rPr lang="fi-FI"/>
              <a:pPr/>
              <a:t>‹#›</a:t>
            </a:fld>
            <a:endParaRPr lang="fi-FI"/>
          </a:p>
        </p:txBody>
      </p:sp>
    </p:spTree>
    <p:extLst>
      <p:ext uri="{BB962C8B-B14F-4D97-AF65-F5344CB8AC3E}">
        <p14:creationId xmlns:p14="http://schemas.microsoft.com/office/powerpoint/2010/main" val="125189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48ABF44F-D6DC-44F4-A618-501CAC48CC1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877608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7"/>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p>
        </p:txBody>
      </p:sp>
      <p:sp>
        <p:nvSpPr>
          <p:cNvPr id="8" name="Alatunnisteen paikkamerkki 7"/>
          <p:cNvSpPr>
            <a:spLocks noGrp="1"/>
          </p:cNvSpPr>
          <p:nvPr>
            <p:ph type="ftr" sz="quarter" idx="11"/>
          </p:nvPr>
        </p:nvSpPr>
        <p:spPr/>
        <p:txBody>
          <a:bodyPr/>
          <a:lstStyle>
            <a:lvl1pPr>
              <a:defRPr/>
            </a:lvl1pPr>
          </a:lstStyle>
          <a:p>
            <a:endParaRPr lang="fi-FI"/>
          </a:p>
        </p:txBody>
      </p:sp>
      <p:sp>
        <p:nvSpPr>
          <p:cNvPr id="9" name="Dian numeron paikkamerkki 8"/>
          <p:cNvSpPr>
            <a:spLocks noGrp="1"/>
          </p:cNvSpPr>
          <p:nvPr>
            <p:ph type="sldNum" sz="quarter" idx="12"/>
          </p:nvPr>
        </p:nvSpPr>
        <p:spPr/>
        <p:txBody>
          <a:bodyPr/>
          <a:lstStyle>
            <a:lvl1pPr>
              <a:defRPr/>
            </a:lvl1pPr>
          </a:lstStyle>
          <a:p>
            <a:fld id="{9ADA6F1A-DEE4-41C9-8D17-CED14832AD8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980643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p>
        </p:txBody>
      </p:sp>
      <p:sp>
        <p:nvSpPr>
          <p:cNvPr id="4" name="Alatunnisteen paikkamerkki 3"/>
          <p:cNvSpPr>
            <a:spLocks noGrp="1"/>
          </p:cNvSpPr>
          <p:nvPr>
            <p:ph type="ftr" sz="quarter" idx="11"/>
          </p:nvPr>
        </p:nvSpPr>
        <p:spPr/>
        <p:txBody>
          <a:bodyPr/>
          <a:lstStyle>
            <a:lvl1pPr>
              <a:defRPr/>
            </a:lvl1pPr>
          </a:lstStyle>
          <a:p>
            <a:endParaRPr lang="fi-FI"/>
          </a:p>
        </p:txBody>
      </p:sp>
      <p:sp>
        <p:nvSpPr>
          <p:cNvPr id="5" name="Dian numeron paikkamerkki 4"/>
          <p:cNvSpPr>
            <a:spLocks noGrp="1"/>
          </p:cNvSpPr>
          <p:nvPr>
            <p:ph type="sldNum" sz="quarter" idx="12"/>
          </p:nvPr>
        </p:nvSpPr>
        <p:spPr/>
        <p:txBody>
          <a:bodyPr/>
          <a:lstStyle>
            <a:lvl1pPr>
              <a:defRPr/>
            </a:lvl1pPr>
          </a:lstStyle>
          <a:p>
            <a:fld id="{A0DFECFB-E0A3-428D-B01A-715972324F95}"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373422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p>
        </p:txBody>
      </p:sp>
      <p:sp>
        <p:nvSpPr>
          <p:cNvPr id="3" name="Alatunnisteen paikkamerkki 2"/>
          <p:cNvSpPr>
            <a:spLocks noGrp="1"/>
          </p:cNvSpPr>
          <p:nvPr>
            <p:ph type="ftr" sz="quarter" idx="11"/>
          </p:nvPr>
        </p:nvSpPr>
        <p:spPr/>
        <p:txBody>
          <a:bodyPr/>
          <a:lstStyle>
            <a:lvl1pPr>
              <a:defRPr/>
            </a:lvl1pPr>
          </a:lstStyle>
          <a:p>
            <a:endParaRPr lang="fi-FI"/>
          </a:p>
        </p:txBody>
      </p:sp>
      <p:sp>
        <p:nvSpPr>
          <p:cNvPr id="4" name="Dian numeron paikkamerkki 3"/>
          <p:cNvSpPr>
            <a:spLocks noGrp="1"/>
          </p:cNvSpPr>
          <p:nvPr>
            <p:ph type="sldNum" sz="quarter" idx="12"/>
          </p:nvPr>
        </p:nvSpPr>
        <p:spPr/>
        <p:txBody>
          <a:bodyPr/>
          <a:lstStyle>
            <a:lvl1pPr>
              <a:defRPr/>
            </a:lvl1pPr>
          </a:lstStyle>
          <a:p>
            <a:fld id="{A981AD9B-A7FE-4569-B325-71D3D0CD17A6}"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22663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8" y="273050"/>
            <a:ext cx="3008313" cy="1162051"/>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C55EBEA8-9656-4F41-9B84-3D9D06A94E7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756324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42"/>
            <a:ext cx="54864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8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36614792-1E3C-4C4B-8DB4-8E7E5FC0E31D}"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3679532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CFA3FFCE-ADAF-47FD-92DF-20EAB379470B}"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188213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412753"/>
            <a:ext cx="2057400" cy="57134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412753"/>
            <a:ext cx="6019800" cy="57134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B6A57F05-098E-41C2-B818-ACCDD809C15A}"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467567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 name="Picture 13" descr="OKM_s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01663" y="1341439"/>
            <a:ext cx="8723312" cy="4103687"/>
          </a:xfrm>
        </p:spPr>
        <p:txBody>
          <a:bodyPr/>
          <a:lstStyle>
            <a:lvl1pPr algn="l">
              <a:defRPr/>
            </a:lvl1pPr>
          </a:lstStyle>
          <a:p>
            <a:pPr lvl="0"/>
            <a:r>
              <a:rPr lang="fi-FI" noProof="0" smtClean="0"/>
              <a:t>Muokkaa perustyyl. napsautt.</a:t>
            </a:r>
          </a:p>
        </p:txBody>
      </p:sp>
      <p:sp>
        <p:nvSpPr>
          <p:cNvPr id="4" name="Rectangle 5"/>
          <p:cNvSpPr>
            <a:spLocks noGrp="1" noChangeArrowheads="1"/>
          </p:cNvSpPr>
          <p:nvPr>
            <p:ph type="dt" sz="half" idx="10"/>
          </p:nvPr>
        </p:nvSpPr>
        <p:spPr>
          <a:xfrm>
            <a:off x="5795963" y="115888"/>
            <a:ext cx="2133600" cy="476250"/>
          </a:xfrm>
        </p:spPr>
        <p:txBody>
          <a:bodyPr/>
          <a:lstStyle>
            <a:lvl1pPr>
              <a:defRPr>
                <a:solidFill>
                  <a:schemeClr val="tx1"/>
                </a:solidFill>
              </a:defRPr>
            </a:lvl1pPr>
          </a:lstStyle>
          <a:p>
            <a:pPr>
              <a:defRPr/>
            </a:pPr>
            <a:endParaRPr lang="fi-FI">
              <a:solidFill>
                <a:srgbClr val="000000"/>
              </a:solidFill>
            </a:endParaRPr>
          </a:p>
        </p:txBody>
      </p:sp>
      <p:sp>
        <p:nvSpPr>
          <p:cNvPr id="5" name="Rectangle 6"/>
          <p:cNvSpPr>
            <a:spLocks noGrp="1" noChangeArrowheads="1"/>
          </p:cNvSpPr>
          <p:nvPr>
            <p:ph type="ftr" sz="quarter" idx="11"/>
          </p:nvPr>
        </p:nvSpPr>
        <p:spPr>
          <a:xfrm>
            <a:off x="2627313" y="115888"/>
            <a:ext cx="2895600" cy="476250"/>
          </a:xfrm>
        </p:spPr>
        <p:txBody>
          <a:bodyPr/>
          <a:lstStyle>
            <a:lvl1pPr>
              <a:defRPr>
                <a:solidFill>
                  <a:schemeClr val="tx1"/>
                </a:solidFill>
              </a:defRPr>
            </a:lvl1pPr>
          </a:lstStyle>
          <a:p>
            <a:pPr>
              <a:defRPr/>
            </a:pPr>
            <a:endParaRPr lang="fi-FI">
              <a:solidFill>
                <a:srgbClr val="000000"/>
              </a:solidFill>
            </a:endParaRPr>
          </a:p>
        </p:txBody>
      </p:sp>
      <p:sp>
        <p:nvSpPr>
          <p:cNvPr id="6" name="Rectangle 7"/>
          <p:cNvSpPr>
            <a:spLocks noGrp="1" noChangeArrowheads="1"/>
          </p:cNvSpPr>
          <p:nvPr>
            <p:ph type="sldNum" sz="quarter" idx="12"/>
          </p:nvPr>
        </p:nvSpPr>
        <p:spPr/>
        <p:txBody>
          <a:bodyPr/>
          <a:lstStyle>
            <a:lvl1pPr>
              <a:defRPr sz="1600">
                <a:latin typeface="+mj-lt"/>
                <a:ea typeface="+mj-ea"/>
              </a:defRPr>
            </a:lvl1pPr>
          </a:lstStyle>
          <a:p>
            <a:pPr>
              <a:defRPr/>
            </a:pPr>
            <a:fld id="{04262752-34E6-447A-BCB1-B3A3CBB8A42E}"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336177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6840AC6-5280-46D8-A873-39CA3C760F4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38583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p>
        </p:txBody>
      </p:sp>
      <p:sp>
        <p:nvSpPr>
          <p:cNvPr id="4" name="Alatunnisteen paikkamerkki 3"/>
          <p:cNvSpPr>
            <a:spLocks noGrp="1"/>
          </p:cNvSpPr>
          <p:nvPr>
            <p:ph type="ftr" sz="quarter" idx="11"/>
          </p:nvPr>
        </p:nvSpPr>
        <p:spPr/>
        <p:txBody>
          <a:bodyPr/>
          <a:lstStyle>
            <a:lvl1pPr>
              <a:defRPr/>
            </a:lvl1pPr>
          </a:lstStyle>
          <a:p>
            <a:endParaRPr lang="fi-FI"/>
          </a:p>
        </p:txBody>
      </p:sp>
      <p:sp>
        <p:nvSpPr>
          <p:cNvPr id="5" name="Dian numeron paikkamerkki 4"/>
          <p:cNvSpPr>
            <a:spLocks noGrp="1"/>
          </p:cNvSpPr>
          <p:nvPr>
            <p:ph type="sldNum" sz="quarter" idx="12"/>
          </p:nvPr>
        </p:nvSpPr>
        <p:spPr/>
        <p:txBody>
          <a:bodyPr/>
          <a:lstStyle>
            <a:lvl1pPr>
              <a:defRPr/>
            </a:lvl1pPr>
          </a:lstStyle>
          <a:p>
            <a:fld id="{A0DFECFB-E0A3-428D-B01A-715972324F95}" type="slidenum">
              <a:rPr lang="fi-FI"/>
              <a:pPr/>
              <a:t>‹#›</a:t>
            </a:fld>
            <a:endParaRPr lang="fi-FI"/>
          </a:p>
        </p:txBody>
      </p:sp>
    </p:spTree>
    <p:extLst>
      <p:ext uri="{BB962C8B-B14F-4D97-AF65-F5344CB8AC3E}">
        <p14:creationId xmlns:p14="http://schemas.microsoft.com/office/powerpoint/2010/main" val="1416593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1"/>
            <a:ext cx="7772400" cy="1362075"/>
          </a:xfrm>
        </p:spPr>
        <p:txBody>
          <a:bodyPr anchor="t"/>
          <a:lstStyle>
            <a:lvl1pPr algn="l">
              <a:defRPr sz="4000" b="1" cap="all"/>
            </a:lvl1pPr>
          </a:lstStyle>
          <a:p>
            <a:r>
              <a:rPr lang="fi-FI" smtClean="0"/>
              <a:t>Muokkaa perustyyl. napsautt.</a:t>
            </a:r>
            <a:endParaRPr lang="en-GB"/>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FF6FD513-81AE-486F-8C94-BF89089E13B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583590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Sisällön paikkamerkk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88237252-1649-4D22-90FC-F1436B10D3E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255108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9"/>
            <a:ext cx="8229600" cy="1143000"/>
          </a:xfrm>
        </p:spPr>
        <p:txBody>
          <a:bodyPr/>
          <a:lstStyle>
            <a:lvl1pPr>
              <a:defRPr/>
            </a:lvl1pPr>
          </a:lstStyle>
          <a:p>
            <a:r>
              <a:rPr lang="fi-FI" smtClean="0"/>
              <a:t>Muokkaa perustyyl. napsautt.</a:t>
            </a:r>
            <a:endParaRPr lang="en-GB"/>
          </a:p>
        </p:txBody>
      </p:sp>
      <p:sp>
        <p:nvSpPr>
          <p:cNvPr id="3" name="Tekstin paikkamerkki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Tekstin paikkamerkki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BC5AD149-DD2D-4775-BAA1-32D877A806E9}"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06092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39D3CFAA-818C-4768-ACA8-2373EE2F24DD}"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626394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F7903FD3-3551-4A45-B3E4-FEB164256EB9}"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986966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49"/>
            <a:ext cx="3008313" cy="1162051"/>
          </a:xfrm>
        </p:spPr>
        <p:txBody>
          <a:bodyPr anchor="b"/>
          <a:lstStyle>
            <a:lvl1pPr algn="l">
              <a:defRPr sz="2000" b="1"/>
            </a:lvl1pPr>
          </a:lstStyle>
          <a:p>
            <a:r>
              <a:rPr lang="fi-FI" smtClean="0"/>
              <a:t>Muokkaa perustyyl. napsautt.</a:t>
            </a:r>
            <a:endParaRPr lang="en-GB"/>
          </a:p>
        </p:txBody>
      </p:sp>
      <p:sp>
        <p:nvSpPr>
          <p:cNvPr id="3" name="Sisällön paikkamerkk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Tekstin paikkamerkki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3FD8FB9-BA4E-49D1-B979-CB23ECA898D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9890344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9"/>
          </a:xfrm>
        </p:spPr>
        <p:txBody>
          <a:bodyPr anchor="b"/>
          <a:lstStyle>
            <a:lvl1pPr algn="l">
              <a:defRPr sz="2000" b="1"/>
            </a:lvl1pPr>
          </a:lstStyle>
          <a:p>
            <a:r>
              <a:rPr lang="fi-FI" smtClean="0"/>
              <a:t>Muokkaa perustyyl. napsautt.</a:t>
            </a:r>
            <a:endParaRPr lang="en-GB"/>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kstin paikkamerkki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E40A914-2425-4B26-B05C-1F552B165EE2}"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560187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87A254D1-CA82-41E5-A9A8-A5043B7CBE88}"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44386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412751"/>
            <a:ext cx="2057400" cy="5713413"/>
          </a:xfrm>
        </p:spPr>
        <p:txBody>
          <a:bodyPr vert="eaVert"/>
          <a:lstStyle/>
          <a:p>
            <a:r>
              <a:rPr lang="fi-FI" smtClean="0"/>
              <a:t>Muokkaa perustyyl. napsautt.</a:t>
            </a:r>
            <a:endParaRPr lang="en-GB"/>
          </a:p>
        </p:txBody>
      </p:sp>
      <p:sp>
        <p:nvSpPr>
          <p:cNvPr id="3" name="Pystysuoran tekstin paikkamerkki 2"/>
          <p:cNvSpPr>
            <a:spLocks noGrp="1"/>
          </p:cNvSpPr>
          <p:nvPr>
            <p:ph type="body" orient="vert" idx="1"/>
          </p:nvPr>
        </p:nvSpPr>
        <p:spPr>
          <a:xfrm>
            <a:off x="457200" y="412751"/>
            <a:ext cx="6019800" cy="57134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033A0CF-E3AA-4145-A44C-9B5E37A1C22F}"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704631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9"/>
            <a:ext cx="8229600" cy="1143000"/>
          </a:xfrm>
          <a:prstGeom prst="rect">
            <a:avLst/>
          </a:prstGeom>
        </p:spPr>
        <p:txBody>
          <a:bodyPr/>
          <a:lstStyle/>
          <a:p>
            <a:r>
              <a:rPr lang="fi-FI" smtClean="0"/>
              <a:t>Muokkaa perustyyl. napsautt.</a:t>
            </a:r>
            <a:endParaRPr lang="en-GB"/>
          </a:p>
        </p:txBody>
      </p:sp>
      <p:sp>
        <p:nvSpPr>
          <p:cNvPr id="3" name="Taulukon paikkamerkki 2"/>
          <p:cNvSpPr>
            <a:spLocks noGrp="1"/>
          </p:cNvSpPr>
          <p:nvPr>
            <p:ph type="tbl" idx="1"/>
          </p:nvPr>
        </p:nvSpPr>
        <p:spPr>
          <a:xfrm>
            <a:off x="457200" y="1600201"/>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0216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p>
        </p:txBody>
      </p:sp>
      <p:sp>
        <p:nvSpPr>
          <p:cNvPr id="3" name="Alatunnisteen paikkamerkki 2"/>
          <p:cNvSpPr>
            <a:spLocks noGrp="1"/>
          </p:cNvSpPr>
          <p:nvPr>
            <p:ph type="ftr" sz="quarter" idx="11"/>
          </p:nvPr>
        </p:nvSpPr>
        <p:spPr/>
        <p:txBody>
          <a:bodyPr/>
          <a:lstStyle>
            <a:lvl1pPr>
              <a:defRPr/>
            </a:lvl1pPr>
          </a:lstStyle>
          <a:p>
            <a:endParaRPr lang="fi-FI"/>
          </a:p>
        </p:txBody>
      </p:sp>
      <p:sp>
        <p:nvSpPr>
          <p:cNvPr id="4" name="Dian numeron paikkamerkki 3"/>
          <p:cNvSpPr>
            <a:spLocks noGrp="1"/>
          </p:cNvSpPr>
          <p:nvPr>
            <p:ph type="sldNum" sz="quarter" idx="12"/>
          </p:nvPr>
        </p:nvSpPr>
        <p:spPr/>
        <p:txBody>
          <a:bodyPr/>
          <a:lstStyle>
            <a:lvl1pPr>
              <a:defRPr/>
            </a:lvl1pPr>
          </a:lstStyle>
          <a:p>
            <a:fld id="{A981AD9B-A7FE-4569-B325-71D3D0CD17A6}" type="slidenum">
              <a:rPr lang="fi-FI"/>
              <a:pPr/>
              <a:t>‹#›</a:t>
            </a:fld>
            <a:endParaRPr lang="fi-FI"/>
          </a:p>
        </p:txBody>
      </p:sp>
    </p:spTree>
    <p:extLst>
      <p:ext uri="{BB962C8B-B14F-4D97-AF65-F5344CB8AC3E}">
        <p14:creationId xmlns:p14="http://schemas.microsoft.com/office/powerpoint/2010/main" val="38843238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 name="Picture 13" descr="OKM_s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01663" y="1341439"/>
            <a:ext cx="8723312" cy="4103687"/>
          </a:xfrm>
        </p:spPr>
        <p:txBody>
          <a:bodyPr/>
          <a:lstStyle>
            <a:lvl1pPr algn="l">
              <a:defRPr/>
            </a:lvl1pPr>
          </a:lstStyle>
          <a:p>
            <a:pPr lvl="0"/>
            <a:r>
              <a:rPr lang="fi-FI" noProof="0" smtClean="0"/>
              <a:t>Muokkaa perustyyl. napsautt.</a:t>
            </a:r>
          </a:p>
        </p:txBody>
      </p:sp>
      <p:sp>
        <p:nvSpPr>
          <p:cNvPr id="4" name="Rectangle 5"/>
          <p:cNvSpPr>
            <a:spLocks noGrp="1" noChangeArrowheads="1"/>
          </p:cNvSpPr>
          <p:nvPr>
            <p:ph type="dt" sz="half" idx="10"/>
          </p:nvPr>
        </p:nvSpPr>
        <p:spPr>
          <a:xfrm>
            <a:off x="5795963" y="115888"/>
            <a:ext cx="2133600" cy="476250"/>
          </a:xfrm>
        </p:spPr>
        <p:txBody>
          <a:bodyPr/>
          <a:lstStyle>
            <a:lvl1pPr>
              <a:defRPr>
                <a:solidFill>
                  <a:schemeClr val="tx1"/>
                </a:solidFill>
              </a:defRPr>
            </a:lvl1pPr>
          </a:lstStyle>
          <a:p>
            <a:pPr>
              <a:defRPr/>
            </a:pPr>
            <a:endParaRPr lang="fi-FI">
              <a:solidFill>
                <a:srgbClr val="000000"/>
              </a:solidFill>
            </a:endParaRPr>
          </a:p>
        </p:txBody>
      </p:sp>
      <p:sp>
        <p:nvSpPr>
          <p:cNvPr id="5" name="Rectangle 6"/>
          <p:cNvSpPr>
            <a:spLocks noGrp="1" noChangeArrowheads="1"/>
          </p:cNvSpPr>
          <p:nvPr>
            <p:ph type="ftr" sz="quarter" idx="11"/>
          </p:nvPr>
        </p:nvSpPr>
        <p:spPr>
          <a:xfrm>
            <a:off x="2627313" y="115888"/>
            <a:ext cx="2895600" cy="476250"/>
          </a:xfrm>
        </p:spPr>
        <p:txBody>
          <a:bodyPr/>
          <a:lstStyle>
            <a:lvl1pPr>
              <a:defRPr>
                <a:solidFill>
                  <a:schemeClr val="tx1"/>
                </a:solidFill>
              </a:defRPr>
            </a:lvl1pPr>
          </a:lstStyle>
          <a:p>
            <a:pPr>
              <a:defRPr/>
            </a:pPr>
            <a:endParaRPr lang="fi-FI">
              <a:solidFill>
                <a:srgbClr val="000000"/>
              </a:solidFill>
            </a:endParaRPr>
          </a:p>
        </p:txBody>
      </p:sp>
      <p:sp>
        <p:nvSpPr>
          <p:cNvPr id="6" name="Rectangle 7"/>
          <p:cNvSpPr>
            <a:spLocks noGrp="1" noChangeArrowheads="1"/>
          </p:cNvSpPr>
          <p:nvPr>
            <p:ph type="sldNum" sz="quarter" idx="12"/>
          </p:nvPr>
        </p:nvSpPr>
        <p:spPr/>
        <p:txBody>
          <a:bodyPr/>
          <a:lstStyle>
            <a:lvl1pPr>
              <a:defRPr sz="1600">
                <a:latin typeface="+mj-lt"/>
                <a:ea typeface="+mj-ea"/>
              </a:defRPr>
            </a:lvl1pPr>
          </a:lstStyle>
          <a:p>
            <a:pPr>
              <a:defRPr/>
            </a:pPr>
            <a:fld id="{04262752-34E6-447A-BCB1-B3A3CBB8A42E}"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691099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6840AC6-5280-46D8-A873-39CA3C760F4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0818236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1"/>
            <a:ext cx="7772400" cy="1362075"/>
          </a:xfrm>
        </p:spPr>
        <p:txBody>
          <a:bodyPr anchor="t"/>
          <a:lstStyle>
            <a:lvl1pPr algn="l">
              <a:defRPr sz="4000" b="1" cap="all"/>
            </a:lvl1pPr>
          </a:lstStyle>
          <a:p>
            <a:r>
              <a:rPr lang="fi-FI" smtClean="0"/>
              <a:t>Muokkaa perustyyl. napsautt.</a:t>
            </a:r>
            <a:endParaRPr lang="en-GB"/>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FF6FD513-81AE-486F-8C94-BF89089E13B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303502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Sisällön paikkamerkk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88237252-1649-4D22-90FC-F1436B10D3E4}"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502831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9"/>
            <a:ext cx="8229600" cy="1143000"/>
          </a:xfrm>
        </p:spPr>
        <p:txBody>
          <a:bodyPr/>
          <a:lstStyle>
            <a:lvl1pPr>
              <a:defRPr/>
            </a:lvl1pPr>
          </a:lstStyle>
          <a:p>
            <a:r>
              <a:rPr lang="fi-FI" smtClean="0"/>
              <a:t>Muokkaa perustyyl. napsautt.</a:t>
            </a:r>
            <a:endParaRPr lang="en-GB"/>
          </a:p>
        </p:txBody>
      </p:sp>
      <p:sp>
        <p:nvSpPr>
          <p:cNvPr id="3" name="Tekstin paikkamerkki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Tekstin paikkamerkki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BC5AD149-DD2D-4775-BAA1-32D877A806E9}"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264852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39D3CFAA-818C-4768-ACA8-2373EE2F24DD}"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802111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F7903FD3-3551-4A45-B3E4-FEB164256EB9}"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522420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2" y="273049"/>
            <a:ext cx="3008313" cy="1162051"/>
          </a:xfrm>
        </p:spPr>
        <p:txBody>
          <a:bodyPr anchor="b"/>
          <a:lstStyle>
            <a:lvl1pPr algn="l">
              <a:defRPr sz="2000" b="1"/>
            </a:lvl1pPr>
          </a:lstStyle>
          <a:p>
            <a:r>
              <a:rPr lang="fi-FI" smtClean="0"/>
              <a:t>Muokkaa perustyyl. napsautt.</a:t>
            </a:r>
            <a:endParaRPr lang="en-GB"/>
          </a:p>
        </p:txBody>
      </p:sp>
      <p:sp>
        <p:nvSpPr>
          <p:cNvPr id="3" name="Sisällön paikkamerkk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Tekstin paikkamerkki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3FD8FB9-BA4E-49D1-B979-CB23ECA898DC}"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1346432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9"/>
          </a:xfrm>
        </p:spPr>
        <p:txBody>
          <a:bodyPr anchor="b"/>
          <a:lstStyle>
            <a:lvl1pPr algn="l">
              <a:defRPr sz="2000" b="1"/>
            </a:lvl1pPr>
          </a:lstStyle>
          <a:p>
            <a:r>
              <a:rPr lang="fi-FI" smtClean="0"/>
              <a:t>Muokkaa perustyyl. napsautt.</a:t>
            </a:r>
            <a:endParaRPr lang="en-GB"/>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kstin paikkamerkki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CE40A914-2425-4B26-B05C-1F552B165EE2}"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14890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87A254D1-CA82-41E5-A9A8-A5043B7CBE88}"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82841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8" y="273050"/>
            <a:ext cx="3008313" cy="1162051"/>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C55EBEA8-9656-4F41-9B84-3D9D06A94E79}" type="slidenum">
              <a:rPr lang="fi-FI"/>
              <a:pPr/>
              <a:t>‹#›</a:t>
            </a:fld>
            <a:endParaRPr lang="fi-FI"/>
          </a:p>
        </p:txBody>
      </p:sp>
    </p:spTree>
    <p:extLst>
      <p:ext uri="{BB962C8B-B14F-4D97-AF65-F5344CB8AC3E}">
        <p14:creationId xmlns:p14="http://schemas.microsoft.com/office/powerpoint/2010/main" val="2700863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412751"/>
            <a:ext cx="2057400" cy="5713413"/>
          </a:xfrm>
        </p:spPr>
        <p:txBody>
          <a:bodyPr vert="eaVert"/>
          <a:lstStyle/>
          <a:p>
            <a:r>
              <a:rPr lang="fi-FI" smtClean="0"/>
              <a:t>Muokkaa perustyyl. napsautt.</a:t>
            </a:r>
            <a:endParaRPr lang="en-GB"/>
          </a:p>
        </p:txBody>
      </p:sp>
      <p:sp>
        <p:nvSpPr>
          <p:cNvPr id="3" name="Pystysuoran tekstin paikkamerkki 2"/>
          <p:cNvSpPr>
            <a:spLocks noGrp="1"/>
          </p:cNvSpPr>
          <p:nvPr>
            <p:ph type="body" orient="vert" idx="1"/>
          </p:nvPr>
        </p:nvSpPr>
        <p:spPr>
          <a:xfrm>
            <a:off x="457200" y="412751"/>
            <a:ext cx="6019800" cy="57134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033A0CF-E3AA-4145-A44C-9B5E37A1C22F}"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2086885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9"/>
            <a:ext cx="8229600" cy="1143000"/>
          </a:xfrm>
          <a:prstGeom prst="rect">
            <a:avLst/>
          </a:prstGeom>
        </p:spPr>
        <p:txBody>
          <a:bodyPr/>
          <a:lstStyle/>
          <a:p>
            <a:r>
              <a:rPr lang="fi-FI" smtClean="0"/>
              <a:t>Muokkaa perustyyl. napsautt.</a:t>
            </a:r>
            <a:endParaRPr lang="en-GB"/>
          </a:p>
        </p:txBody>
      </p:sp>
      <p:sp>
        <p:nvSpPr>
          <p:cNvPr id="3" name="Taulukon paikkamerkki 2"/>
          <p:cNvSpPr>
            <a:spLocks noGrp="1"/>
          </p:cNvSpPr>
          <p:nvPr>
            <p:ph type="tbl" idx="1"/>
          </p:nvPr>
        </p:nvSpPr>
        <p:spPr>
          <a:xfrm>
            <a:off x="457200" y="1600201"/>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44530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42"/>
            <a:ext cx="54864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8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36614792-1E3C-4C4B-8DB4-8E7E5FC0E31D}" type="slidenum">
              <a:rPr lang="fi-FI"/>
              <a:pPr/>
              <a:t>‹#›</a:t>
            </a:fld>
            <a:endParaRPr lang="fi-FI"/>
          </a:p>
        </p:txBody>
      </p:sp>
    </p:spTree>
    <p:extLst>
      <p:ext uri="{BB962C8B-B14F-4D97-AF65-F5344CB8AC3E}">
        <p14:creationId xmlns:p14="http://schemas.microsoft.com/office/powerpoint/2010/main" val="149193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763"/>
            <a:ext cx="9913938"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412752"/>
            <a:ext cx="82296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7596191" y="549319"/>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000000"/>
                </a:solidFill>
                <a:latin typeface="+mj-lt"/>
                <a:ea typeface="+mj-ea"/>
              </a:defRPr>
            </a:lvl1pPr>
          </a:lstStyle>
          <a:p>
            <a:endParaRPr lang="fi-FI"/>
          </a:p>
        </p:txBody>
      </p:sp>
      <p:sp>
        <p:nvSpPr>
          <p:cNvPr id="1029" name="Rectangle 5"/>
          <p:cNvSpPr>
            <a:spLocks noGrp="1" noChangeArrowheads="1"/>
          </p:cNvSpPr>
          <p:nvPr>
            <p:ph type="ftr" sz="quarter" idx="3"/>
          </p:nvPr>
        </p:nvSpPr>
        <p:spPr bwMode="auto">
          <a:xfrm>
            <a:off x="6372225" y="115889"/>
            <a:ext cx="30241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j-lt"/>
                <a:ea typeface="+mj-ea"/>
              </a:defRPr>
            </a:lvl1pPr>
          </a:lstStyle>
          <a:p>
            <a:endParaRPr lang="fi-FI"/>
          </a:p>
        </p:txBody>
      </p:sp>
      <p:sp>
        <p:nvSpPr>
          <p:cNvPr id="1030" name="Rectangle 6"/>
          <p:cNvSpPr>
            <a:spLocks noGrp="1" noChangeArrowheads="1"/>
          </p:cNvSpPr>
          <p:nvPr>
            <p:ph type="sldNum" sz="quarter" idx="4"/>
          </p:nvPr>
        </p:nvSpPr>
        <p:spPr bwMode="auto">
          <a:xfrm>
            <a:off x="6553200" y="6245267"/>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C1FDCA-A132-4EEE-9417-A51682DC0CC9}" type="slidenum">
              <a:rPr lang="fi-FI"/>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j-lt"/>
        </a:defRPr>
      </a:lvl2pPr>
      <a:lvl3pPr marL="1143000" indent="-228600" algn="l" rtl="0" eaLnBrk="1" fontAlgn="base" hangingPunct="1">
        <a:spcBef>
          <a:spcPct val="20000"/>
        </a:spcBef>
        <a:spcAft>
          <a:spcPct val="0"/>
        </a:spcAft>
        <a:buChar char="•"/>
        <a:defRPr sz="1600">
          <a:solidFill>
            <a:srgbClr val="000000"/>
          </a:solidFill>
          <a:latin typeface="+mj-lt"/>
        </a:defRPr>
      </a:lvl3pPr>
      <a:lvl4pPr marL="1600200" indent="-228600" algn="l" rtl="0" eaLnBrk="1" fontAlgn="base" hangingPunct="1">
        <a:spcBef>
          <a:spcPct val="20000"/>
        </a:spcBef>
        <a:spcAft>
          <a:spcPct val="0"/>
        </a:spcAft>
        <a:buChar char="–"/>
        <a:defRPr sz="1600">
          <a:solidFill>
            <a:srgbClr val="000000"/>
          </a:solidFill>
          <a:latin typeface="+mj-lt"/>
        </a:defRPr>
      </a:lvl4pPr>
      <a:lvl5pPr marL="2057400" indent="-228600" algn="l" rtl="0" eaLnBrk="1" fontAlgn="base" hangingPunct="1">
        <a:spcBef>
          <a:spcPct val="20000"/>
        </a:spcBef>
        <a:spcAft>
          <a:spcPct val="0"/>
        </a:spcAft>
        <a:buChar char="»"/>
        <a:defRPr sz="16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 y="0"/>
            <a:ext cx="9161585" cy="68707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28" name="Rectangle 4"/>
          <p:cNvSpPr>
            <a:spLocks noGrp="1" noChangeArrowheads="1"/>
          </p:cNvSpPr>
          <p:nvPr>
            <p:ph type="dt" sz="half" idx="2"/>
          </p:nvPr>
        </p:nvSpPr>
        <p:spPr bwMode="auto">
          <a:xfrm>
            <a:off x="7120304" y="549275"/>
            <a:ext cx="190500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j-lt"/>
              </a:defRPr>
            </a:lvl1pPr>
          </a:lstStyle>
          <a:p>
            <a:pPr eaLnBrk="0" hangingPunct="0"/>
            <a:endParaRPr lang="fi-FI" altLang="fi-FI" dirty="0">
              <a:ea typeface="ＭＳ Ｐゴシック" pitchFamily="1" charset="-128"/>
            </a:endParaRPr>
          </a:p>
        </p:txBody>
      </p:sp>
      <p:sp>
        <p:nvSpPr>
          <p:cNvPr id="1029" name="Rectangle 5"/>
          <p:cNvSpPr>
            <a:spLocks noGrp="1" noChangeArrowheads="1"/>
          </p:cNvSpPr>
          <p:nvPr>
            <p:ph type="ftr" sz="quarter" idx="3"/>
          </p:nvPr>
        </p:nvSpPr>
        <p:spPr bwMode="auto">
          <a:xfrm>
            <a:off x="6034474" y="115888"/>
            <a:ext cx="297619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j-lt"/>
              </a:defRPr>
            </a:lvl1pPr>
          </a:lstStyle>
          <a:p>
            <a:pPr eaLnBrk="0" hangingPunct="0"/>
            <a:endParaRPr lang="fi-FI" altLang="fi-FI" dirty="0">
              <a:ea typeface="ＭＳ Ｐゴシック" pitchFamily="1"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AA1F7AD5-52A4-40F5-A7BE-19721BE3D49F}" type="slidenum">
              <a:rPr lang="fi-FI" altLang="fi-FI">
                <a:solidFill>
                  <a:srgbClr val="000000"/>
                </a:solidFill>
                <a:ea typeface="ＭＳ Ｐゴシック" pitchFamily="1" charset="-128"/>
              </a:rPr>
              <a:pPr eaLnBrk="0" hangingPunct="0"/>
              <a:t>‹#›</a:t>
            </a:fld>
            <a:endParaRPr lang="fi-FI" altLang="fi-FI" dirty="0">
              <a:solidFill>
                <a:srgbClr val="000000"/>
              </a:solidFill>
              <a:ea typeface="ＭＳ Ｐゴシック" pitchFamily="1" charset="-128"/>
            </a:endParaRPr>
          </a:p>
        </p:txBody>
      </p:sp>
    </p:spTree>
    <p:extLst>
      <p:ext uri="{BB962C8B-B14F-4D97-AF65-F5344CB8AC3E}">
        <p14:creationId xmlns:p14="http://schemas.microsoft.com/office/powerpoint/2010/main" val="21026607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j-lt"/>
        </a:defRPr>
      </a:lvl2pPr>
      <a:lvl3pPr marL="1143000" indent="-228600" algn="l" rtl="0" eaLnBrk="1" fontAlgn="base" hangingPunct="1">
        <a:spcBef>
          <a:spcPct val="20000"/>
        </a:spcBef>
        <a:spcAft>
          <a:spcPct val="0"/>
        </a:spcAft>
        <a:buChar char="•"/>
        <a:defRPr sz="1600">
          <a:solidFill>
            <a:srgbClr val="000000"/>
          </a:solidFill>
          <a:latin typeface="+mj-lt"/>
        </a:defRPr>
      </a:lvl3pPr>
      <a:lvl4pPr marL="1600200" indent="-228600" algn="l" rtl="0" eaLnBrk="1" fontAlgn="base" hangingPunct="1">
        <a:spcBef>
          <a:spcPct val="20000"/>
        </a:spcBef>
        <a:spcAft>
          <a:spcPct val="0"/>
        </a:spcAft>
        <a:buChar char="–"/>
        <a:defRPr sz="1600">
          <a:solidFill>
            <a:srgbClr val="000000"/>
          </a:solidFill>
          <a:latin typeface="+mj-lt"/>
        </a:defRPr>
      </a:lvl4pPr>
      <a:lvl5pPr marL="2057400" indent="-228600" algn="l" rtl="0" eaLnBrk="1" fontAlgn="base" hangingPunct="1">
        <a:spcBef>
          <a:spcPct val="20000"/>
        </a:spcBef>
        <a:spcAft>
          <a:spcPct val="0"/>
        </a:spcAft>
        <a:buChar char="»"/>
        <a:defRPr sz="16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 y="0"/>
            <a:ext cx="9161585" cy="68707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28" name="Rectangle 4"/>
          <p:cNvSpPr>
            <a:spLocks noGrp="1" noChangeArrowheads="1"/>
          </p:cNvSpPr>
          <p:nvPr>
            <p:ph type="dt" sz="half" idx="2"/>
          </p:nvPr>
        </p:nvSpPr>
        <p:spPr bwMode="auto">
          <a:xfrm>
            <a:off x="7120304" y="549275"/>
            <a:ext cx="190500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j-lt"/>
              </a:defRPr>
            </a:lvl1pPr>
          </a:lstStyle>
          <a:p>
            <a:pPr eaLnBrk="0" hangingPunct="0"/>
            <a:endParaRPr lang="fi-FI" altLang="fi-FI" dirty="0">
              <a:ea typeface="ＭＳ Ｐゴシック" pitchFamily="1" charset="-128"/>
            </a:endParaRPr>
          </a:p>
        </p:txBody>
      </p:sp>
      <p:sp>
        <p:nvSpPr>
          <p:cNvPr id="1029" name="Rectangle 5"/>
          <p:cNvSpPr>
            <a:spLocks noGrp="1" noChangeArrowheads="1"/>
          </p:cNvSpPr>
          <p:nvPr>
            <p:ph type="ftr" sz="quarter" idx="3"/>
          </p:nvPr>
        </p:nvSpPr>
        <p:spPr bwMode="auto">
          <a:xfrm>
            <a:off x="6034460" y="115888"/>
            <a:ext cx="297619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j-lt"/>
              </a:defRPr>
            </a:lvl1pPr>
          </a:lstStyle>
          <a:p>
            <a:pPr eaLnBrk="0" hangingPunct="0"/>
            <a:endParaRPr lang="fi-FI" altLang="fi-FI" dirty="0">
              <a:ea typeface="ＭＳ Ｐゴシック" pitchFamily="1"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AA1F7AD5-52A4-40F5-A7BE-19721BE3D49F}" type="slidenum">
              <a:rPr lang="fi-FI" altLang="fi-FI">
                <a:solidFill>
                  <a:srgbClr val="000000"/>
                </a:solidFill>
                <a:ea typeface="ＭＳ Ｐゴシック" pitchFamily="1" charset="-128"/>
              </a:rPr>
              <a:pPr eaLnBrk="0" hangingPunct="0"/>
              <a:t>‹#›</a:t>
            </a:fld>
            <a:endParaRPr lang="fi-FI" altLang="fi-FI" dirty="0">
              <a:solidFill>
                <a:srgbClr val="000000"/>
              </a:solidFill>
              <a:ea typeface="ＭＳ Ｐゴシック" pitchFamily="1" charset="-128"/>
            </a:endParaRPr>
          </a:p>
        </p:txBody>
      </p:sp>
    </p:spTree>
    <p:extLst>
      <p:ext uri="{BB962C8B-B14F-4D97-AF65-F5344CB8AC3E}">
        <p14:creationId xmlns:p14="http://schemas.microsoft.com/office/powerpoint/2010/main" val="19457759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j-lt"/>
        </a:defRPr>
      </a:lvl2pPr>
      <a:lvl3pPr marL="1143000" indent="-228600" algn="l" rtl="0" eaLnBrk="1" fontAlgn="base" hangingPunct="1">
        <a:spcBef>
          <a:spcPct val="20000"/>
        </a:spcBef>
        <a:spcAft>
          <a:spcPct val="0"/>
        </a:spcAft>
        <a:buChar char="•"/>
        <a:defRPr sz="1600">
          <a:solidFill>
            <a:srgbClr val="000000"/>
          </a:solidFill>
          <a:latin typeface="+mj-lt"/>
        </a:defRPr>
      </a:lvl3pPr>
      <a:lvl4pPr marL="1600200" indent="-228600" algn="l" rtl="0" eaLnBrk="1" fontAlgn="base" hangingPunct="1">
        <a:spcBef>
          <a:spcPct val="20000"/>
        </a:spcBef>
        <a:spcAft>
          <a:spcPct val="0"/>
        </a:spcAft>
        <a:buChar char="–"/>
        <a:defRPr sz="1600">
          <a:solidFill>
            <a:srgbClr val="000000"/>
          </a:solidFill>
          <a:latin typeface="+mj-lt"/>
        </a:defRPr>
      </a:lvl4pPr>
      <a:lvl5pPr marL="2057400" indent="-228600" algn="l" rtl="0" eaLnBrk="1" fontAlgn="base" hangingPunct="1">
        <a:spcBef>
          <a:spcPct val="20000"/>
        </a:spcBef>
        <a:spcAft>
          <a:spcPct val="0"/>
        </a:spcAft>
        <a:buChar char="»"/>
        <a:defRPr sz="16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 y="0"/>
            <a:ext cx="9161585" cy="68707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7120304" y="549275"/>
            <a:ext cx="190500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1">
                <a:solidFill>
                  <a:srgbClr val="000000"/>
                </a:solidFill>
                <a:latin typeface="+mj-lt"/>
              </a:defRPr>
            </a:lvl1pPr>
          </a:lstStyle>
          <a:p>
            <a:pPr eaLnBrk="0" hangingPunct="0"/>
            <a:endParaRPr lang="fi-FI">
              <a:ea typeface="ＭＳ Ｐゴシック" pitchFamily="1" charset="-128"/>
            </a:endParaRPr>
          </a:p>
        </p:txBody>
      </p:sp>
      <p:sp>
        <p:nvSpPr>
          <p:cNvPr id="1029" name="Rectangle 5"/>
          <p:cNvSpPr>
            <a:spLocks noGrp="1" noChangeArrowheads="1"/>
          </p:cNvSpPr>
          <p:nvPr>
            <p:ph type="ftr" sz="quarter" idx="3"/>
          </p:nvPr>
        </p:nvSpPr>
        <p:spPr bwMode="auto">
          <a:xfrm>
            <a:off x="6034454" y="115888"/>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b="1">
                <a:solidFill>
                  <a:srgbClr val="000000"/>
                </a:solidFill>
                <a:latin typeface="+mj-lt"/>
              </a:defRPr>
            </a:lvl1pPr>
          </a:lstStyle>
          <a:p>
            <a:pPr eaLnBrk="0" hangingPunct="0"/>
            <a:endParaRPr lang="fi-FI">
              <a:ea typeface="ＭＳ Ｐゴシック" pitchFamily="1"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C0229E82-1462-4FCD-9F81-814989D3BA6D}" type="slidenum">
              <a:rPr lang="fi-FI">
                <a:solidFill>
                  <a:srgbClr val="000000"/>
                </a:solidFill>
                <a:ea typeface="ＭＳ Ｐゴシック" pitchFamily="1" charset="-128"/>
              </a:rPr>
              <a:pPr eaLnBrk="0" hangingPunct="0"/>
              <a:t>‹#›</a:t>
            </a:fld>
            <a:endParaRPr lang="fi-FI">
              <a:solidFill>
                <a:srgbClr val="000000"/>
              </a:solidFill>
              <a:ea typeface="ＭＳ Ｐゴシック" pitchFamily="1" charset="-128"/>
            </a:endParaRPr>
          </a:p>
        </p:txBody>
      </p:sp>
    </p:spTree>
    <p:extLst>
      <p:ext uri="{BB962C8B-B14F-4D97-AF65-F5344CB8AC3E}">
        <p14:creationId xmlns:p14="http://schemas.microsoft.com/office/powerpoint/2010/main" val="298221909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b="1">
          <a:solidFill>
            <a:srgbClr val="000000"/>
          </a:solidFill>
          <a:latin typeface="+mj-lt"/>
        </a:defRPr>
      </a:lvl2pPr>
      <a:lvl3pPr marL="1143000" indent="-228600" algn="l" rtl="0" eaLnBrk="1" fontAlgn="base" hangingPunct="1">
        <a:spcBef>
          <a:spcPct val="20000"/>
        </a:spcBef>
        <a:spcAft>
          <a:spcPct val="0"/>
        </a:spcAft>
        <a:buChar char="•"/>
        <a:defRPr sz="1600" b="1">
          <a:solidFill>
            <a:srgbClr val="000000"/>
          </a:solidFill>
          <a:latin typeface="+mj-lt"/>
        </a:defRPr>
      </a:lvl3pPr>
      <a:lvl4pPr marL="1600200" indent="-228600" algn="l" rtl="0" eaLnBrk="1" fontAlgn="base" hangingPunct="1">
        <a:spcBef>
          <a:spcPct val="20000"/>
        </a:spcBef>
        <a:spcAft>
          <a:spcPct val="0"/>
        </a:spcAft>
        <a:buChar char="–"/>
        <a:defRPr sz="1600" b="1">
          <a:solidFill>
            <a:srgbClr val="000000"/>
          </a:solidFill>
          <a:latin typeface="+mj-lt"/>
        </a:defRPr>
      </a:lvl4pPr>
      <a:lvl5pPr marL="2057400" indent="-228600" algn="l" rtl="0" eaLnBrk="1" fontAlgn="base" hangingPunct="1">
        <a:spcBef>
          <a:spcPct val="20000"/>
        </a:spcBef>
        <a:spcAft>
          <a:spcPct val="0"/>
        </a:spcAft>
        <a:buChar char="»"/>
        <a:defRPr sz="1600" b="1">
          <a:solidFill>
            <a:srgbClr val="000000"/>
          </a:solidFill>
          <a:latin typeface="+mj-lt"/>
        </a:defRPr>
      </a:lvl5pPr>
      <a:lvl6pPr marL="2514600" indent="-228600" algn="l" rtl="0" eaLnBrk="1" fontAlgn="base" hangingPunct="1">
        <a:spcBef>
          <a:spcPct val="20000"/>
        </a:spcBef>
        <a:spcAft>
          <a:spcPct val="0"/>
        </a:spcAft>
        <a:buChar char="»"/>
        <a:defRPr sz="1600" b="1">
          <a:solidFill>
            <a:srgbClr val="000000"/>
          </a:solidFill>
          <a:latin typeface="+mj-lt"/>
        </a:defRPr>
      </a:lvl6pPr>
      <a:lvl7pPr marL="2971800" indent="-228600" algn="l" rtl="0" eaLnBrk="1" fontAlgn="base" hangingPunct="1">
        <a:spcBef>
          <a:spcPct val="20000"/>
        </a:spcBef>
        <a:spcAft>
          <a:spcPct val="0"/>
        </a:spcAft>
        <a:buChar char="»"/>
        <a:defRPr sz="1600" b="1">
          <a:solidFill>
            <a:srgbClr val="000000"/>
          </a:solidFill>
          <a:latin typeface="+mj-lt"/>
        </a:defRPr>
      </a:lvl7pPr>
      <a:lvl8pPr marL="3429000" indent="-228600" algn="l" rtl="0" eaLnBrk="1" fontAlgn="base" hangingPunct="1">
        <a:spcBef>
          <a:spcPct val="20000"/>
        </a:spcBef>
        <a:spcAft>
          <a:spcPct val="0"/>
        </a:spcAft>
        <a:buChar char="»"/>
        <a:defRPr sz="1600" b="1">
          <a:solidFill>
            <a:srgbClr val="000000"/>
          </a:solidFill>
          <a:latin typeface="+mj-lt"/>
        </a:defRPr>
      </a:lvl8pPr>
      <a:lvl9pPr marL="3886200" indent="-228600" algn="l" rtl="0" eaLnBrk="1" fontAlgn="base" hangingPunct="1">
        <a:spcBef>
          <a:spcPct val="20000"/>
        </a:spcBef>
        <a:spcAft>
          <a:spcPct val="0"/>
        </a:spcAft>
        <a:buChar char="»"/>
        <a:defRPr sz="1600" b="1">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OKM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763"/>
            <a:ext cx="9913938"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412752"/>
            <a:ext cx="82296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7596191" y="549319"/>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000000"/>
                </a:solidFill>
                <a:latin typeface="+mj-lt"/>
                <a:ea typeface="+mj-ea"/>
              </a:defRPr>
            </a:lvl1pPr>
          </a:lstStyle>
          <a:p>
            <a:endParaRPr lang="fi-FI"/>
          </a:p>
        </p:txBody>
      </p:sp>
      <p:sp>
        <p:nvSpPr>
          <p:cNvPr id="1029" name="Rectangle 5"/>
          <p:cNvSpPr>
            <a:spLocks noGrp="1" noChangeArrowheads="1"/>
          </p:cNvSpPr>
          <p:nvPr>
            <p:ph type="ftr" sz="quarter" idx="3"/>
          </p:nvPr>
        </p:nvSpPr>
        <p:spPr bwMode="auto">
          <a:xfrm>
            <a:off x="6372225" y="115889"/>
            <a:ext cx="30241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j-lt"/>
                <a:ea typeface="+mj-ea"/>
              </a:defRPr>
            </a:lvl1pPr>
          </a:lstStyle>
          <a:p>
            <a:endParaRPr lang="fi-FI"/>
          </a:p>
        </p:txBody>
      </p:sp>
      <p:sp>
        <p:nvSpPr>
          <p:cNvPr id="1030" name="Rectangle 6"/>
          <p:cNvSpPr>
            <a:spLocks noGrp="1" noChangeArrowheads="1"/>
          </p:cNvSpPr>
          <p:nvPr>
            <p:ph type="sldNum" sz="quarter" idx="4"/>
          </p:nvPr>
        </p:nvSpPr>
        <p:spPr bwMode="auto">
          <a:xfrm>
            <a:off x="6553200" y="6245267"/>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C1FDCA-A132-4EEE-9417-A51682DC0CC9}" type="slidenum">
              <a:rPr lang="fi-FI">
                <a:solidFill>
                  <a:srgbClr val="000000"/>
                </a:solidFill>
              </a:rPr>
              <a:pPr/>
              <a:t>‹#›</a:t>
            </a:fld>
            <a:endParaRPr lang="fi-FI">
              <a:solidFill>
                <a:srgbClr val="000000"/>
              </a:solidFill>
            </a:endParaRPr>
          </a:p>
        </p:txBody>
      </p:sp>
    </p:spTree>
    <p:extLst>
      <p:ext uri="{BB962C8B-B14F-4D97-AF65-F5344CB8AC3E}">
        <p14:creationId xmlns:p14="http://schemas.microsoft.com/office/powerpoint/2010/main" val="21365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j-lt"/>
        </a:defRPr>
      </a:lvl2pPr>
      <a:lvl3pPr marL="1143000" indent="-228600" algn="l" rtl="0" eaLnBrk="1" fontAlgn="base" hangingPunct="1">
        <a:spcBef>
          <a:spcPct val="20000"/>
        </a:spcBef>
        <a:spcAft>
          <a:spcPct val="0"/>
        </a:spcAft>
        <a:buChar char="•"/>
        <a:defRPr sz="1600">
          <a:solidFill>
            <a:srgbClr val="000000"/>
          </a:solidFill>
          <a:latin typeface="+mj-lt"/>
        </a:defRPr>
      </a:lvl3pPr>
      <a:lvl4pPr marL="1600200" indent="-228600" algn="l" rtl="0" eaLnBrk="1" fontAlgn="base" hangingPunct="1">
        <a:spcBef>
          <a:spcPct val="20000"/>
        </a:spcBef>
        <a:spcAft>
          <a:spcPct val="0"/>
        </a:spcAft>
        <a:buChar char="–"/>
        <a:defRPr sz="1600">
          <a:solidFill>
            <a:srgbClr val="000000"/>
          </a:solidFill>
          <a:latin typeface="+mj-lt"/>
        </a:defRPr>
      </a:lvl4pPr>
      <a:lvl5pPr marL="2057400" indent="-228600" algn="l" rtl="0" eaLnBrk="1" fontAlgn="base" hangingPunct="1">
        <a:spcBef>
          <a:spcPct val="20000"/>
        </a:spcBef>
        <a:spcAft>
          <a:spcPct val="0"/>
        </a:spcAft>
        <a:buChar char="»"/>
        <a:defRPr sz="16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OKM_s1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412750"/>
            <a:ext cx="82296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en-US" smtClean="0"/>
              <a:t>Muokkaa perustyyl. napsautt.</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p>
        </p:txBody>
      </p:sp>
      <p:sp>
        <p:nvSpPr>
          <p:cNvPr id="2" name="Rectangle 4"/>
          <p:cNvSpPr>
            <a:spLocks noGrp="1" noChangeArrowheads="1"/>
          </p:cNvSpPr>
          <p:nvPr>
            <p:ph type="dt" sz="half" idx="2"/>
          </p:nvPr>
        </p:nvSpPr>
        <p:spPr bwMode="auto">
          <a:xfrm>
            <a:off x="7596188" y="549275"/>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000000"/>
                </a:solidFill>
                <a:latin typeface="+mj-lt"/>
                <a:ea typeface="+mj-ea"/>
              </a:defRPr>
            </a:lvl1pPr>
          </a:lstStyle>
          <a:p>
            <a:pPr>
              <a:defRPr/>
            </a:pPr>
            <a:endParaRPr lang="fi-FI"/>
          </a:p>
        </p:txBody>
      </p:sp>
      <p:sp>
        <p:nvSpPr>
          <p:cNvPr id="1029" name="Rectangle 5"/>
          <p:cNvSpPr>
            <a:spLocks noGrp="1" noChangeArrowheads="1"/>
          </p:cNvSpPr>
          <p:nvPr>
            <p:ph type="ftr" sz="quarter" idx="3"/>
          </p:nvPr>
        </p:nvSpPr>
        <p:spPr bwMode="auto">
          <a:xfrm>
            <a:off x="6372225" y="115888"/>
            <a:ext cx="30241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j-lt"/>
                <a:ea typeface="+mj-ea"/>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DA99259-8C05-4744-84BD-C4B2A4C631A2}"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4500964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hdr="0" ftr="0" dt="0"/>
  <p:txStyles>
    <p:titleStyle>
      <a:lvl1pPr algn="ctr" rtl="0" eaLnBrk="0" fontAlgn="base" hangingPunct="0">
        <a:spcBef>
          <a:spcPct val="0"/>
        </a:spcBef>
        <a:spcAft>
          <a:spcPct val="0"/>
        </a:spcAft>
        <a:defRPr sz="3200">
          <a:solidFill>
            <a:schemeClr val="tx1"/>
          </a:solidFill>
          <a:latin typeface="+mj-lt"/>
          <a:ea typeface="MS PGothic" pitchFamily="34" charset="-128"/>
          <a:cs typeface="+mj-cs"/>
        </a:defRPr>
      </a:lvl1pPr>
      <a:lvl2pPr algn="ctr" rtl="0" eaLnBrk="0" fontAlgn="base" hangingPunct="0">
        <a:spcBef>
          <a:spcPct val="0"/>
        </a:spcBef>
        <a:spcAft>
          <a:spcPct val="0"/>
        </a:spcAft>
        <a:defRPr sz="3200">
          <a:solidFill>
            <a:schemeClr val="tx1"/>
          </a:solidFill>
          <a:latin typeface="Akzidenz Grotesk BE"/>
          <a:ea typeface="MS PGothic" pitchFamily="34" charset="-128"/>
        </a:defRPr>
      </a:lvl2pPr>
      <a:lvl3pPr algn="ctr" rtl="0" eaLnBrk="0" fontAlgn="base" hangingPunct="0">
        <a:spcBef>
          <a:spcPct val="0"/>
        </a:spcBef>
        <a:spcAft>
          <a:spcPct val="0"/>
        </a:spcAft>
        <a:defRPr sz="3200">
          <a:solidFill>
            <a:schemeClr val="tx1"/>
          </a:solidFill>
          <a:latin typeface="Akzidenz Grotesk BE"/>
          <a:ea typeface="MS PGothic" pitchFamily="34" charset="-128"/>
        </a:defRPr>
      </a:lvl3pPr>
      <a:lvl4pPr algn="ctr" rtl="0" eaLnBrk="0" fontAlgn="base" hangingPunct="0">
        <a:spcBef>
          <a:spcPct val="0"/>
        </a:spcBef>
        <a:spcAft>
          <a:spcPct val="0"/>
        </a:spcAft>
        <a:defRPr sz="3200">
          <a:solidFill>
            <a:schemeClr val="tx1"/>
          </a:solidFill>
          <a:latin typeface="Akzidenz Grotesk BE"/>
          <a:ea typeface="MS PGothic" pitchFamily="34" charset="-128"/>
        </a:defRPr>
      </a:lvl4pPr>
      <a:lvl5pPr algn="ctr" rtl="0" eaLnBrk="0" fontAlgn="base" hangingPunct="0">
        <a:spcBef>
          <a:spcPct val="0"/>
        </a:spcBef>
        <a:spcAft>
          <a:spcPct val="0"/>
        </a:spcAft>
        <a:defRPr sz="3200">
          <a:solidFill>
            <a:schemeClr val="tx1"/>
          </a:solidFill>
          <a:latin typeface="Akzidenz Grotesk BE"/>
          <a:ea typeface="MS PGothic" pitchFamily="34" charset="-128"/>
        </a:defRPr>
      </a:lvl5pPr>
      <a:lvl6pPr marL="457200" algn="ctr" rtl="0" fontAlgn="base">
        <a:spcBef>
          <a:spcPct val="0"/>
        </a:spcBef>
        <a:spcAft>
          <a:spcPct val="0"/>
        </a:spcAft>
        <a:defRPr sz="3200">
          <a:solidFill>
            <a:schemeClr val="tx1"/>
          </a:solidFill>
          <a:latin typeface="Akzidenz Grotesk BE"/>
          <a:ea typeface="MS PGothic" pitchFamily="34" charset="-128"/>
        </a:defRPr>
      </a:lvl6pPr>
      <a:lvl7pPr marL="914400" algn="ctr" rtl="0" fontAlgn="base">
        <a:spcBef>
          <a:spcPct val="0"/>
        </a:spcBef>
        <a:spcAft>
          <a:spcPct val="0"/>
        </a:spcAft>
        <a:defRPr sz="3200">
          <a:solidFill>
            <a:schemeClr val="tx1"/>
          </a:solidFill>
          <a:latin typeface="Akzidenz Grotesk BE"/>
          <a:ea typeface="MS PGothic" pitchFamily="34" charset="-128"/>
        </a:defRPr>
      </a:lvl7pPr>
      <a:lvl8pPr marL="1371600" algn="ctr" rtl="0" fontAlgn="base">
        <a:spcBef>
          <a:spcPct val="0"/>
        </a:spcBef>
        <a:spcAft>
          <a:spcPct val="0"/>
        </a:spcAft>
        <a:defRPr sz="3200">
          <a:solidFill>
            <a:schemeClr val="tx1"/>
          </a:solidFill>
          <a:latin typeface="Akzidenz Grotesk BE"/>
          <a:ea typeface="MS PGothic" pitchFamily="34" charset="-128"/>
        </a:defRPr>
      </a:lvl8pPr>
      <a:lvl9pPr marL="1828800" algn="ctr" rtl="0" fontAlgn="base">
        <a:spcBef>
          <a:spcPct val="0"/>
        </a:spcBef>
        <a:spcAft>
          <a:spcPct val="0"/>
        </a:spcAft>
        <a:defRPr sz="3200">
          <a:solidFill>
            <a:schemeClr val="tx1"/>
          </a:solidFill>
          <a:latin typeface="Akzidenz Grotesk BE"/>
          <a:ea typeface="MS PGothic"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j-lt"/>
        </a:defRPr>
      </a:lvl2pPr>
      <a:lvl3pPr marL="1143000" indent="-228600" algn="l" rtl="0" eaLnBrk="0" fontAlgn="base" hangingPunct="0">
        <a:spcBef>
          <a:spcPct val="20000"/>
        </a:spcBef>
        <a:spcAft>
          <a:spcPct val="0"/>
        </a:spcAft>
        <a:buChar char="•"/>
        <a:defRPr sz="1600">
          <a:solidFill>
            <a:srgbClr val="000000"/>
          </a:solidFill>
          <a:latin typeface="+mj-lt"/>
        </a:defRPr>
      </a:lvl3pPr>
      <a:lvl4pPr marL="1600200" indent="-228600" algn="l" rtl="0" eaLnBrk="0" fontAlgn="base" hangingPunct="0">
        <a:spcBef>
          <a:spcPct val="20000"/>
        </a:spcBef>
        <a:spcAft>
          <a:spcPct val="0"/>
        </a:spcAft>
        <a:buChar char="–"/>
        <a:defRPr sz="1600">
          <a:solidFill>
            <a:srgbClr val="000000"/>
          </a:solidFill>
          <a:latin typeface="+mj-lt"/>
        </a:defRPr>
      </a:lvl4pPr>
      <a:lvl5pPr marL="2057400" indent="-228600" algn="l" rtl="0" eaLnBrk="0" fontAlgn="base" hangingPunct="0">
        <a:spcBef>
          <a:spcPct val="20000"/>
        </a:spcBef>
        <a:spcAft>
          <a:spcPct val="0"/>
        </a:spcAft>
        <a:buChar char="»"/>
        <a:defRPr sz="1600">
          <a:solidFill>
            <a:srgbClr val="000000"/>
          </a:solidFill>
          <a:latin typeface="+mj-lt"/>
        </a:defRPr>
      </a:lvl5pPr>
      <a:lvl6pPr marL="2514600" indent="-228600" algn="l" rtl="0" fontAlgn="base">
        <a:spcBef>
          <a:spcPct val="20000"/>
        </a:spcBef>
        <a:spcAft>
          <a:spcPct val="0"/>
        </a:spcAft>
        <a:buChar char="»"/>
        <a:defRPr sz="1600">
          <a:solidFill>
            <a:srgbClr val="000000"/>
          </a:solidFill>
          <a:latin typeface="+mj-lt"/>
        </a:defRPr>
      </a:lvl6pPr>
      <a:lvl7pPr marL="2971800" indent="-228600" algn="l" rtl="0" fontAlgn="base">
        <a:spcBef>
          <a:spcPct val="20000"/>
        </a:spcBef>
        <a:spcAft>
          <a:spcPct val="0"/>
        </a:spcAft>
        <a:buChar char="»"/>
        <a:defRPr sz="1600">
          <a:solidFill>
            <a:srgbClr val="000000"/>
          </a:solidFill>
          <a:latin typeface="+mj-lt"/>
        </a:defRPr>
      </a:lvl7pPr>
      <a:lvl8pPr marL="3429000" indent="-228600" algn="l" rtl="0" fontAlgn="base">
        <a:spcBef>
          <a:spcPct val="20000"/>
        </a:spcBef>
        <a:spcAft>
          <a:spcPct val="0"/>
        </a:spcAft>
        <a:buChar char="»"/>
        <a:defRPr sz="1600">
          <a:solidFill>
            <a:srgbClr val="000000"/>
          </a:solidFill>
          <a:latin typeface="+mj-lt"/>
        </a:defRPr>
      </a:lvl8pPr>
      <a:lvl9pPr marL="3886200" indent="-228600" algn="l" rtl="0" fontAlgn="base">
        <a:spcBef>
          <a:spcPct val="20000"/>
        </a:spcBef>
        <a:spcAft>
          <a:spcPct val="0"/>
        </a:spcAft>
        <a:buChar char="»"/>
        <a:defRPr sz="1600">
          <a:solidFill>
            <a:srgbClr val="000000"/>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OKM_s1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13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412750"/>
            <a:ext cx="82296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i-FI" altLang="en-US" smtClean="0"/>
              <a:t>Muokkaa perustyyl. napsautt.</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p>
        </p:txBody>
      </p:sp>
      <p:sp>
        <p:nvSpPr>
          <p:cNvPr id="2" name="Rectangle 4"/>
          <p:cNvSpPr>
            <a:spLocks noGrp="1" noChangeArrowheads="1"/>
          </p:cNvSpPr>
          <p:nvPr>
            <p:ph type="dt" sz="half" idx="2"/>
          </p:nvPr>
        </p:nvSpPr>
        <p:spPr bwMode="auto">
          <a:xfrm>
            <a:off x="7596188" y="549275"/>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rgbClr val="000000"/>
                </a:solidFill>
                <a:latin typeface="+mj-lt"/>
                <a:ea typeface="+mj-ea"/>
              </a:defRPr>
            </a:lvl1pPr>
          </a:lstStyle>
          <a:p>
            <a:pPr>
              <a:defRPr/>
            </a:pPr>
            <a:endParaRPr lang="fi-FI"/>
          </a:p>
        </p:txBody>
      </p:sp>
      <p:sp>
        <p:nvSpPr>
          <p:cNvPr id="1029" name="Rectangle 5"/>
          <p:cNvSpPr>
            <a:spLocks noGrp="1" noChangeArrowheads="1"/>
          </p:cNvSpPr>
          <p:nvPr>
            <p:ph type="ftr" sz="quarter" idx="3"/>
          </p:nvPr>
        </p:nvSpPr>
        <p:spPr bwMode="auto">
          <a:xfrm>
            <a:off x="6372225" y="115888"/>
            <a:ext cx="30241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j-lt"/>
                <a:ea typeface="+mj-ea"/>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DA99259-8C05-4744-84BD-C4B2A4C631A2}"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99058014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hf hdr="0" ftr="0" dt="0"/>
  <p:txStyles>
    <p:titleStyle>
      <a:lvl1pPr algn="ctr" rtl="0" eaLnBrk="0" fontAlgn="base" hangingPunct="0">
        <a:spcBef>
          <a:spcPct val="0"/>
        </a:spcBef>
        <a:spcAft>
          <a:spcPct val="0"/>
        </a:spcAft>
        <a:defRPr sz="3200">
          <a:solidFill>
            <a:schemeClr val="tx1"/>
          </a:solidFill>
          <a:latin typeface="+mj-lt"/>
          <a:ea typeface="MS PGothic" pitchFamily="34" charset="-128"/>
          <a:cs typeface="+mj-cs"/>
        </a:defRPr>
      </a:lvl1pPr>
      <a:lvl2pPr algn="ctr" rtl="0" eaLnBrk="0" fontAlgn="base" hangingPunct="0">
        <a:spcBef>
          <a:spcPct val="0"/>
        </a:spcBef>
        <a:spcAft>
          <a:spcPct val="0"/>
        </a:spcAft>
        <a:defRPr sz="3200">
          <a:solidFill>
            <a:schemeClr val="tx1"/>
          </a:solidFill>
          <a:latin typeface="Akzidenz Grotesk BE"/>
          <a:ea typeface="MS PGothic" pitchFamily="34" charset="-128"/>
        </a:defRPr>
      </a:lvl2pPr>
      <a:lvl3pPr algn="ctr" rtl="0" eaLnBrk="0" fontAlgn="base" hangingPunct="0">
        <a:spcBef>
          <a:spcPct val="0"/>
        </a:spcBef>
        <a:spcAft>
          <a:spcPct val="0"/>
        </a:spcAft>
        <a:defRPr sz="3200">
          <a:solidFill>
            <a:schemeClr val="tx1"/>
          </a:solidFill>
          <a:latin typeface="Akzidenz Grotesk BE"/>
          <a:ea typeface="MS PGothic" pitchFamily="34" charset="-128"/>
        </a:defRPr>
      </a:lvl3pPr>
      <a:lvl4pPr algn="ctr" rtl="0" eaLnBrk="0" fontAlgn="base" hangingPunct="0">
        <a:spcBef>
          <a:spcPct val="0"/>
        </a:spcBef>
        <a:spcAft>
          <a:spcPct val="0"/>
        </a:spcAft>
        <a:defRPr sz="3200">
          <a:solidFill>
            <a:schemeClr val="tx1"/>
          </a:solidFill>
          <a:latin typeface="Akzidenz Grotesk BE"/>
          <a:ea typeface="MS PGothic" pitchFamily="34" charset="-128"/>
        </a:defRPr>
      </a:lvl4pPr>
      <a:lvl5pPr algn="ctr" rtl="0" eaLnBrk="0" fontAlgn="base" hangingPunct="0">
        <a:spcBef>
          <a:spcPct val="0"/>
        </a:spcBef>
        <a:spcAft>
          <a:spcPct val="0"/>
        </a:spcAft>
        <a:defRPr sz="3200">
          <a:solidFill>
            <a:schemeClr val="tx1"/>
          </a:solidFill>
          <a:latin typeface="Akzidenz Grotesk BE"/>
          <a:ea typeface="MS PGothic" pitchFamily="34" charset="-128"/>
        </a:defRPr>
      </a:lvl5pPr>
      <a:lvl6pPr marL="457200" algn="ctr" rtl="0" fontAlgn="base">
        <a:spcBef>
          <a:spcPct val="0"/>
        </a:spcBef>
        <a:spcAft>
          <a:spcPct val="0"/>
        </a:spcAft>
        <a:defRPr sz="3200">
          <a:solidFill>
            <a:schemeClr val="tx1"/>
          </a:solidFill>
          <a:latin typeface="Akzidenz Grotesk BE"/>
          <a:ea typeface="MS PGothic" pitchFamily="34" charset="-128"/>
        </a:defRPr>
      </a:lvl6pPr>
      <a:lvl7pPr marL="914400" algn="ctr" rtl="0" fontAlgn="base">
        <a:spcBef>
          <a:spcPct val="0"/>
        </a:spcBef>
        <a:spcAft>
          <a:spcPct val="0"/>
        </a:spcAft>
        <a:defRPr sz="3200">
          <a:solidFill>
            <a:schemeClr val="tx1"/>
          </a:solidFill>
          <a:latin typeface="Akzidenz Grotesk BE"/>
          <a:ea typeface="MS PGothic" pitchFamily="34" charset="-128"/>
        </a:defRPr>
      </a:lvl7pPr>
      <a:lvl8pPr marL="1371600" algn="ctr" rtl="0" fontAlgn="base">
        <a:spcBef>
          <a:spcPct val="0"/>
        </a:spcBef>
        <a:spcAft>
          <a:spcPct val="0"/>
        </a:spcAft>
        <a:defRPr sz="3200">
          <a:solidFill>
            <a:schemeClr val="tx1"/>
          </a:solidFill>
          <a:latin typeface="Akzidenz Grotesk BE"/>
          <a:ea typeface="MS PGothic" pitchFamily="34" charset="-128"/>
        </a:defRPr>
      </a:lvl8pPr>
      <a:lvl9pPr marL="1828800" algn="ctr" rtl="0" fontAlgn="base">
        <a:spcBef>
          <a:spcPct val="0"/>
        </a:spcBef>
        <a:spcAft>
          <a:spcPct val="0"/>
        </a:spcAft>
        <a:defRPr sz="3200">
          <a:solidFill>
            <a:schemeClr val="tx1"/>
          </a:solidFill>
          <a:latin typeface="Akzidenz Grotesk BE"/>
          <a:ea typeface="MS PGothic"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j-lt"/>
        </a:defRPr>
      </a:lvl2pPr>
      <a:lvl3pPr marL="1143000" indent="-228600" algn="l" rtl="0" eaLnBrk="0" fontAlgn="base" hangingPunct="0">
        <a:spcBef>
          <a:spcPct val="20000"/>
        </a:spcBef>
        <a:spcAft>
          <a:spcPct val="0"/>
        </a:spcAft>
        <a:buChar char="•"/>
        <a:defRPr sz="1600">
          <a:solidFill>
            <a:srgbClr val="000000"/>
          </a:solidFill>
          <a:latin typeface="+mj-lt"/>
        </a:defRPr>
      </a:lvl3pPr>
      <a:lvl4pPr marL="1600200" indent="-228600" algn="l" rtl="0" eaLnBrk="0" fontAlgn="base" hangingPunct="0">
        <a:spcBef>
          <a:spcPct val="20000"/>
        </a:spcBef>
        <a:spcAft>
          <a:spcPct val="0"/>
        </a:spcAft>
        <a:buChar char="–"/>
        <a:defRPr sz="1600">
          <a:solidFill>
            <a:srgbClr val="000000"/>
          </a:solidFill>
          <a:latin typeface="+mj-lt"/>
        </a:defRPr>
      </a:lvl4pPr>
      <a:lvl5pPr marL="2057400" indent="-228600" algn="l" rtl="0" eaLnBrk="0" fontAlgn="base" hangingPunct="0">
        <a:spcBef>
          <a:spcPct val="20000"/>
        </a:spcBef>
        <a:spcAft>
          <a:spcPct val="0"/>
        </a:spcAft>
        <a:buChar char="»"/>
        <a:defRPr sz="1600">
          <a:solidFill>
            <a:srgbClr val="000000"/>
          </a:solidFill>
          <a:latin typeface="+mj-lt"/>
        </a:defRPr>
      </a:lvl5pPr>
      <a:lvl6pPr marL="2514600" indent="-228600" algn="l" rtl="0" fontAlgn="base">
        <a:spcBef>
          <a:spcPct val="20000"/>
        </a:spcBef>
        <a:spcAft>
          <a:spcPct val="0"/>
        </a:spcAft>
        <a:buChar char="»"/>
        <a:defRPr sz="1600">
          <a:solidFill>
            <a:srgbClr val="000000"/>
          </a:solidFill>
          <a:latin typeface="+mj-lt"/>
        </a:defRPr>
      </a:lvl6pPr>
      <a:lvl7pPr marL="2971800" indent="-228600" algn="l" rtl="0" fontAlgn="base">
        <a:spcBef>
          <a:spcPct val="20000"/>
        </a:spcBef>
        <a:spcAft>
          <a:spcPct val="0"/>
        </a:spcAft>
        <a:buChar char="»"/>
        <a:defRPr sz="1600">
          <a:solidFill>
            <a:srgbClr val="000000"/>
          </a:solidFill>
          <a:latin typeface="+mj-lt"/>
        </a:defRPr>
      </a:lvl7pPr>
      <a:lvl8pPr marL="3429000" indent="-228600" algn="l" rtl="0" fontAlgn="base">
        <a:spcBef>
          <a:spcPct val="20000"/>
        </a:spcBef>
        <a:spcAft>
          <a:spcPct val="0"/>
        </a:spcAft>
        <a:buChar char="»"/>
        <a:defRPr sz="1600">
          <a:solidFill>
            <a:srgbClr val="000000"/>
          </a:solidFill>
          <a:latin typeface="+mj-lt"/>
        </a:defRPr>
      </a:lvl8pPr>
      <a:lvl9pPr marL="3886200" indent="-228600" algn="l" rtl="0" fontAlgn="base">
        <a:spcBef>
          <a:spcPct val="20000"/>
        </a:spcBef>
        <a:spcAft>
          <a:spcPct val="0"/>
        </a:spcAft>
        <a:buChar char="»"/>
        <a:defRPr sz="1600">
          <a:solidFill>
            <a:srgbClr val="000000"/>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b="1" dirty="0" smtClean="0"/>
              <a:t>HE in Finland</a:t>
            </a:r>
            <a:r>
              <a:rPr lang="fi-FI" dirty="0" smtClean="0"/>
              <a:t/>
            </a:r>
            <a:br>
              <a:rPr lang="fi-FI" dirty="0" smtClean="0"/>
            </a:br>
            <a:r>
              <a:rPr lang="fi-FI" dirty="0"/>
              <a:t/>
            </a:r>
            <a:br>
              <a:rPr lang="fi-FI" dirty="0"/>
            </a:br>
            <a:r>
              <a:rPr lang="fi-FI" sz="1600" dirty="0" smtClean="0"/>
              <a:t>Birgitta Vuorinen, </a:t>
            </a:r>
            <a:r>
              <a:rPr lang="fi-FI" sz="1600" dirty="0" err="1" smtClean="0"/>
              <a:t>Counsellor</a:t>
            </a:r>
            <a:r>
              <a:rPr lang="fi-FI" sz="1600" dirty="0" smtClean="0"/>
              <a:t> </a:t>
            </a:r>
            <a:r>
              <a:rPr lang="fi-FI" sz="1600" dirty="0"/>
              <a:t>of </a:t>
            </a:r>
            <a:r>
              <a:rPr lang="fi-FI" sz="1600" dirty="0" err="1" smtClean="0"/>
              <a:t>Education</a:t>
            </a:r>
            <a:r>
              <a:rPr lang="fi-FI" sz="1600" dirty="0" smtClean="0"/>
              <a:t/>
            </a:r>
            <a:br>
              <a:rPr lang="fi-FI" sz="1600" dirty="0" smtClean="0"/>
            </a:br>
            <a:r>
              <a:rPr lang="fi-FI" sz="1600" dirty="0" smtClean="0"/>
              <a:t>Department of Higher Education and Science </a:t>
            </a:r>
            <a:r>
              <a:rPr lang="fi-FI" sz="1600" dirty="0" err="1" smtClean="0"/>
              <a:t>Policy</a:t>
            </a:r>
            <a:endParaRPr lang="fi-FI" sz="1600" dirty="0"/>
          </a:p>
        </p:txBody>
      </p:sp>
    </p:spTree>
    <p:extLst>
      <p:ext uri="{BB962C8B-B14F-4D97-AF65-F5344CB8AC3E}">
        <p14:creationId xmlns:p14="http://schemas.microsoft.com/office/powerpoint/2010/main" val="2061004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88641"/>
            <a:ext cx="9505056" cy="432047"/>
          </a:xfrm>
        </p:spPr>
        <p:txBody>
          <a:bodyPr/>
          <a:lstStyle/>
          <a:p>
            <a:r>
              <a:rPr lang="en-GB" b="1" dirty="0">
                <a:solidFill>
                  <a:srgbClr val="729C86"/>
                </a:solidFill>
              </a:rPr>
              <a:t>Universities' core funding formula review 2017</a:t>
            </a:r>
            <a:endParaRPr lang="fi-FI" b="1" dirty="0">
              <a:solidFill>
                <a:srgbClr val="729C86"/>
              </a:solidFill>
            </a:endParaRPr>
          </a:p>
        </p:txBody>
      </p:sp>
      <p:sp>
        <p:nvSpPr>
          <p:cNvPr id="3" name="Sisällön paikkamerkki 2"/>
          <p:cNvSpPr>
            <a:spLocks noGrp="1"/>
          </p:cNvSpPr>
          <p:nvPr>
            <p:ph idx="1"/>
          </p:nvPr>
        </p:nvSpPr>
        <p:spPr>
          <a:xfrm>
            <a:off x="467544" y="620688"/>
            <a:ext cx="8229600" cy="5400600"/>
          </a:xfrm>
        </p:spPr>
        <p:txBody>
          <a:bodyPr/>
          <a:lstStyle/>
          <a:p>
            <a:r>
              <a:rPr lang="en-GB" dirty="0" smtClean="0"/>
              <a:t>Review </a:t>
            </a:r>
            <a:r>
              <a:rPr lang="en-GB" dirty="0"/>
              <a:t>a</a:t>
            </a:r>
            <a:r>
              <a:rPr lang="en-GB" dirty="0" smtClean="0"/>
              <a:t>ccepted by the government April 2016, will take effect 2017</a:t>
            </a:r>
          </a:p>
          <a:p>
            <a:r>
              <a:rPr lang="en-GB" dirty="0" smtClean="0"/>
              <a:t>Based on proposal of the joint </a:t>
            </a:r>
            <a:r>
              <a:rPr lang="en-GB" dirty="0"/>
              <a:t>working group </a:t>
            </a:r>
            <a:r>
              <a:rPr lang="en-GB" dirty="0" smtClean="0"/>
              <a:t>between the </a:t>
            </a:r>
            <a:r>
              <a:rPr lang="en-GB" dirty="0"/>
              <a:t>Ministry and Finnish universities</a:t>
            </a:r>
          </a:p>
          <a:p>
            <a:r>
              <a:rPr lang="en-GB" dirty="0" smtClean="0"/>
              <a:t>Focus on review of the model - not large-scale reform</a:t>
            </a:r>
          </a:p>
          <a:p>
            <a:r>
              <a:rPr lang="en-GB" dirty="0" smtClean="0"/>
              <a:t>Share of the strategic funding and share of employed graduates increased</a:t>
            </a:r>
          </a:p>
          <a:p>
            <a:r>
              <a:rPr lang="en-US" dirty="0"/>
              <a:t>Professional </a:t>
            </a:r>
            <a:r>
              <a:rPr lang="en-US" dirty="0" err="1"/>
              <a:t>specialisation</a:t>
            </a:r>
            <a:r>
              <a:rPr lang="en-US" dirty="0"/>
              <a:t> studies and credits based on cooperation agreements </a:t>
            </a:r>
            <a:r>
              <a:rPr lang="en-US" dirty="0" smtClean="0"/>
              <a:t>incorporated </a:t>
            </a:r>
            <a:r>
              <a:rPr lang="en-US" dirty="0"/>
              <a:t>into the funding </a:t>
            </a:r>
            <a:r>
              <a:rPr lang="en-US" dirty="0" smtClean="0"/>
              <a:t>factors</a:t>
            </a:r>
            <a:endParaRPr lang="en-GB" dirty="0" smtClean="0"/>
          </a:p>
          <a:p>
            <a:r>
              <a:rPr lang="en-GB" dirty="0" smtClean="0"/>
              <a:t>Revision of some calculation criteria's</a:t>
            </a:r>
          </a:p>
          <a:p>
            <a:pPr lvl="1"/>
            <a:r>
              <a:rPr lang="en-GB" dirty="0" smtClean="0"/>
              <a:t>Students who have performed at leas 55 study credits will be revised to take into account those students who begin at the January and who graduate during the calculation year</a:t>
            </a:r>
          </a:p>
          <a:p>
            <a:pPr lvl="1"/>
            <a:r>
              <a:rPr lang="en-GB" dirty="0" smtClean="0"/>
              <a:t>Calculation of the publication forum data will be revised: stronger role to quality of refereed publications</a:t>
            </a:r>
          </a:p>
          <a:p>
            <a:r>
              <a:rPr lang="en-GB" dirty="0" smtClean="0"/>
              <a:t>Funding allocated to universities in a lump sum </a:t>
            </a:r>
          </a:p>
          <a:p>
            <a:r>
              <a:rPr lang="fi-FI" dirty="0" err="1" smtClean="0"/>
              <a:t>All</a:t>
            </a:r>
            <a:r>
              <a:rPr lang="fi-FI" dirty="0" smtClean="0"/>
              <a:t> </a:t>
            </a:r>
            <a:r>
              <a:rPr lang="fi-FI" dirty="0" err="1" smtClean="0"/>
              <a:t>indicators</a:t>
            </a:r>
            <a:r>
              <a:rPr lang="fi-FI" dirty="0" smtClean="0"/>
              <a:t> </a:t>
            </a:r>
            <a:r>
              <a:rPr lang="fi-FI" dirty="0" err="1" smtClean="0"/>
              <a:t>calculated</a:t>
            </a:r>
            <a:r>
              <a:rPr lang="fi-FI" dirty="0" smtClean="0"/>
              <a:t> </a:t>
            </a:r>
            <a:r>
              <a:rPr lang="fi-FI" dirty="0" err="1" smtClean="0"/>
              <a:t>using</a:t>
            </a:r>
            <a:r>
              <a:rPr lang="fi-FI" dirty="0" smtClean="0"/>
              <a:t> 3-year </a:t>
            </a:r>
            <a:r>
              <a:rPr lang="fi-FI" dirty="0" err="1" smtClean="0"/>
              <a:t>averages</a:t>
            </a:r>
            <a:endParaRPr lang="fi-FI" dirty="0"/>
          </a:p>
        </p:txBody>
      </p:sp>
    </p:spTree>
    <p:extLst>
      <p:ext uri="{BB962C8B-B14F-4D97-AF65-F5344CB8AC3E}">
        <p14:creationId xmlns:p14="http://schemas.microsoft.com/office/powerpoint/2010/main" val="402437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27384"/>
            <a:ext cx="9252519" cy="548680"/>
          </a:xfrm>
        </p:spPr>
        <p:txBody>
          <a:bodyPr/>
          <a:lstStyle/>
          <a:p>
            <a:r>
              <a:rPr lang="fi-FI" b="1" dirty="0">
                <a:solidFill>
                  <a:srgbClr val="729C86"/>
                </a:solidFill>
              </a:rPr>
              <a:t>Universities </a:t>
            </a:r>
            <a:r>
              <a:rPr lang="fi-FI" b="1" dirty="0" err="1">
                <a:solidFill>
                  <a:srgbClr val="729C86"/>
                </a:solidFill>
              </a:rPr>
              <a:t>core</a:t>
            </a:r>
            <a:r>
              <a:rPr lang="fi-FI" b="1" dirty="0">
                <a:solidFill>
                  <a:srgbClr val="729C86"/>
                </a:solidFill>
              </a:rPr>
              <a:t> funding </a:t>
            </a:r>
            <a:r>
              <a:rPr lang="fi-FI" b="1" dirty="0" err="1">
                <a:solidFill>
                  <a:srgbClr val="729C86"/>
                </a:solidFill>
              </a:rPr>
              <a:t>from</a:t>
            </a:r>
            <a:r>
              <a:rPr lang="fi-FI" b="1" dirty="0">
                <a:solidFill>
                  <a:srgbClr val="729C86"/>
                </a:solidFill>
              </a:rPr>
              <a:t> </a:t>
            </a:r>
            <a:r>
              <a:rPr lang="fi-FI" b="1" dirty="0" smtClean="0">
                <a:solidFill>
                  <a:srgbClr val="729C86"/>
                </a:solidFill>
              </a:rPr>
              <a:t>2017</a:t>
            </a:r>
            <a:endParaRPr lang="fi-FI" b="1" dirty="0">
              <a:solidFill>
                <a:srgbClr val="729C86"/>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530026"/>
            <a:ext cx="8195531" cy="606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56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423960"/>
          </a:xfrm>
        </p:spPr>
        <p:txBody>
          <a:bodyPr/>
          <a:lstStyle/>
          <a:p>
            <a:r>
              <a:rPr lang="fi-FI" b="1" dirty="0" err="1">
                <a:solidFill>
                  <a:srgbClr val="61A28C"/>
                </a:solidFill>
              </a:rPr>
              <a:t>Universities</a:t>
            </a:r>
            <a:r>
              <a:rPr lang="fi-FI" b="1" dirty="0">
                <a:solidFill>
                  <a:srgbClr val="61A28C"/>
                </a:solidFill>
              </a:rPr>
              <a:t> of </a:t>
            </a:r>
            <a:r>
              <a:rPr lang="fi-FI" b="1" dirty="0" err="1">
                <a:solidFill>
                  <a:srgbClr val="61A28C"/>
                </a:solidFill>
              </a:rPr>
              <a:t>Applied</a:t>
            </a:r>
            <a:r>
              <a:rPr lang="fi-FI" b="1" dirty="0">
                <a:solidFill>
                  <a:srgbClr val="61A28C"/>
                </a:solidFill>
              </a:rPr>
              <a:t> Sciences’ </a:t>
            </a:r>
            <a:r>
              <a:rPr lang="fi-FI" b="1" dirty="0" err="1">
                <a:solidFill>
                  <a:srgbClr val="61A28C"/>
                </a:solidFill>
              </a:rPr>
              <a:t>core</a:t>
            </a:r>
            <a:r>
              <a:rPr lang="fi-FI" b="1" dirty="0">
                <a:solidFill>
                  <a:srgbClr val="61A28C"/>
                </a:solidFill>
              </a:rPr>
              <a:t> funding </a:t>
            </a:r>
            <a:r>
              <a:rPr lang="fi-FI" b="1" dirty="0" err="1">
                <a:solidFill>
                  <a:srgbClr val="61A28C"/>
                </a:solidFill>
              </a:rPr>
              <a:t>from</a:t>
            </a:r>
            <a:r>
              <a:rPr lang="fi-FI" b="1" dirty="0">
                <a:solidFill>
                  <a:srgbClr val="61A28C"/>
                </a:solidFill>
              </a:rPr>
              <a:t> 2015</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8208912" cy="595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188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04" y="188641"/>
            <a:ext cx="9865096" cy="720080"/>
          </a:xfrm>
        </p:spPr>
        <p:txBody>
          <a:bodyPr/>
          <a:lstStyle/>
          <a:p>
            <a:pPr algn="l"/>
            <a:r>
              <a:rPr lang="en-GB" b="1" dirty="0">
                <a:solidFill>
                  <a:srgbClr val="61A28C"/>
                </a:solidFill>
              </a:rPr>
              <a:t>UAS' core funding formula review 2017 - proposal</a:t>
            </a:r>
            <a:endParaRPr lang="fi-FI" b="1" dirty="0">
              <a:solidFill>
                <a:srgbClr val="61A28C"/>
              </a:solidFill>
            </a:endParaRPr>
          </a:p>
        </p:txBody>
      </p:sp>
      <p:sp>
        <p:nvSpPr>
          <p:cNvPr id="3" name="Sisällön paikkamerkki 2"/>
          <p:cNvSpPr>
            <a:spLocks noGrp="1"/>
          </p:cNvSpPr>
          <p:nvPr>
            <p:ph idx="1"/>
          </p:nvPr>
        </p:nvSpPr>
        <p:spPr>
          <a:xfrm>
            <a:off x="467544" y="1052736"/>
            <a:ext cx="8229600" cy="4968552"/>
          </a:xfrm>
        </p:spPr>
        <p:txBody>
          <a:bodyPr/>
          <a:lstStyle/>
          <a:p>
            <a:r>
              <a:rPr lang="en-GB" dirty="0" smtClean="0"/>
              <a:t>Review proposal is currently being prepared in a joint </a:t>
            </a:r>
            <a:r>
              <a:rPr lang="en-GB" dirty="0"/>
              <a:t>working group of the Ministry and Finnish </a:t>
            </a:r>
            <a:r>
              <a:rPr lang="en-GB" dirty="0" smtClean="0"/>
              <a:t>UAS</a:t>
            </a:r>
            <a:endParaRPr lang="en-GB" dirty="0"/>
          </a:p>
          <a:p>
            <a:pPr lvl="1"/>
            <a:r>
              <a:rPr lang="en-GB" dirty="0"/>
              <a:t>proposal </a:t>
            </a:r>
            <a:r>
              <a:rPr lang="en-GB" dirty="0" smtClean="0"/>
              <a:t>made October 2015, decision making on process</a:t>
            </a:r>
            <a:endParaRPr lang="en-GB" dirty="0"/>
          </a:p>
          <a:p>
            <a:r>
              <a:rPr lang="en-GB" dirty="0" smtClean="0"/>
              <a:t>Aim is to review some parts of the model - not large-scale reform</a:t>
            </a:r>
          </a:p>
          <a:p>
            <a:r>
              <a:rPr lang="en-GB" dirty="0" smtClean="0"/>
              <a:t>Stronger strategic funding, decreased funding shares from education factors  of the model (degrees, 55 study credits)</a:t>
            </a:r>
          </a:p>
          <a:p>
            <a:r>
              <a:rPr lang="en-GB" dirty="0" smtClean="0"/>
              <a:t>Added share to employment and open UAS studies</a:t>
            </a:r>
          </a:p>
          <a:p>
            <a:r>
              <a:rPr lang="en-US" dirty="0"/>
              <a:t>Professional </a:t>
            </a:r>
            <a:r>
              <a:rPr lang="en-US" dirty="0" err="1"/>
              <a:t>specialisation</a:t>
            </a:r>
            <a:r>
              <a:rPr lang="en-US" dirty="0"/>
              <a:t> studies and credits based on cooperation agreements incorporated into the funding factors</a:t>
            </a:r>
            <a:endParaRPr lang="en-GB" dirty="0"/>
          </a:p>
          <a:p>
            <a:r>
              <a:rPr lang="en-GB" dirty="0" smtClean="0"/>
              <a:t>Revision of some calculation criteria's</a:t>
            </a:r>
          </a:p>
          <a:p>
            <a:pPr lvl="1"/>
            <a:r>
              <a:rPr lang="en-GB" dirty="0" smtClean="0"/>
              <a:t>Removal of the field-specific coefficients from the calculation of degrees</a:t>
            </a:r>
          </a:p>
          <a:p>
            <a:pPr lvl="1"/>
            <a:r>
              <a:rPr lang="en-GB" dirty="0" smtClean="0"/>
              <a:t>Students who have performed at leas 55 study credits will be revised to take into account those students who begin at the January and who graduate during the calculation year</a:t>
            </a:r>
          </a:p>
          <a:p>
            <a:pPr lvl="1"/>
            <a:r>
              <a:rPr lang="en-GB" dirty="0" smtClean="0"/>
              <a:t>New student feedback survey and collecting time when applying for the degree</a:t>
            </a:r>
          </a:p>
          <a:p>
            <a:r>
              <a:rPr lang="en-GB" dirty="0" smtClean="0"/>
              <a:t>Funding allocated to Universities of Applied </a:t>
            </a:r>
            <a:r>
              <a:rPr lang="en-GB" dirty="0"/>
              <a:t>S</a:t>
            </a:r>
            <a:r>
              <a:rPr lang="en-GB" dirty="0" smtClean="0"/>
              <a:t>ciences in a lump sum</a:t>
            </a:r>
          </a:p>
          <a:p>
            <a:r>
              <a:rPr lang="fi-FI" dirty="0" err="1"/>
              <a:t>All</a:t>
            </a:r>
            <a:r>
              <a:rPr lang="fi-FI" dirty="0"/>
              <a:t> </a:t>
            </a:r>
            <a:r>
              <a:rPr lang="fi-FI" dirty="0" err="1"/>
              <a:t>indicators</a:t>
            </a:r>
            <a:r>
              <a:rPr lang="fi-FI" dirty="0"/>
              <a:t> </a:t>
            </a:r>
            <a:r>
              <a:rPr lang="fi-FI" dirty="0" err="1"/>
              <a:t>calculated</a:t>
            </a:r>
            <a:r>
              <a:rPr lang="fi-FI" dirty="0"/>
              <a:t> </a:t>
            </a:r>
            <a:r>
              <a:rPr lang="fi-FI" dirty="0" err="1"/>
              <a:t>using</a:t>
            </a:r>
            <a:r>
              <a:rPr lang="fi-FI" dirty="0"/>
              <a:t> 3-year </a:t>
            </a:r>
            <a:r>
              <a:rPr lang="fi-FI" dirty="0" err="1"/>
              <a:t>averages</a:t>
            </a:r>
            <a:endParaRPr lang="fi-FI" dirty="0"/>
          </a:p>
          <a:p>
            <a:endParaRPr lang="en-GB" dirty="0" smtClean="0"/>
          </a:p>
          <a:p>
            <a:endParaRPr lang="fi-FI" dirty="0"/>
          </a:p>
        </p:txBody>
      </p:sp>
    </p:spTree>
    <p:extLst>
      <p:ext uri="{BB962C8B-B14F-4D97-AF65-F5344CB8AC3E}">
        <p14:creationId xmlns:p14="http://schemas.microsoft.com/office/powerpoint/2010/main" val="1946288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67544" y="3473"/>
            <a:ext cx="8147818" cy="1143000"/>
          </a:xfrm>
        </p:spPr>
        <p:txBody>
          <a:bodyPr/>
          <a:lstStyle/>
          <a:p>
            <a:r>
              <a:rPr lang="fi-FI" b="1" dirty="0">
                <a:solidFill>
                  <a:srgbClr val="61A28C"/>
                </a:solidFill>
              </a:rPr>
              <a:t>External funding: Academy of Finland and TEKES</a:t>
            </a:r>
          </a:p>
        </p:txBody>
      </p:sp>
      <p:sp>
        <p:nvSpPr>
          <p:cNvPr id="10243" name="Rectangle 3"/>
          <p:cNvSpPr>
            <a:spLocks noGrp="1" noChangeArrowheads="1"/>
          </p:cNvSpPr>
          <p:nvPr>
            <p:ph type="body" idx="4294967295"/>
          </p:nvPr>
        </p:nvSpPr>
        <p:spPr>
          <a:xfrm>
            <a:off x="395288" y="1196975"/>
            <a:ext cx="8291512" cy="5661025"/>
          </a:xfrm>
        </p:spPr>
        <p:txBody>
          <a:bodyPr/>
          <a:lstStyle/>
          <a:p>
            <a:pPr eaLnBrk="1" hangingPunct="1"/>
            <a:r>
              <a:rPr lang="fi-FI" dirty="0" smtClean="0"/>
              <a:t>Academy of Finland</a:t>
            </a:r>
          </a:p>
          <a:p>
            <a:pPr lvl="1"/>
            <a:r>
              <a:rPr lang="en-US" dirty="0"/>
              <a:t>Public financing and expert </a:t>
            </a:r>
            <a:r>
              <a:rPr lang="en-US" dirty="0" err="1"/>
              <a:t>organisation</a:t>
            </a:r>
            <a:r>
              <a:rPr lang="en-US" dirty="0"/>
              <a:t> for scientific research</a:t>
            </a:r>
          </a:p>
          <a:p>
            <a:pPr lvl="1"/>
            <a:r>
              <a:rPr lang="en-US" dirty="0"/>
              <a:t>Competitive funding with external evaluation</a:t>
            </a:r>
          </a:p>
          <a:p>
            <a:pPr lvl="1"/>
            <a:r>
              <a:rPr lang="en-US" dirty="0"/>
              <a:t>Promotes </a:t>
            </a:r>
            <a:endParaRPr lang="en-US" dirty="0" smtClean="0"/>
          </a:p>
          <a:p>
            <a:pPr marL="928688" lvl="1" indent="-358775" defTabSz="1428750">
              <a:lnSpc>
                <a:spcPct val="60000"/>
              </a:lnSpc>
              <a:spcAft>
                <a:spcPct val="20000"/>
              </a:spcAft>
              <a:buSzPct val="78000"/>
            </a:pPr>
            <a:r>
              <a:rPr lang="fi-FI" dirty="0" err="1"/>
              <a:t>High-quality</a:t>
            </a:r>
            <a:r>
              <a:rPr lang="fi-FI" dirty="0"/>
              <a:t> </a:t>
            </a:r>
            <a:r>
              <a:rPr lang="fi-FI" dirty="0" err="1"/>
              <a:t>scientific</a:t>
            </a:r>
            <a:r>
              <a:rPr lang="fi-FI" dirty="0"/>
              <a:t> research</a:t>
            </a:r>
          </a:p>
          <a:p>
            <a:pPr marL="928688" lvl="1" indent="-358775" defTabSz="1428750">
              <a:lnSpc>
                <a:spcPct val="60000"/>
              </a:lnSpc>
              <a:spcAft>
                <a:spcPct val="20000"/>
              </a:spcAft>
              <a:buSzPct val="78000"/>
            </a:pPr>
            <a:r>
              <a:rPr lang="fi-FI" dirty="0"/>
              <a:t>Diversity and </a:t>
            </a:r>
            <a:r>
              <a:rPr lang="fi-FI" dirty="0" err="1"/>
              <a:t>renewal</a:t>
            </a:r>
            <a:r>
              <a:rPr lang="fi-FI" dirty="0"/>
              <a:t> of research</a:t>
            </a:r>
          </a:p>
          <a:p>
            <a:pPr marL="928688" lvl="1" indent="-358775" defTabSz="1428750">
              <a:lnSpc>
                <a:spcPct val="60000"/>
              </a:lnSpc>
              <a:spcAft>
                <a:spcPct val="20000"/>
              </a:spcAft>
              <a:buSzPct val="78000"/>
            </a:pPr>
            <a:r>
              <a:rPr lang="fi-FI" dirty="0"/>
              <a:t>International </a:t>
            </a:r>
            <a:r>
              <a:rPr lang="fi-FI" dirty="0" err="1" smtClean="0"/>
              <a:t>co-operation</a:t>
            </a:r>
            <a:endParaRPr lang="en-US" dirty="0"/>
          </a:p>
          <a:p>
            <a:pPr lvl="1"/>
            <a:r>
              <a:rPr lang="en-US" dirty="0"/>
              <a:t>Research Councils within Academy of Finland</a:t>
            </a:r>
          </a:p>
          <a:p>
            <a:r>
              <a:rPr lang="en-US" dirty="0" err="1"/>
              <a:t>Tekes</a:t>
            </a:r>
            <a:r>
              <a:rPr lang="en-US" dirty="0"/>
              <a:t> </a:t>
            </a:r>
            <a:r>
              <a:rPr lang="en-US" dirty="0" smtClean="0"/>
              <a:t>– Funding </a:t>
            </a:r>
            <a:r>
              <a:rPr lang="en-US" dirty="0"/>
              <a:t>Agency for Technology and Innovation </a:t>
            </a:r>
            <a:endParaRPr lang="en-US" dirty="0" smtClean="0"/>
          </a:p>
          <a:p>
            <a:pPr lvl="1"/>
            <a:r>
              <a:rPr lang="en-US" dirty="0"/>
              <a:t>Public financing and expert </a:t>
            </a:r>
            <a:r>
              <a:rPr lang="en-US" dirty="0" err="1"/>
              <a:t>organisation</a:t>
            </a:r>
            <a:r>
              <a:rPr lang="en-US" dirty="0"/>
              <a:t> for technological research</a:t>
            </a:r>
          </a:p>
          <a:p>
            <a:pPr lvl="1"/>
            <a:r>
              <a:rPr lang="en-US" dirty="0" smtClean="0"/>
              <a:t>Promotes the </a:t>
            </a:r>
            <a:r>
              <a:rPr lang="en-US" dirty="0"/>
              <a:t>competitiveness of Finnish industry and the service sector</a:t>
            </a:r>
          </a:p>
          <a:p>
            <a:pPr lvl="1"/>
            <a:r>
              <a:rPr lang="en-US" dirty="0"/>
              <a:t>Aims</a:t>
            </a:r>
          </a:p>
          <a:p>
            <a:pPr lvl="2"/>
            <a:r>
              <a:rPr lang="en-US" dirty="0"/>
              <a:t>To diversify production structures,</a:t>
            </a:r>
          </a:p>
          <a:p>
            <a:pPr lvl="2"/>
            <a:r>
              <a:rPr lang="en-US" dirty="0"/>
              <a:t>increase production and exports, and </a:t>
            </a:r>
          </a:p>
          <a:p>
            <a:pPr lvl="2"/>
            <a:r>
              <a:rPr lang="en-US" dirty="0"/>
              <a:t>create a foundation for employment and social </a:t>
            </a:r>
            <a:r>
              <a:rPr lang="en-US" dirty="0" smtClean="0"/>
              <a:t>wellbeing</a:t>
            </a:r>
          </a:p>
          <a:p>
            <a:pPr lvl="1"/>
            <a:r>
              <a:rPr lang="en-US" dirty="0"/>
              <a:t>Finances</a:t>
            </a:r>
          </a:p>
          <a:p>
            <a:pPr lvl="2"/>
            <a:r>
              <a:rPr lang="en-US" dirty="0"/>
              <a:t>R&amp;D in companies, but also in research institutes and universities</a:t>
            </a:r>
          </a:p>
          <a:p>
            <a:pPr lvl="1"/>
            <a:endParaRPr lang="fi-FI" dirty="0" smtClean="0"/>
          </a:p>
        </p:txBody>
      </p:sp>
      <p:sp>
        <p:nvSpPr>
          <p:cNvPr id="10244" name="Text Box 5"/>
          <p:cNvSpPr txBox="1">
            <a:spLocks noChangeArrowheads="1"/>
          </p:cNvSpPr>
          <p:nvPr/>
        </p:nvSpPr>
        <p:spPr bwMode="auto">
          <a:xfrm>
            <a:off x="7453313" y="6524625"/>
            <a:ext cx="16906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endParaRPr lang="fi-FI" sz="1400">
              <a:ea typeface="MS PGothic" pitchFamily="34" charset="-128"/>
            </a:endParaRPr>
          </a:p>
          <a:p>
            <a:pPr eaLnBrk="1" hangingPunct="1">
              <a:spcBef>
                <a:spcPct val="50000"/>
              </a:spcBef>
            </a:pPr>
            <a:endParaRPr lang="fi-FI" sz="1400">
              <a:ea typeface="MS PGothic" pitchFamily="34" charset="-128"/>
            </a:endParaRPr>
          </a:p>
        </p:txBody>
      </p:sp>
    </p:spTree>
    <p:extLst>
      <p:ext uri="{BB962C8B-B14F-4D97-AF65-F5344CB8AC3E}">
        <p14:creationId xmlns:p14="http://schemas.microsoft.com/office/powerpoint/2010/main" val="2075005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469900" y="260350"/>
            <a:ext cx="7850188" cy="865188"/>
          </a:xfrm>
        </p:spPr>
        <p:txBody>
          <a:bodyPr/>
          <a:lstStyle/>
          <a:p>
            <a:r>
              <a:rPr lang="en-GB" altLang="fi-FI" b="1" dirty="0" smtClean="0">
                <a:solidFill>
                  <a:srgbClr val="729C86"/>
                </a:solidFill>
              </a:rPr>
              <a:t>Public funding for higher education and research  2016</a:t>
            </a:r>
          </a:p>
        </p:txBody>
      </p:sp>
      <p:grpSp>
        <p:nvGrpSpPr>
          <p:cNvPr id="10243" name="Ryhmä 34"/>
          <p:cNvGrpSpPr>
            <a:grpSpLocks/>
          </p:cNvGrpSpPr>
          <p:nvPr/>
        </p:nvGrpSpPr>
        <p:grpSpPr bwMode="auto">
          <a:xfrm>
            <a:off x="428625" y="1268413"/>
            <a:ext cx="8407400" cy="5232400"/>
            <a:chOff x="270065" y="990335"/>
            <a:chExt cx="9477280" cy="5893104"/>
          </a:xfrm>
        </p:grpSpPr>
        <p:grpSp>
          <p:nvGrpSpPr>
            <p:cNvPr id="10244" name="Ryhmä 35"/>
            <p:cNvGrpSpPr>
              <a:grpSpLocks/>
            </p:cNvGrpSpPr>
            <p:nvPr/>
          </p:nvGrpSpPr>
          <p:grpSpPr bwMode="auto">
            <a:xfrm>
              <a:off x="270065" y="990335"/>
              <a:ext cx="9477280" cy="5596304"/>
              <a:chOff x="1749367" y="243869"/>
              <a:chExt cx="8395544" cy="5882664"/>
            </a:xfrm>
          </p:grpSpPr>
          <p:sp>
            <p:nvSpPr>
              <p:cNvPr id="62" name="Pyöristetty suorakulmio 61"/>
              <p:cNvSpPr/>
              <p:nvPr/>
            </p:nvSpPr>
            <p:spPr>
              <a:xfrm>
                <a:off x="7914449" y="1600829"/>
                <a:ext cx="2095715" cy="99046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0000"/>
                    </a:solidFill>
                  </a:rPr>
                  <a:t>Universities</a:t>
                </a:r>
              </a:p>
            </p:txBody>
          </p:sp>
          <p:sp>
            <p:nvSpPr>
              <p:cNvPr id="66" name="Pyöristetty suorakulmio 65"/>
              <p:cNvSpPr/>
              <p:nvPr/>
            </p:nvSpPr>
            <p:spPr>
              <a:xfrm>
                <a:off x="7984200" y="3420132"/>
                <a:ext cx="2095715" cy="99234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0000"/>
                    </a:solidFill>
                  </a:rPr>
                  <a:t>State Research Institutions</a:t>
                </a:r>
              </a:p>
            </p:txBody>
          </p:sp>
          <p:sp>
            <p:nvSpPr>
              <p:cNvPr id="67" name="Pyöristetty suorakulmio 66"/>
              <p:cNvSpPr/>
              <p:nvPr/>
            </p:nvSpPr>
            <p:spPr>
              <a:xfrm>
                <a:off x="8027002" y="5002625"/>
                <a:ext cx="2095715" cy="99046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200" dirty="0">
                    <a:solidFill>
                      <a:srgbClr val="000000"/>
                    </a:solidFill>
                  </a:rPr>
                  <a:t>Business</a:t>
                </a:r>
              </a:p>
            </p:txBody>
          </p:sp>
          <p:sp>
            <p:nvSpPr>
              <p:cNvPr id="68" name="Pyöristetty suorakulmio 67"/>
              <p:cNvSpPr/>
              <p:nvPr/>
            </p:nvSpPr>
            <p:spPr>
              <a:xfrm>
                <a:off x="1749367" y="1426040"/>
                <a:ext cx="1666110" cy="124419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0C0"/>
                    </a:solidFill>
                  </a:rPr>
                  <a:t>Ministry of Education and Culture</a:t>
                </a:r>
              </a:p>
            </p:txBody>
          </p:sp>
          <p:sp>
            <p:nvSpPr>
              <p:cNvPr id="69" name="Pyöristetty suorakulmio 68"/>
              <p:cNvSpPr/>
              <p:nvPr/>
            </p:nvSpPr>
            <p:spPr>
              <a:xfrm>
                <a:off x="4476016" y="2591296"/>
                <a:ext cx="1658183" cy="1028057"/>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dirty="0">
                    <a:solidFill>
                      <a:srgbClr val="0070C0"/>
                    </a:solidFill>
                  </a:rPr>
                  <a:t>Academy of Finland</a:t>
                </a:r>
              </a:p>
            </p:txBody>
          </p:sp>
          <p:sp>
            <p:nvSpPr>
              <p:cNvPr id="70" name="Pyöristetty suorakulmio 69"/>
              <p:cNvSpPr/>
              <p:nvPr/>
            </p:nvSpPr>
            <p:spPr>
              <a:xfrm>
                <a:off x="4476016" y="4871063"/>
                <a:ext cx="1658183" cy="102993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200" dirty="0">
                    <a:solidFill>
                      <a:srgbClr val="0070C0"/>
                    </a:solidFill>
                  </a:rPr>
                  <a:t>Tekes</a:t>
                </a:r>
              </a:p>
            </p:txBody>
          </p:sp>
          <p:sp>
            <p:nvSpPr>
              <p:cNvPr id="71" name="Pyöristetty suorakulmio 70"/>
              <p:cNvSpPr/>
              <p:nvPr/>
            </p:nvSpPr>
            <p:spPr>
              <a:xfrm>
                <a:off x="1796925" y="4087334"/>
                <a:ext cx="1658183" cy="102993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70C0"/>
                    </a:solidFill>
                  </a:rPr>
                  <a:t>Other Ministries</a:t>
                </a:r>
              </a:p>
            </p:txBody>
          </p:sp>
          <p:cxnSp>
            <p:nvCxnSpPr>
              <p:cNvPr id="72" name="Suora nuoliyhdysviiva 71"/>
              <p:cNvCxnSpPr>
                <a:stCxn id="68" idx="3"/>
                <a:endCxn id="62" idx="1"/>
              </p:cNvCxnSpPr>
              <p:nvPr/>
            </p:nvCxnSpPr>
            <p:spPr>
              <a:xfrm>
                <a:off x="3415477" y="2048137"/>
                <a:ext cx="4498972" cy="48866"/>
              </a:xfrm>
              <a:prstGeom prst="straightConnector1">
                <a:avLst/>
              </a:prstGeom>
              <a:ln w="393700">
                <a:solidFill>
                  <a:srgbClr val="0070C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uora nuoliyhdysviiva 72"/>
              <p:cNvCxnSpPr>
                <a:stCxn id="69" idx="3"/>
              </p:cNvCxnSpPr>
              <p:nvPr/>
            </p:nvCxnSpPr>
            <p:spPr>
              <a:xfrm>
                <a:off x="6134200" y="3106264"/>
                <a:ext cx="1850000" cy="475500"/>
              </a:xfrm>
              <a:prstGeom prst="straightConnector1">
                <a:avLst/>
              </a:prstGeom>
              <a:ln w="15875">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uora nuoliyhdysviiva 73"/>
              <p:cNvCxnSpPr>
                <a:stCxn id="71" idx="3"/>
                <a:endCxn id="66" idx="1"/>
              </p:cNvCxnSpPr>
              <p:nvPr/>
            </p:nvCxnSpPr>
            <p:spPr>
              <a:xfrm flipV="1">
                <a:off x="3455108" y="3916305"/>
                <a:ext cx="4529092" cy="685997"/>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uora nuoliyhdysviiva 74"/>
              <p:cNvCxnSpPr>
                <a:stCxn id="70" idx="3"/>
                <a:endCxn id="67" idx="1"/>
              </p:cNvCxnSpPr>
              <p:nvPr/>
            </p:nvCxnSpPr>
            <p:spPr>
              <a:xfrm>
                <a:off x="6134200" y="5386031"/>
                <a:ext cx="1892802" cy="11276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uora nuoliyhdysviiva 75"/>
              <p:cNvCxnSpPr>
                <a:endCxn id="69" idx="1"/>
              </p:cNvCxnSpPr>
              <p:nvPr/>
            </p:nvCxnSpPr>
            <p:spPr>
              <a:xfrm>
                <a:off x="3415477" y="2570622"/>
                <a:ext cx="1060539" cy="535641"/>
              </a:xfrm>
              <a:prstGeom prst="straightConnector1">
                <a:avLst/>
              </a:prstGeom>
              <a:ln w="63500" cap="sq">
                <a:solidFill>
                  <a:srgbClr val="0070C0"/>
                </a:solidFill>
                <a:bevel/>
                <a:tailEnd type="triangle"/>
              </a:ln>
            </p:spPr>
            <p:style>
              <a:lnRef idx="1">
                <a:schemeClr val="accent1"/>
              </a:lnRef>
              <a:fillRef idx="0">
                <a:schemeClr val="accent1"/>
              </a:fillRef>
              <a:effectRef idx="0">
                <a:schemeClr val="accent1"/>
              </a:effectRef>
              <a:fontRef idx="minor">
                <a:schemeClr val="tx1"/>
              </a:fontRef>
            </p:style>
          </p:cxnSp>
          <p:cxnSp>
            <p:nvCxnSpPr>
              <p:cNvPr id="77" name="Suora nuoliyhdysviiva 76"/>
              <p:cNvCxnSpPr>
                <a:endCxn id="70" idx="1"/>
              </p:cNvCxnSpPr>
              <p:nvPr/>
            </p:nvCxnSpPr>
            <p:spPr>
              <a:xfrm>
                <a:off x="3451938" y="5015780"/>
                <a:ext cx="1024079" cy="370251"/>
              </a:xfrm>
              <a:prstGeom prst="straightConnector1">
                <a:avLst/>
              </a:prstGeom>
              <a:ln w="114300">
                <a:solidFill>
                  <a:srgbClr val="0070C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8" name="Suora nuoliyhdysviiva 77"/>
              <p:cNvCxnSpPr/>
              <p:nvPr/>
            </p:nvCxnSpPr>
            <p:spPr>
              <a:xfrm flipV="1">
                <a:off x="6112006" y="4230172"/>
                <a:ext cx="1894388" cy="857027"/>
              </a:xfrm>
              <a:prstGeom prst="straightConnector1">
                <a:avLst/>
              </a:prstGeom>
              <a:ln w="13335">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uora nuoliyhdysviiva 78"/>
              <p:cNvCxnSpPr>
                <a:stCxn id="70" idx="0"/>
                <a:endCxn id="62" idx="2"/>
              </p:cNvCxnSpPr>
              <p:nvPr/>
            </p:nvCxnSpPr>
            <p:spPr>
              <a:xfrm flipV="1">
                <a:off x="5305109" y="2591296"/>
                <a:ext cx="3657197" cy="2279768"/>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Puolivapaa piirto 79"/>
              <p:cNvSpPr/>
              <p:nvPr/>
            </p:nvSpPr>
            <p:spPr>
              <a:xfrm>
                <a:off x="6137370" y="2585658"/>
                <a:ext cx="2384233" cy="520606"/>
              </a:xfrm>
              <a:custGeom>
                <a:avLst/>
                <a:gdLst>
                  <a:gd name="connsiteX0" fmla="*/ 0 w 2384385"/>
                  <a:gd name="connsiteY0" fmla="*/ 520860 h 521899"/>
                  <a:gd name="connsiteX1" fmla="*/ 1377387 w 2384385"/>
                  <a:gd name="connsiteY1" fmla="*/ 439838 h 521899"/>
                  <a:gd name="connsiteX2" fmla="*/ 2384385 w 2384385"/>
                  <a:gd name="connsiteY2" fmla="*/ 0 h 521899"/>
                </a:gdLst>
                <a:ahLst/>
                <a:cxnLst>
                  <a:cxn ang="0">
                    <a:pos x="connsiteX0" y="connsiteY0"/>
                  </a:cxn>
                  <a:cxn ang="0">
                    <a:pos x="connsiteX1" y="connsiteY1"/>
                  </a:cxn>
                  <a:cxn ang="0">
                    <a:pos x="connsiteX2" y="connsiteY2"/>
                  </a:cxn>
                </a:cxnLst>
                <a:rect l="l" t="t" r="r" b="b"/>
                <a:pathLst>
                  <a:path w="2384385" h="521899">
                    <a:moveTo>
                      <a:pt x="0" y="520860"/>
                    </a:moveTo>
                    <a:cubicBezTo>
                      <a:pt x="489994" y="523754"/>
                      <a:pt x="979989" y="526648"/>
                      <a:pt x="1377387" y="439838"/>
                    </a:cubicBezTo>
                    <a:cubicBezTo>
                      <a:pt x="1774785" y="353028"/>
                      <a:pt x="2079585" y="176514"/>
                      <a:pt x="2384385" y="0"/>
                    </a:cubicBezTo>
                  </a:path>
                </a:pathLst>
              </a:custGeom>
              <a:noFill/>
              <a:ln w="5778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81" name="Tekstiruutu 80"/>
              <p:cNvSpPr txBox="1"/>
              <p:nvPr/>
            </p:nvSpPr>
            <p:spPr>
              <a:xfrm>
                <a:off x="2966848" y="2852539"/>
                <a:ext cx="1513925" cy="984829"/>
              </a:xfrm>
              <a:prstGeom prst="rect">
                <a:avLst/>
              </a:prstGeom>
              <a:noFill/>
            </p:spPr>
            <p:txBody>
              <a:bodyPr>
                <a:spAutoFit/>
              </a:bodyPr>
              <a:lstStyle/>
              <a:p>
                <a:pPr>
                  <a:defRPr/>
                </a:pPr>
                <a:r>
                  <a:rPr lang="fi-FI" sz="2000" dirty="0">
                    <a:solidFill>
                      <a:srgbClr val="000000"/>
                    </a:solidFill>
                    <a:latin typeface="Arial" panose="020B0604020202020204" pitchFamily="34" charset="0"/>
                    <a:cs typeface="Arial" panose="020B0604020202020204" pitchFamily="34" charset="0"/>
                  </a:rPr>
                  <a:t>258+56</a:t>
                </a:r>
              </a:p>
              <a:p>
                <a:pPr>
                  <a:defRPr/>
                </a:pPr>
                <a:r>
                  <a:rPr lang="fi-FI" sz="1400" dirty="0">
                    <a:solidFill>
                      <a:srgbClr val="000000"/>
                    </a:solidFill>
                    <a:latin typeface="Akzidenz Grotesk BE Md"/>
                    <a:cs typeface="Arial" panose="020B0604020202020204" pitchFamily="34" charset="0"/>
                  </a:rPr>
                  <a:t>+ </a:t>
                </a:r>
                <a:r>
                  <a:rPr lang="fi-FI" sz="1400" dirty="0" err="1">
                    <a:solidFill>
                      <a:srgbClr val="000000"/>
                    </a:solidFill>
                    <a:latin typeface="Akzidenz Grotesk BE Md"/>
                    <a:cs typeface="Arial" panose="020B0604020202020204" pitchFamily="34" charset="0"/>
                  </a:rPr>
                  <a:t>spearhed</a:t>
                </a:r>
                <a:r>
                  <a:rPr lang="fi-FI" sz="1400" dirty="0">
                    <a:solidFill>
                      <a:srgbClr val="000000"/>
                    </a:solidFill>
                    <a:latin typeface="Akzidenz Grotesk BE Md"/>
                    <a:cs typeface="Arial" panose="020B0604020202020204" pitchFamily="34" charset="0"/>
                  </a:rPr>
                  <a:t> </a:t>
                </a:r>
                <a:r>
                  <a:rPr lang="fi-FI" sz="1400" dirty="0" err="1">
                    <a:solidFill>
                      <a:srgbClr val="000000"/>
                    </a:solidFill>
                    <a:latin typeface="Akzidenz Grotesk BE Md"/>
                    <a:cs typeface="Arial" panose="020B0604020202020204" pitchFamily="34" charset="0"/>
                  </a:rPr>
                  <a:t>projects</a:t>
                </a:r>
                <a:endParaRPr lang="fi-FI" sz="1400" dirty="0">
                  <a:solidFill>
                    <a:srgbClr val="000000"/>
                  </a:solidFill>
                  <a:latin typeface="Akzidenz Grotesk BE Md"/>
                  <a:cs typeface="Arial" panose="020B0604020202020204" pitchFamily="34" charset="0"/>
                </a:endParaRPr>
              </a:p>
            </p:txBody>
          </p:sp>
          <p:sp>
            <p:nvSpPr>
              <p:cNvPr id="10267" name="Tekstiruutu 81"/>
              <p:cNvSpPr txBox="1">
                <a:spLocks noChangeArrowheads="1"/>
              </p:cNvSpPr>
              <p:nvPr/>
            </p:nvSpPr>
            <p:spPr bwMode="auto">
              <a:xfrm>
                <a:off x="5943963" y="1460794"/>
                <a:ext cx="754377"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000" smtClean="0">
                    <a:solidFill>
                      <a:srgbClr val="000000"/>
                    </a:solidFill>
                    <a:cs typeface="Arial" charset="0"/>
                  </a:rPr>
                  <a:t>1823</a:t>
                </a:r>
              </a:p>
            </p:txBody>
          </p:sp>
          <p:sp>
            <p:nvSpPr>
              <p:cNvPr id="10268" name="Tekstiruutu 82"/>
              <p:cNvSpPr txBox="1">
                <a:spLocks noChangeArrowheads="1"/>
              </p:cNvSpPr>
              <p:nvPr/>
            </p:nvSpPr>
            <p:spPr bwMode="auto">
              <a:xfrm>
                <a:off x="3805822" y="3975022"/>
                <a:ext cx="776779"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000" smtClean="0">
                    <a:solidFill>
                      <a:srgbClr val="000000"/>
                    </a:solidFill>
                    <a:cs typeface="Arial" charset="0"/>
                  </a:rPr>
                  <a:t>228*</a:t>
                </a:r>
              </a:p>
            </p:txBody>
          </p:sp>
          <p:sp>
            <p:nvSpPr>
              <p:cNvPr id="84" name="Tekstiruutu 83"/>
              <p:cNvSpPr txBox="1"/>
              <p:nvPr/>
            </p:nvSpPr>
            <p:spPr>
              <a:xfrm>
                <a:off x="3226360" y="5141704"/>
                <a:ext cx="1249656" cy="984829"/>
              </a:xfrm>
              <a:prstGeom prst="rect">
                <a:avLst/>
              </a:prstGeom>
              <a:noFill/>
            </p:spPr>
            <p:txBody>
              <a:bodyPr wrap="square">
                <a:spAutoFit/>
              </a:bodyPr>
              <a:lstStyle/>
              <a:p>
                <a:pPr>
                  <a:defRPr/>
                </a:pPr>
                <a:r>
                  <a:rPr lang="fi-FI" sz="2000" dirty="0">
                    <a:solidFill>
                      <a:srgbClr val="000000"/>
                    </a:solidFill>
                    <a:latin typeface="Arial" panose="020B0604020202020204" pitchFamily="34" charset="0"/>
                    <a:cs typeface="Arial" panose="020B0604020202020204" pitchFamily="34" charset="0"/>
                  </a:rPr>
                  <a:t>383</a:t>
                </a:r>
              </a:p>
              <a:p>
                <a:pPr>
                  <a:defRPr/>
                </a:pPr>
                <a:r>
                  <a:rPr lang="fi-FI" sz="1400" dirty="0">
                    <a:solidFill>
                      <a:srgbClr val="000000"/>
                    </a:solidFill>
                    <a:latin typeface="Akzidenz Grotesk BE Md"/>
                    <a:cs typeface="Arial" panose="020B0604020202020204" pitchFamily="34" charset="0"/>
                  </a:rPr>
                  <a:t>+</a:t>
                </a:r>
                <a:r>
                  <a:rPr lang="fi-FI" sz="1400" dirty="0" err="1">
                    <a:solidFill>
                      <a:srgbClr val="000000"/>
                    </a:solidFill>
                    <a:latin typeface="Akzidenz Grotesk BE Md"/>
                    <a:cs typeface="Arial" panose="020B0604020202020204" pitchFamily="34" charset="0"/>
                  </a:rPr>
                  <a:t>spearhead</a:t>
                </a:r>
                <a:r>
                  <a:rPr lang="fi-FI" sz="1400" dirty="0">
                    <a:solidFill>
                      <a:srgbClr val="000000"/>
                    </a:solidFill>
                    <a:latin typeface="Akzidenz Grotesk BE Md"/>
                    <a:cs typeface="Arial" panose="020B0604020202020204" pitchFamily="34" charset="0"/>
                  </a:rPr>
                  <a:t> </a:t>
                </a:r>
                <a:r>
                  <a:rPr lang="fi-FI" sz="1400" dirty="0" err="1">
                    <a:solidFill>
                      <a:srgbClr val="000000"/>
                    </a:solidFill>
                    <a:latin typeface="Akzidenz Grotesk BE Md"/>
                    <a:cs typeface="Arial" panose="020B0604020202020204" pitchFamily="34" charset="0"/>
                  </a:rPr>
                  <a:t>projects</a:t>
                </a:r>
                <a:endParaRPr lang="fi-FI" sz="1400" dirty="0">
                  <a:solidFill>
                    <a:srgbClr val="000000"/>
                  </a:solidFill>
                  <a:latin typeface="Akzidenz Grotesk BE Md"/>
                  <a:cs typeface="Arial" panose="020B0604020202020204" pitchFamily="34" charset="0"/>
                </a:endParaRPr>
              </a:p>
            </p:txBody>
          </p:sp>
          <p:sp>
            <p:nvSpPr>
              <p:cNvPr id="85" name="Pyöristetty suorakulmio 84"/>
              <p:cNvSpPr/>
              <p:nvPr/>
            </p:nvSpPr>
            <p:spPr>
              <a:xfrm>
                <a:off x="8006394" y="243869"/>
                <a:ext cx="2138517" cy="99046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00000"/>
                    </a:solidFill>
                  </a:rPr>
                  <a:t>Universities of applied sciences</a:t>
                </a:r>
              </a:p>
            </p:txBody>
          </p:sp>
          <p:cxnSp>
            <p:nvCxnSpPr>
              <p:cNvPr id="86" name="Suora nuoliyhdysviiva 85"/>
              <p:cNvCxnSpPr>
                <a:endCxn id="85" idx="1"/>
              </p:cNvCxnSpPr>
              <p:nvPr/>
            </p:nvCxnSpPr>
            <p:spPr>
              <a:xfrm flipV="1">
                <a:off x="3413891" y="738163"/>
                <a:ext cx="4592503" cy="975433"/>
              </a:xfrm>
              <a:prstGeom prst="straightConnector1">
                <a:avLst/>
              </a:prstGeom>
              <a:ln w="190500">
                <a:solidFill>
                  <a:srgbClr val="0070C0"/>
                </a:solidFill>
                <a:tailEnd type="triangle" w="sm" len="sm"/>
              </a:ln>
            </p:spPr>
            <p:style>
              <a:lnRef idx="1">
                <a:schemeClr val="accent1"/>
              </a:lnRef>
              <a:fillRef idx="0">
                <a:schemeClr val="accent1"/>
              </a:fillRef>
              <a:effectRef idx="0">
                <a:schemeClr val="accent1"/>
              </a:effectRef>
              <a:fontRef idx="minor">
                <a:schemeClr val="tx1"/>
              </a:fontRef>
            </p:style>
          </p:cxnSp>
          <p:sp>
            <p:nvSpPr>
              <p:cNvPr id="10272" name="Tekstiruutu 86"/>
              <p:cNvSpPr txBox="1">
                <a:spLocks noChangeArrowheads="1"/>
              </p:cNvSpPr>
              <p:nvPr/>
            </p:nvSpPr>
            <p:spPr bwMode="auto">
              <a:xfrm>
                <a:off x="4582601" y="834521"/>
                <a:ext cx="611891"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000" smtClean="0">
                    <a:solidFill>
                      <a:srgbClr val="000000"/>
                    </a:solidFill>
                    <a:cs typeface="Arial" charset="0"/>
                  </a:rPr>
                  <a:t>858</a:t>
                </a:r>
              </a:p>
            </p:txBody>
          </p:sp>
        </p:grpSp>
        <p:sp>
          <p:nvSpPr>
            <p:cNvPr id="53" name="Puolivapaa piirto 52"/>
            <p:cNvSpPr/>
            <p:nvPr/>
          </p:nvSpPr>
          <p:spPr>
            <a:xfrm>
              <a:off x="2399590" y="2881993"/>
              <a:ext cx="4956961" cy="413017"/>
            </a:xfrm>
            <a:custGeom>
              <a:avLst/>
              <a:gdLst>
                <a:gd name="connsiteX0" fmla="*/ 0 w 4224866"/>
                <a:gd name="connsiteY0" fmla="*/ 0 h 482603"/>
                <a:gd name="connsiteX1" fmla="*/ 567266 w 4224866"/>
                <a:gd name="connsiteY1" fmla="*/ 406400 h 482603"/>
                <a:gd name="connsiteX2" fmla="*/ 3107266 w 4224866"/>
                <a:gd name="connsiteY2" fmla="*/ 465667 h 482603"/>
                <a:gd name="connsiteX3" fmla="*/ 4224866 w 4224866"/>
                <a:gd name="connsiteY3" fmla="*/ 203200 h 482603"/>
              </a:gdLst>
              <a:ahLst/>
              <a:cxnLst>
                <a:cxn ang="0">
                  <a:pos x="connsiteX0" y="connsiteY0"/>
                </a:cxn>
                <a:cxn ang="0">
                  <a:pos x="connsiteX1" y="connsiteY1"/>
                </a:cxn>
                <a:cxn ang="0">
                  <a:pos x="connsiteX2" y="connsiteY2"/>
                </a:cxn>
                <a:cxn ang="0">
                  <a:pos x="connsiteX3" y="connsiteY3"/>
                </a:cxn>
              </a:cxnLst>
              <a:rect l="l" t="t" r="r" b="b"/>
              <a:pathLst>
                <a:path w="4224866" h="482603">
                  <a:moveTo>
                    <a:pt x="0" y="0"/>
                  </a:moveTo>
                  <a:cubicBezTo>
                    <a:pt x="24694" y="164394"/>
                    <a:pt x="49388" y="328789"/>
                    <a:pt x="567266" y="406400"/>
                  </a:cubicBezTo>
                  <a:cubicBezTo>
                    <a:pt x="1085144" y="484011"/>
                    <a:pt x="2497666" y="499534"/>
                    <a:pt x="3107266" y="465667"/>
                  </a:cubicBezTo>
                  <a:cubicBezTo>
                    <a:pt x="3716866" y="431800"/>
                    <a:pt x="4224866" y="203200"/>
                    <a:pt x="4224866" y="203200"/>
                  </a:cubicBezTo>
                </a:path>
              </a:pathLst>
            </a:custGeom>
            <a:noFill/>
            <a:ln w="127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0246" name="Tekstiruutu 57"/>
            <p:cNvSpPr txBox="1">
              <a:spLocks noChangeArrowheads="1"/>
            </p:cNvSpPr>
            <p:nvPr/>
          </p:nvSpPr>
          <p:spPr bwMode="auto">
            <a:xfrm>
              <a:off x="5243760" y="2922261"/>
              <a:ext cx="815452" cy="45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000" smtClean="0">
                  <a:solidFill>
                    <a:srgbClr val="000000"/>
                  </a:solidFill>
                  <a:cs typeface="Arial" charset="0"/>
                </a:rPr>
                <a:t>50</a:t>
              </a:r>
            </a:p>
          </p:txBody>
        </p:sp>
        <p:sp>
          <p:nvSpPr>
            <p:cNvPr id="59" name="Pyöristetty suorakulmio 58"/>
            <p:cNvSpPr/>
            <p:nvPr/>
          </p:nvSpPr>
          <p:spPr>
            <a:xfrm>
              <a:off x="3407088" y="4131774"/>
              <a:ext cx="1787727" cy="35222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1200" dirty="0">
                  <a:solidFill>
                    <a:srgbClr val="0070C0"/>
                  </a:solidFill>
                </a:rPr>
                <a:t>SRC</a:t>
              </a:r>
            </a:p>
          </p:txBody>
        </p:sp>
        <p:cxnSp>
          <p:nvCxnSpPr>
            <p:cNvPr id="60" name="Suora nuoliyhdysviiva 59"/>
            <p:cNvCxnSpPr>
              <a:stCxn id="69" idx="3"/>
            </p:cNvCxnSpPr>
            <p:nvPr/>
          </p:nvCxnSpPr>
          <p:spPr>
            <a:xfrm>
              <a:off x="5219868" y="3713392"/>
              <a:ext cx="2136683" cy="1816564"/>
            </a:xfrm>
            <a:prstGeom prst="straightConnector1">
              <a:avLst/>
            </a:prstGeom>
            <a:ln w="3175">
              <a:solidFill>
                <a:srgbClr val="0070C0">
                  <a:alpha val="50000"/>
                </a:srgb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10249" name="Tekstiruutu 60"/>
            <p:cNvSpPr txBox="1">
              <a:spLocks noChangeArrowheads="1"/>
            </p:cNvSpPr>
            <p:nvPr/>
          </p:nvSpPr>
          <p:spPr bwMode="auto">
            <a:xfrm>
              <a:off x="7915024" y="6536731"/>
              <a:ext cx="1104590" cy="34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smtClean="0">
                  <a:solidFill>
                    <a:srgbClr val="000000"/>
                  </a:solidFill>
                  <a:cs typeface="Arial" charset="0"/>
                </a:rPr>
                <a:t>8.10.2015</a:t>
              </a:r>
              <a:endParaRPr lang="fi-FI" altLang="fi-FI" sz="1600" smtClean="0">
                <a:solidFill>
                  <a:srgbClr val="000000"/>
                </a:solidFill>
                <a:cs typeface="Arial" charset="0"/>
              </a:endParaRPr>
            </a:p>
          </p:txBody>
        </p:sp>
      </p:grpSp>
    </p:spTree>
    <p:extLst>
      <p:ext uri="{BB962C8B-B14F-4D97-AF65-F5344CB8AC3E}">
        <p14:creationId xmlns:p14="http://schemas.microsoft.com/office/powerpoint/2010/main" val="1903807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solidFill>
                  <a:srgbClr val="61A28C"/>
                </a:solidFill>
              </a:rPr>
              <a:t>Outline</a:t>
            </a:r>
            <a:endParaRPr lang="fi-FI" b="1" dirty="0">
              <a:solidFill>
                <a:srgbClr val="61A28C"/>
              </a:solidFill>
            </a:endParaRPr>
          </a:p>
        </p:txBody>
      </p:sp>
      <p:sp>
        <p:nvSpPr>
          <p:cNvPr id="3" name="Sisällön paikkamerkki 2"/>
          <p:cNvSpPr>
            <a:spLocks noGrp="1"/>
          </p:cNvSpPr>
          <p:nvPr>
            <p:ph idx="1"/>
          </p:nvPr>
        </p:nvSpPr>
        <p:spPr/>
        <p:txBody>
          <a:bodyPr/>
          <a:lstStyle/>
          <a:p>
            <a:r>
              <a:rPr lang="fi-FI" dirty="0"/>
              <a:t>The </a:t>
            </a:r>
            <a:r>
              <a:rPr lang="fi-FI" dirty="0" err="1"/>
              <a:t>Ministry</a:t>
            </a:r>
            <a:r>
              <a:rPr lang="fi-FI" dirty="0"/>
              <a:t> of Education and Culture and the </a:t>
            </a:r>
            <a:r>
              <a:rPr lang="fi-FI" dirty="0" err="1"/>
              <a:t>Finnish</a:t>
            </a:r>
            <a:r>
              <a:rPr lang="fi-FI" dirty="0"/>
              <a:t> Education System</a:t>
            </a:r>
          </a:p>
          <a:p>
            <a:r>
              <a:rPr lang="fi-FI" dirty="0" err="1" smtClean="0"/>
              <a:t>Steering</a:t>
            </a:r>
            <a:r>
              <a:rPr lang="fi-FI" dirty="0" smtClean="0"/>
              <a:t> of HE in Finland</a:t>
            </a:r>
          </a:p>
          <a:p>
            <a:r>
              <a:rPr lang="fi-FI" b="1" dirty="0" err="1" smtClean="0">
                <a:solidFill>
                  <a:srgbClr val="FF0000"/>
                </a:solidFill>
              </a:rPr>
              <a:t>Government</a:t>
            </a:r>
            <a:r>
              <a:rPr lang="fi-FI" b="1" dirty="0" smtClean="0">
                <a:solidFill>
                  <a:srgbClr val="FF0000"/>
                </a:solidFill>
              </a:rPr>
              <a:t> </a:t>
            </a:r>
            <a:r>
              <a:rPr lang="fi-FI" b="1" dirty="0" err="1" smtClean="0">
                <a:solidFill>
                  <a:srgbClr val="FF0000"/>
                </a:solidFill>
              </a:rPr>
              <a:t>programme</a:t>
            </a:r>
            <a:endParaRPr lang="fi-FI" b="1" dirty="0" smtClean="0">
              <a:solidFill>
                <a:srgbClr val="FF0000"/>
              </a:solidFill>
            </a:endParaRPr>
          </a:p>
          <a:p>
            <a:r>
              <a:rPr lang="fi-FI" dirty="0" smtClean="0"/>
              <a:t>HE in Finland</a:t>
            </a:r>
          </a:p>
          <a:p>
            <a:r>
              <a:rPr lang="fi-FI" dirty="0" err="1" smtClean="0"/>
              <a:t>Qualifications</a:t>
            </a:r>
            <a:r>
              <a:rPr lang="fi-FI" dirty="0" smtClean="0"/>
              <a:t> </a:t>
            </a:r>
            <a:r>
              <a:rPr lang="fi-FI" dirty="0" err="1" smtClean="0"/>
              <a:t>framework</a:t>
            </a:r>
            <a:endParaRPr lang="fi-FI" dirty="0"/>
          </a:p>
        </p:txBody>
      </p:sp>
    </p:spTree>
    <p:extLst>
      <p:ext uri="{BB962C8B-B14F-4D97-AF65-F5344CB8AC3E}">
        <p14:creationId xmlns:p14="http://schemas.microsoft.com/office/powerpoint/2010/main" val="2212320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b="1" kern="1200" dirty="0">
                <a:solidFill>
                  <a:srgbClr val="729C86"/>
                </a:solidFill>
              </a:rPr>
              <a:t>Government programme 2015-2019</a:t>
            </a:r>
          </a:p>
        </p:txBody>
      </p:sp>
      <p:sp>
        <p:nvSpPr>
          <p:cNvPr id="3" name="Sisällön paikkamerkki 2"/>
          <p:cNvSpPr>
            <a:spLocks noGrp="1"/>
          </p:cNvSpPr>
          <p:nvPr>
            <p:ph idx="1"/>
          </p:nvPr>
        </p:nvSpPr>
        <p:spPr>
          <a:xfrm>
            <a:off x="467544" y="1412776"/>
            <a:ext cx="8229600" cy="4525963"/>
          </a:xfrm>
        </p:spPr>
        <p:txBody>
          <a:bodyPr/>
          <a:lstStyle/>
          <a:p>
            <a:pPr marL="0" indent="0">
              <a:buNone/>
            </a:pPr>
            <a:endParaRPr lang="en-GB" dirty="0" smtClean="0"/>
          </a:p>
          <a:p>
            <a:r>
              <a:rPr lang="en-GB" dirty="0" smtClean="0"/>
              <a:t>PM </a:t>
            </a:r>
            <a:r>
              <a:rPr lang="en-GB" dirty="0" err="1" smtClean="0"/>
              <a:t>Sipilä’s</a:t>
            </a:r>
            <a:r>
              <a:rPr lang="en-GB" dirty="0" smtClean="0"/>
              <a:t> Government Programme </a:t>
            </a:r>
            <a:r>
              <a:rPr lang="en-GB" dirty="0"/>
              <a:t>May 27, </a:t>
            </a:r>
            <a:r>
              <a:rPr lang="en-GB" dirty="0" smtClean="0"/>
              <a:t>2015: </a:t>
            </a:r>
          </a:p>
          <a:p>
            <a:pPr marL="0" indent="0">
              <a:buNone/>
            </a:pPr>
            <a:r>
              <a:rPr lang="en-GB" i="1" dirty="0" smtClean="0"/>
              <a:t>     Finland of Solutions – a strategic government programme</a:t>
            </a:r>
            <a:endParaRPr lang="en-GB" dirty="0" smtClean="0"/>
          </a:p>
          <a:p>
            <a:endParaRPr lang="en-GB" i="1" dirty="0" smtClean="0"/>
          </a:p>
          <a:p>
            <a:r>
              <a:rPr lang="en-GB" dirty="0" smtClean="0"/>
              <a:t>Vision: Finland 2025 – built together </a:t>
            </a:r>
          </a:p>
          <a:p>
            <a:pPr lvl="1"/>
            <a:r>
              <a:rPr lang="en-GB" sz="2000" dirty="0" smtClean="0"/>
              <a:t>Finland as a part of Europe</a:t>
            </a:r>
          </a:p>
          <a:p>
            <a:pPr lvl="1"/>
            <a:r>
              <a:rPr lang="en-GB" sz="2000" dirty="0" smtClean="0"/>
              <a:t>Finland of sustainable economy</a:t>
            </a:r>
          </a:p>
          <a:p>
            <a:pPr lvl="1"/>
            <a:r>
              <a:rPr lang="en-GB" sz="2000" dirty="0" smtClean="0"/>
              <a:t>Renewing Finland</a:t>
            </a:r>
          </a:p>
          <a:p>
            <a:pPr lvl="1"/>
            <a:r>
              <a:rPr lang="en-GB" sz="2000" dirty="0" smtClean="0"/>
              <a:t>Safe Finland</a:t>
            </a:r>
          </a:p>
        </p:txBody>
      </p:sp>
    </p:spTree>
    <p:extLst>
      <p:ext uri="{BB962C8B-B14F-4D97-AF65-F5344CB8AC3E}">
        <p14:creationId xmlns:p14="http://schemas.microsoft.com/office/powerpoint/2010/main" val="459752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tsikko 1"/>
          <p:cNvSpPr>
            <a:spLocks noGrp="1"/>
          </p:cNvSpPr>
          <p:nvPr>
            <p:ph type="title"/>
          </p:nvPr>
        </p:nvSpPr>
        <p:spPr>
          <a:xfrm>
            <a:off x="468313" y="20638"/>
            <a:ext cx="8229600" cy="863600"/>
          </a:xfrm>
        </p:spPr>
        <p:txBody>
          <a:bodyPr/>
          <a:lstStyle/>
          <a:p>
            <a:r>
              <a:rPr lang="en-GB" altLang="fi-FI" b="1" dirty="0" smtClean="0">
                <a:solidFill>
                  <a:srgbClr val="729C86"/>
                </a:solidFill>
              </a:rPr>
              <a:t>Government on </a:t>
            </a:r>
            <a:br>
              <a:rPr lang="en-GB" altLang="fi-FI" b="1" dirty="0" smtClean="0">
                <a:solidFill>
                  <a:srgbClr val="729C86"/>
                </a:solidFill>
              </a:rPr>
            </a:br>
            <a:r>
              <a:rPr lang="en-GB" altLang="fi-FI" b="1" dirty="0" smtClean="0">
                <a:solidFill>
                  <a:srgbClr val="729C86"/>
                </a:solidFill>
              </a:rPr>
              <a:t>Knowledge and Education</a:t>
            </a:r>
          </a:p>
        </p:txBody>
      </p:sp>
      <p:sp>
        <p:nvSpPr>
          <p:cNvPr id="3" name="Sisällön paikkamerkki 2"/>
          <p:cNvSpPr>
            <a:spLocks noGrp="1"/>
          </p:cNvSpPr>
          <p:nvPr>
            <p:ph idx="1"/>
          </p:nvPr>
        </p:nvSpPr>
        <p:spPr>
          <a:xfrm>
            <a:off x="457200" y="981075"/>
            <a:ext cx="8229600" cy="5145088"/>
          </a:xfrm>
        </p:spPr>
        <p:txBody>
          <a:bodyPr/>
          <a:lstStyle/>
          <a:p>
            <a:pPr marL="0" indent="0">
              <a:buFontTx/>
              <a:buNone/>
              <a:defRPr/>
            </a:pPr>
            <a:r>
              <a:rPr lang="en-GB" sz="1700" dirty="0" smtClean="0"/>
              <a:t>Ten-year objective:</a:t>
            </a:r>
          </a:p>
          <a:p>
            <a:pPr marL="0" indent="0">
              <a:buFontTx/>
              <a:buNone/>
              <a:defRPr/>
            </a:pPr>
            <a:endParaRPr lang="en-GB" sz="1700" dirty="0" smtClean="0"/>
          </a:p>
          <a:p>
            <a:pPr marL="0" indent="0">
              <a:buFontTx/>
              <a:buNone/>
              <a:defRPr/>
            </a:pPr>
            <a:r>
              <a:rPr lang="en-GB" sz="1700" b="1" i="1" dirty="0" smtClean="0"/>
              <a:t>Finland is a country that encourages people to continuously learn something new. Skills and education levels in Finland have risen, promoting the renewal of Finnish society and equal opportunities. Finland is in the vanguard of education, skills and modern learning techniques</a:t>
            </a:r>
            <a:r>
              <a:rPr lang="en-GB" sz="1700" b="1" dirty="0" smtClean="0"/>
              <a:t>.</a:t>
            </a:r>
          </a:p>
          <a:p>
            <a:pPr marL="0" indent="0">
              <a:buFontTx/>
              <a:buNone/>
              <a:defRPr/>
            </a:pPr>
            <a:endParaRPr lang="en-GB" sz="1600" dirty="0" smtClean="0"/>
          </a:p>
          <a:p>
            <a:pPr marL="0" indent="0">
              <a:buFontTx/>
              <a:buNone/>
              <a:defRPr/>
            </a:pPr>
            <a:r>
              <a:rPr lang="en-GB" sz="1700" dirty="0" smtClean="0"/>
              <a:t>Government-term objectives:</a:t>
            </a:r>
          </a:p>
          <a:p>
            <a:pPr>
              <a:buFont typeface="Arial" panose="020B0604020202020204" pitchFamily="34" charset="0"/>
              <a:buChar char="•"/>
              <a:defRPr/>
            </a:pPr>
            <a:r>
              <a:rPr lang="en-GB" sz="1700" dirty="0" smtClean="0"/>
              <a:t>Learning environments have been modernised and the opportunities offered by digitalisation and new pedagogical approaches are grasped in learning.</a:t>
            </a:r>
          </a:p>
          <a:p>
            <a:pPr>
              <a:buFont typeface="Arial" panose="020B0604020202020204" pitchFamily="34" charset="0"/>
              <a:buChar char="•"/>
              <a:defRPr/>
            </a:pPr>
            <a:r>
              <a:rPr lang="en-GB" sz="1700" dirty="0" smtClean="0"/>
              <a:t>The number of young people who have dropped out of education or working life has fallen. The drop-out rate in education has declined.</a:t>
            </a:r>
          </a:p>
          <a:p>
            <a:pPr>
              <a:buFont typeface="Arial" panose="020B0604020202020204" pitchFamily="34" charset="0"/>
              <a:buChar char="•"/>
              <a:defRPr/>
            </a:pPr>
            <a:r>
              <a:rPr lang="en-GB" sz="1700" dirty="0" smtClean="0"/>
              <a:t>Dialogue between educational institutions and working life is more active.</a:t>
            </a:r>
          </a:p>
          <a:p>
            <a:pPr>
              <a:buFont typeface="Arial" panose="020B0604020202020204" pitchFamily="34" charset="0"/>
              <a:buChar char="•"/>
              <a:defRPr/>
            </a:pPr>
            <a:r>
              <a:rPr lang="en-GB" sz="1700" dirty="0" smtClean="0"/>
              <a:t>The quality and effectiveness of research and innovation have begun to improve.</a:t>
            </a:r>
          </a:p>
          <a:p>
            <a:pPr>
              <a:buFont typeface="Arial" panose="020B0604020202020204" pitchFamily="34" charset="0"/>
              <a:buChar char="•"/>
              <a:defRPr/>
            </a:pPr>
            <a:r>
              <a:rPr lang="en-GB" sz="1700" dirty="0" smtClean="0"/>
              <a:t>Education and research have become more international and obstacles to education exports have been removed.</a:t>
            </a:r>
            <a:endParaRPr lang="en-GB" sz="1700" dirty="0"/>
          </a:p>
        </p:txBody>
      </p:sp>
      <p:sp>
        <p:nvSpPr>
          <p:cNvPr id="4100" name="Dian numeron paikkamerkki 3"/>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eaLnBrk="1" hangingPunct="1">
              <a:spcBef>
                <a:spcPct val="0"/>
              </a:spcBef>
              <a:buFontTx/>
              <a:buNone/>
            </a:pPr>
            <a:fld id="{B339ED25-8DDB-4A82-B356-A9BF39AF8838}" type="slidenum">
              <a:rPr lang="fi-FI" altLang="fi-FI" sz="1400" smtClean="0">
                <a:latin typeface="Arial" charset="0"/>
              </a:rPr>
              <a:pPr eaLnBrk="1" hangingPunct="1">
                <a:spcBef>
                  <a:spcPct val="0"/>
                </a:spcBef>
                <a:buFontTx/>
                <a:buNone/>
              </a:pPr>
              <a:t>18</a:t>
            </a:fld>
            <a:endParaRPr lang="fi-FI" altLang="fi-FI" sz="1400" dirty="0" smtClean="0">
              <a:latin typeface="Arial" charset="0"/>
            </a:endParaRPr>
          </a:p>
        </p:txBody>
      </p:sp>
    </p:spTree>
    <p:extLst>
      <p:ext uri="{BB962C8B-B14F-4D97-AF65-F5344CB8AC3E}">
        <p14:creationId xmlns:p14="http://schemas.microsoft.com/office/powerpoint/2010/main" val="1723215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xfrm>
            <a:off x="468313" y="1"/>
            <a:ext cx="8229600" cy="1071563"/>
          </a:xfrm>
        </p:spPr>
        <p:txBody>
          <a:bodyPr/>
          <a:lstStyle/>
          <a:p>
            <a:r>
              <a:rPr lang="en-GB" altLang="fi-FI" sz="2800" b="1" dirty="0" smtClean="0">
                <a:solidFill>
                  <a:srgbClr val="3C8C93"/>
                </a:solidFill>
              </a:rPr>
              <a:t/>
            </a:r>
            <a:br>
              <a:rPr lang="en-GB" altLang="fi-FI" sz="2800" b="1" dirty="0" smtClean="0">
                <a:solidFill>
                  <a:srgbClr val="3C8C93"/>
                </a:solidFill>
              </a:rPr>
            </a:br>
            <a:r>
              <a:rPr lang="en-GB" altLang="fi-FI" sz="2800" b="1" dirty="0" smtClean="0">
                <a:solidFill>
                  <a:srgbClr val="3C8C93"/>
                </a:solidFill>
              </a:rPr>
              <a:t/>
            </a:r>
            <a:br>
              <a:rPr lang="en-GB" altLang="fi-FI" sz="2800" b="1" dirty="0" smtClean="0">
                <a:solidFill>
                  <a:srgbClr val="3C8C93"/>
                </a:solidFill>
              </a:rPr>
            </a:br>
            <a:r>
              <a:rPr lang="en-GB" altLang="fi-FI" b="1" dirty="0">
                <a:solidFill>
                  <a:srgbClr val="61A28C"/>
                </a:solidFill>
              </a:rPr>
              <a:t>Knowledge and Education</a:t>
            </a:r>
            <a:br>
              <a:rPr lang="en-GB" altLang="fi-FI" b="1" dirty="0">
                <a:solidFill>
                  <a:srgbClr val="61A28C"/>
                </a:solidFill>
              </a:rPr>
            </a:br>
            <a:r>
              <a:rPr lang="en-US" altLang="fi-FI" b="1" dirty="0" smtClean="0">
                <a:solidFill>
                  <a:srgbClr val="61A28C"/>
                </a:solidFill>
              </a:rPr>
              <a:t>Key </a:t>
            </a:r>
            <a:r>
              <a:rPr lang="en-US" altLang="fi-FI" b="1" dirty="0">
                <a:solidFill>
                  <a:srgbClr val="61A28C"/>
                </a:solidFill>
              </a:rPr>
              <a:t>projects this government term</a:t>
            </a:r>
            <a:endParaRPr lang="fi-FI" altLang="fi-FI" b="1" dirty="0">
              <a:solidFill>
                <a:srgbClr val="61A28C"/>
              </a:solidFill>
            </a:endParaRPr>
          </a:p>
        </p:txBody>
      </p:sp>
      <p:sp>
        <p:nvSpPr>
          <p:cNvPr id="3" name="Sisällön paikkamerkki 2"/>
          <p:cNvSpPr>
            <a:spLocks noGrp="1"/>
          </p:cNvSpPr>
          <p:nvPr>
            <p:ph idx="1"/>
          </p:nvPr>
        </p:nvSpPr>
        <p:spPr>
          <a:xfrm>
            <a:off x="395288" y="1196975"/>
            <a:ext cx="8229600" cy="4968875"/>
          </a:xfrm>
        </p:spPr>
        <p:txBody>
          <a:bodyPr/>
          <a:lstStyle/>
          <a:p>
            <a:pPr>
              <a:defRPr/>
            </a:pPr>
            <a:endParaRPr lang="en-GB" dirty="0" smtClean="0"/>
          </a:p>
          <a:p>
            <a:pPr>
              <a:defRPr/>
            </a:pPr>
            <a:endParaRPr lang="en-GB" dirty="0" smtClean="0"/>
          </a:p>
          <a:p>
            <a:pPr>
              <a:defRPr/>
            </a:pPr>
            <a:r>
              <a:rPr lang="en-GB" dirty="0" smtClean="0"/>
              <a:t>New learning environments and digital materials to comprehensive schools</a:t>
            </a:r>
          </a:p>
          <a:p>
            <a:pPr>
              <a:defRPr/>
            </a:pPr>
            <a:r>
              <a:rPr lang="en-GB" dirty="0" smtClean="0"/>
              <a:t>Reform of vocational upper secondary education</a:t>
            </a:r>
          </a:p>
          <a:p>
            <a:pPr>
              <a:defRPr/>
            </a:pPr>
            <a:r>
              <a:rPr lang="en-GB" b="1" u="sng" dirty="0" smtClean="0"/>
              <a:t>Acceleration of transition to working life in higher education</a:t>
            </a:r>
          </a:p>
          <a:p>
            <a:pPr>
              <a:defRPr/>
            </a:pPr>
            <a:r>
              <a:rPr lang="en-GB" dirty="0" smtClean="0"/>
              <a:t>Access to art and culture will be facilitated</a:t>
            </a:r>
          </a:p>
          <a:p>
            <a:pPr>
              <a:defRPr/>
            </a:pPr>
            <a:r>
              <a:rPr lang="en-GB" b="1" u="sng" dirty="0" smtClean="0"/>
              <a:t>Cooperation between higher education institutions and business life will be strengthened to bring innovations to the market</a:t>
            </a:r>
          </a:p>
          <a:p>
            <a:pPr>
              <a:defRPr/>
            </a:pPr>
            <a:r>
              <a:rPr lang="en-GB" dirty="0" smtClean="0"/>
              <a:t>Youth guarantee towards community guarantee</a:t>
            </a:r>
          </a:p>
          <a:p>
            <a:pPr marL="0" indent="0">
              <a:buFontTx/>
              <a:buNone/>
              <a:defRPr/>
            </a:pPr>
            <a:endParaRPr lang="en-GB" dirty="0"/>
          </a:p>
        </p:txBody>
      </p:sp>
      <p:sp>
        <p:nvSpPr>
          <p:cNvPr id="5124" name="Dian numeron paikkamerkki 3"/>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eaLnBrk="1" hangingPunct="1">
              <a:spcBef>
                <a:spcPct val="0"/>
              </a:spcBef>
              <a:buFontTx/>
              <a:buNone/>
            </a:pPr>
            <a:fld id="{FBEE17D4-38E5-43E0-8B05-2A343974AC29}" type="slidenum">
              <a:rPr lang="fi-FI" altLang="fi-FI" sz="1400" smtClean="0">
                <a:solidFill>
                  <a:srgbClr val="000000"/>
                </a:solidFill>
                <a:latin typeface="Arial" charset="0"/>
              </a:rPr>
              <a:pPr eaLnBrk="1" hangingPunct="1">
                <a:spcBef>
                  <a:spcPct val="0"/>
                </a:spcBef>
                <a:buFontTx/>
                <a:buNone/>
              </a:pPr>
              <a:t>19</a:t>
            </a:fld>
            <a:endParaRPr lang="fi-FI" altLang="fi-FI" sz="1400" smtClean="0">
              <a:solidFill>
                <a:srgbClr val="000000"/>
              </a:solidFill>
              <a:latin typeface="Arial" charset="0"/>
            </a:endParaRPr>
          </a:p>
        </p:txBody>
      </p:sp>
    </p:spTree>
    <p:extLst>
      <p:ext uri="{BB962C8B-B14F-4D97-AF65-F5344CB8AC3E}">
        <p14:creationId xmlns:p14="http://schemas.microsoft.com/office/powerpoint/2010/main" val="1883650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solidFill>
                  <a:srgbClr val="61A28C"/>
                </a:solidFill>
              </a:rPr>
              <a:t>Outline</a:t>
            </a:r>
            <a:endParaRPr lang="fi-FI" b="1" dirty="0">
              <a:solidFill>
                <a:srgbClr val="61A28C"/>
              </a:solidFill>
            </a:endParaRPr>
          </a:p>
        </p:txBody>
      </p:sp>
      <p:sp>
        <p:nvSpPr>
          <p:cNvPr id="3" name="Sisällön paikkamerkki 2"/>
          <p:cNvSpPr>
            <a:spLocks noGrp="1"/>
          </p:cNvSpPr>
          <p:nvPr>
            <p:ph idx="1"/>
          </p:nvPr>
        </p:nvSpPr>
        <p:spPr/>
        <p:txBody>
          <a:bodyPr/>
          <a:lstStyle/>
          <a:p>
            <a:r>
              <a:rPr lang="fi-FI" dirty="0" smtClean="0"/>
              <a:t>The </a:t>
            </a:r>
            <a:r>
              <a:rPr lang="fi-FI" dirty="0" err="1"/>
              <a:t>M</a:t>
            </a:r>
            <a:r>
              <a:rPr lang="fi-FI" dirty="0" err="1" smtClean="0"/>
              <a:t>inistry</a:t>
            </a:r>
            <a:r>
              <a:rPr lang="fi-FI" dirty="0" smtClean="0"/>
              <a:t> of Education and Culture and the </a:t>
            </a:r>
            <a:r>
              <a:rPr lang="fi-FI" dirty="0" err="1" smtClean="0"/>
              <a:t>Finnish</a:t>
            </a:r>
            <a:r>
              <a:rPr lang="fi-FI" dirty="0" smtClean="0"/>
              <a:t> Education System</a:t>
            </a:r>
          </a:p>
          <a:p>
            <a:r>
              <a:rPr lang="fi-FI" dirty="0" err="1" smtClean="0"/>
              <a:t>Steering</a:t>
            </a:r>
            <a:r>
              <a:rPr lang="fi-FI" dirty="0" smtClean="0"/>
              <a:t> of HE in Finland</a:t>
            </a:r>
          </a:p>
          <a:p>
            <a:r>
              <a:rPr lang="fi-FI" dirty="0" err="1" smtClean="0"/>
              <a:t>Government</a:t>
            </a:r>
            <a:r>
              <a:rPr lang="fi-FI" dirty="0" smtClean="0"/>
              <a:t> </a:t>
            </a:r>
            <a:r>
              <a:rPr lang="fi-FI" dirty="0" err="1" smtClean="0"/>
              <a:t>programme</a:t>
            </a:r>
            <a:endParaRPr lang="fi-FI" dirty="0" smtClean="0"/>
          </a:p>
          <a:p>
            <a:r>
              <a:rPr lang="fi-FI" dirty="0" smtClean="0"/>
              <a:t>HE in Finland</a:t>
            </a:r>
          </a:p>
          <a:p>
            <a:r>
              <a:rPr lang="fi-FI" dirty="0" err="1" smtClean="0"/>
              <a:t>Qualifications</a:t>
            </a:r>
            <a:r>
              <a:rPr lang="fi-FI" dirty="0" smtClean="0"/>
              <a:t> </a:t>
            </a:r>
            <a:r>
              <a:rPr lang="fi-FI" dirty="0" err="1" smtClean="0"/>
              <a:t>framework</a:t>
            </a:r>
            <a:endParaRPr lang="fi-FI" dirty="0"/>
          </a:p>
        </p:txBody>
      </p:sp>
    </p:spTree>
    <p:extLst>
      <p:ext uri="{BB962C8B-B14F-4D97-AF65-F5344CB8AC3E}">
        <p14:creationId xmlns:p14="http://schemas.microsoft.com/office/powerpoint/2010/main" val="146538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a:xfrm>
            <a:off x="539750" y="188913"/>
            <a:ext cx="8229600" cy="647700"/>
          </a:xfrm>
        </p:spPr>
        <p:txBody>
          <a:bodyPr/>
          <a:lstStyle/>
          <a:p>
            <a:r>
              <a:rPr lang="en-US" altLang="fi-FI" b="1" dirty="0" err="1">
                <a:solidFill>
                  <a:srgbClr val="61A28C"/>
                </a:solidFill>
              </a:rPr>
              <a:t>Sipilä’s</a:t>
            </a:r>
            <a:r>
              <a:rPr lang="en-US" altLang="fi-FI" b="1" dirty="0">
                <a:solidFill>
                  <a:srgbClr val="61A28C"/>
                </a:solidFill>
              </a:rPr>
              <a:t> Government: </a:t>
            </a:r>
            <a:br>
              <a:rPr lang="en-US" altLang="fi-FI" b="1" dirty="0">
                <a:solidFill>
                  <a:srgbClr val="61A28C"/>
                </a:solidFill>
              </a:rPr>
            </a:br>
            <a:r>
              <a:rPr lang="en-US" altLang="fi-FI" b="1" dirty="0">
                <a:solidFill>
                  <a:srgbClr val="61A28C"/>
                </a:solidFill>
              </a:rPr>
              <a:t>Acceleration of transition to working life</a:t>
            </a:r>
            <a:endParaRPr lang="fi-FI" altLang="fi-FI" b="1" dirty="0">
              <a:solidFill>
                <a:srgbClr val="61A28C"/>
              </a:solidFill>
            </a:endParaRPr>
          </a:p>
        </p:txBody>
      </p:sp>
      <p:sp>
        <p:nvSpPr>
          <p:cNvPr id="3" name="Sisällön paikkamerkki 2"/>
          <p:cNvSpPr>
            <a:spLocks noGrp="1"/>
          </p:cNvSpPr>
          <p:nvPr>
            <p:ph idx="1"/>
          </p:nvPr>
        </p:nvSpPr>
        <p:spPr>
          <a:xfrm>
            <a:off x="457200" y="1268413"/>
            <a:ext cx="8229600" cy="4857750"/>
          </a:xfrm>
        </p:spPr>
        <p:txBody>
          <a:bodyPr/>
          <a:lstStyle/>
          <a:p>
            <a:pPr marL="0" indent="0">
              <a:buFontTx/>
              <a:buNone/>
              <a:defRPr/>
            </a:pPr>
            <a:r>
              <a:rPr lang="en-US" dirty="0" smtClean="0"/>
              <a:t>Measures sought that support earlier start of working life. </a:t>
            </a:r>
          </a:p>
          <a:p>
            <a:pPr marL="0" indent="0">
              <a:buFontTx/>
              <a:buNone/>
              <a:defRPr/>
            </a:pPr>
            <a:r>
              <a:rPr lang="en-US" dirty="0" smtClean="0"/>
              <a:t>Movement within and between different levels of education will be made as flexible as possible. </a:t>
            </a:r>
          </a:p>
          <a:p>
            <a:pPr marL="0" indent="0">
              <a:buFontTx/>
              <a:buNone/>
              <a:defRPr/>
            </a:pPr>
            <a:r>
              <a:rPr lang="en-US" dirty="0" smtClean="0"/>
              <a:t>Accelerated higher education graduation and faster transition to working life is encouraged.</a:t>
            </a:r>
          </a:p>
          <a:p>
            <a:pPr marL="0" indent="0">
              <a:buFontTx/>
              <a:buNone/>
              <a:defRPr/>
            </a:pPr>
            <a:endParaRPr lang="en-US" dirty="0" smtClean="0"/>
          </a:p>
          <a:p>
            <a:pPr>
              <a:buFont typeface="Arial" panose="020B0604020202020204" pitchFamily="34" charset="0"/>
              <a:buChar char="•"/>
              <a:defRPr/>
            </a:pPr>
            <a:r>
              <a:rPr lang="en-US" dirty="0" smtClean="0"/>
              <a:t>The entrance examination process to higher education institutions will be reformed.</a:t>
            </a:r>
          </a:p>
          <a:p>
            <a:pPr>
              <a:buFont typeface="Arial" panose="020B0604020202020204" pitchFamily="34" charset="0"/>
              <a:buChar char="•"/>
              <a:defRPr/>
            </a:pPr>
            <a:r>
              <a:rPr lang="en-US" dirty="0" smtClean="0"/>
              <a:t>“A third term” will be introduced in higher education institutions.</a:t>
            </a:r>
          </a:p>
          <a:p>
            <a:pPr>
              <a:buFont typeface="Arial" panose="020B0604020202020204" pitchFamily="34" charset="0"/>
              <a:buChar char="•"/>
              <a:defRPr/>
            </a:pPr>
            <a:r>
              <a:rPr lang="en-US" dirty="0" smtClean="0"/>
              <a:t>Cooperation between the upper secondary level and higher education will be increased.</a:t>
            </a:r>
          </a:p>
          <a:p>
            <a:pPr>
              <a:buFont typeface="Arial" panose="020B0604020202020204" pitchFamily="34" charset="0"/>
              <a:buChar char="•"/>
              <a:defRPr/>
            </a:pPr>
            <a:r>
              <a:rPr lang="en-US" dirty="0" smtClean="0"/>
              <a:t>Qualification requirements in the public sector will be updated.</a:t>
            </a:r>
            <a:endParaRPr lang="fi-FI" dirty="0"/>
          </a:p>
        </p:txBody>
      </p:sp>
      <p:sp>
        <p:nvSpPr>
          <p:cNvPr id="8196" name="Dian numeron paikkamerkki 3"/>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eaLnBrk="1" hangingPunct="1">
              <a:spcBef>
                <a:spcPct val="0"/>
              </a:spcBef>
              <a:buFontTx/>
              <a:buNone/>
            </a:pPr>
            <a:fld id="{F65CEB7D-DDEE-466D-94F5-ED1CB0D839C3}" type="slidenum">
              <a:rPr lang="fi-FI" altLang="fi-FI" sz="1400" smtClean="0">
                <a:latin typeface="Arial" charset="0"/>
              </a:rPr>
              <a:pPr eaLnBrk="1" hangingPunct="1">
                <a:spcBef>
                  <a:spcPct val="0"/>
                </a:spcBef>
                <a:buFontTx/>
                <a:buNone/>
              </a:pPr>
              <a:t>20</a:t>
            </a:fld>
            <a:endParaRPr lang="fi-FI" altLang="fi-FI" sz="1400" smtClean="0">
              <a:latin typeface="Arial" charset="0"/>
            </a:endParaRPr>
          </a:p>
        </p:txBody>
      </p:sp>
    </p:spTree>
    <p:extLst>
      <p:ext uri="{BB962C8B-B14F-4D97-AF65-F5344CB8AC3E}">
        <p14:creationId xmlns:p14="http://schemas.microsoft.com/office/powerpoint/2010/main" val="1258741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a:xfrm>
            <a:off x="468313" y="188913"/>
            <a:ext cx="8229600" cy="936625"/>
          </a:xfrm>
        </p:spPr>
        <p:txBody>
          <a:bodyPr/>
          <a:lstStyle/>
          <a:p>
            <a:r>
              <a:rPr lang="en-US" altLang="fi-FI" sz="2400" b="1" dirty="0" smtClean="0">
                <a:solidFill>
                  <a:srgbClr val="3C8C93"/>
                </a:solidFill>
              </a:rPr>
              <a:t/>
            </a:r>
            <a:br>
              <a:rPr lang="en-US" altLang="fi-FI" sz="2400" b="1" dirty="0" smtClean="0">
                <a:solidFill>
                  <a:srgbClr val="3C8C93"/>
                </a:solidFill>
              </a:rPr>
            </a:br>
            <a:r>
              <a:rPr lang="en-US" altLang="fi-FI" b="1" dirty="0" err="1">
                <a:solidFill>
                  <a:srgbClr val="61A28C"/>
                </a:solidFill>
              </a:rPr>
              <a:t>Sipilä’s</a:t>
            </a:r>
            <a:r>
              <a:rPr lang="en-US" altLang="fi-FI" b="1" dirty="0">
                <a:solidFill>
                  <a:srgbClr val="61A28C"/>
                </a:solidFill>
              </a:rPr>
              <a:t> Government: Cooperation between higher education institutions and business life strengthened to bring innovations to the market</a:t>
            </a:r>
            <a:endParaRPr lang="fi-FI" altLang="fi-FI" b="1" dirty="0">
              <a:solidFill>
                <a:srgbClr val="61A28C"/>
              </a:solidFill>
            </a:endParaRPr>
          </a:p>
        </p:txBody>
      </p:sp>
      <p:sp>
        <p:nvSpPr>
          <p:cNvPr id="3" name="Sisällön paikkamerkki 2"/>
          <p:cNvSpPr>
            <a:spLocks noGrp="1"/>
          </p:cNvSpPr>
          <p:nvPr>
            <p:ph idx="1"/>
          </p:nvPr>
        </p:nvSpPr>
        <p:spPr>
          <a:xfrm>
            <a:off x="457200" y="1341438"/>
            <a:ext cx="8229600" cy="4895850"/>
          </a:xfrm>
        </p:spPr>
        <p:txBody>
          <a:bodyPr/>
          <a:lstStyle/>
          <a:p>
            <a:pPr marL="0" indent="0">
              <a:buFontTx/>
              <a:buNone/>
              <a:defRPr/>
            </a:pPr>
            <a:endParaRPr lang="en-GB" dirty="0" smtClean="0"/>
          </a:p>
          <a:p>
            <a:pPr marL="0" indent="0">
              <a:buFontTx/>
              <a:buNone/>
              <a:defRPr/>
            </a:pPr>
            <a:endParaRPr lang="en-GB" dirty="0"/>
          </a:p>
          <a:p>
            <a:pPr marL="0" indent="0">
              <a:buFontTx/>
              <a:buNone/>
              <a:defRPr/>
            </a:pPr>
            <a:r>
              <a:rPr lang="en-GB" dirty="0" smtClean="0"/>
              <a:t>The effectiveness and commercialisation of research results will be strengthened. The profiles and respective responsibilities of higher education institutions and research institutes will be clarified and cooperation between them will be increased. Knowledge and expertise will be pooled in competitive centres of excellence.</a:t>
            </a:r>
          </a:p>
          <a:p>
            <a:pPr lvl="1">
              <a:defRPr/>
            </a:pPr>
            <a:r>
              <a:rPr lang="en-GB" b="0" dirty="0" smtClean="0"/>
              <a:t>Higher education institutions’ and research institutes’ proposals on their respective responsibilities. Faculties’ and research units’ closer cooperation.</a:t>
            </a:r>
          </a:p>
          <a:p>
            <a:pPr lvl="1">
              <a:defRPr/>
            </a:pPr>
            <a:r>
              <a:rPr lang="en-GB" b="0" dirty="0" smtClean="0"/>
              <a:t>Regional centres of excellence and powerful hubs representing specific fields will be provided with financial support.</a:t>
            </a:r>
          </a:p>
          <a:p>
            <a:pPr lvl="1">
              <a:defRPr/>
            </a:pPr>
            <a:r>
              <a:rPr lang="en-GB" b="0" dirty="0" smtClean="0"/>
              <a:t>Account will be taken of the effectiveness and commercialisation of research results in the steering of public research, development and innovation funding, as well as in incentives channelled towards research institutes and higher education institutions.</a:t>
            </a:r>
            <a:endParaRPr lang="en-GB" b="0" dirty="0"/>
          </a:p>
        </p:txBody>
      </p:sp>
      <p:sp>
        <p:nvSpPr>
          <p:cNvPr id="10244" name="Dian numeron paikkamerkki 3"/>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eaLnBrk="1" hangingPunct="1">
              <a:spcBef>
                <a:spcPct val="0"/>
              </a:spcBef>
              <a:buFontTx/>
              <a:buNone/>
            </a:pPr>
            <a:fld id="{5E07AA03-B322-402B-8655-A7C6315BD6CA}" type="slidenum">
              <a:rPr lang="fi-FI" altLang="fi-FI" sz="1400" smtClean="0">
                <a:latin typeface="Arial" charset="0"/>
              </a:rPr>
              <a:pPr eaLnBrk="1" hangingPunct="1">
                <a:spcBef>
                  <a:spcPct val="0"/>
                </a:spcBef>
                <a:buFontTx/>
                <a:buNone/>
              </a:pPr>
              <a:t>21</a:t>
            </a:fld>
            <a:endParaRPr lang="fi-FI" altLang="fi-FI" sz="1400" smtClean="0">
              <a:latin typeface="Arial" charset="0"/>
            </a:endParaRPr>
          </a:p>
        </p:txBody>
      </p:sp>
    </p:spTree>
    <p:extLst>
      <p:ext uri="{BB962C8B-B14F-4D97-AF65-F5344CB8AC3E}">
        <p14:creationId xmlns:p14="http://schemas.microsoft.com/office/powerpoint/2010/main" val="1506129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solidFill>
                  <a:srgbClr val="61A28C"/>
                </a:solidFill>
              </a:rPr>
              <a:t>Outline</a:t>
            </a:r>
            <a:endParaRPr lang="fi-FI" b="1" dirty="0">
              <a:solidFill>
                <a:srgbClr val="61A28C"/>
              </a:solidFill>
            </a:endParaRPr>
          </a:p>
        </p:txBody>
      </p:sp>
      <p:sp>
        <p:nvSpPr>
          <p:cNvPr id="3" name="Sisällön paikkamerkki 2"/>
          <p:cNvSpPr>
            <a:spLocks noGrp="1"/>
          </p:cNvSpPr>
          <p:nvPr>
            <p:ph idx="1"/>
          </p:nvPr>
        </p:nvSpPr>
        <p:spPr/>
        <p:txBody>
          <a:bodyPr/>
          <a:lstStyle/>
          <a:p>
            <a:r>
              <a:rPr lang="fi-FI" dirty="0"/>
              <a:t>The </a:t>
            </a:r>
            <a:r>
              <a:rPr lang="fi-FI" dirty="0" err="1"/>
              <a:t>Ministry</a:t>
            </a:r>
            <a:r>
              <a:rPr lang="fi-FI" dirty="0"/>
              <a:t> of Education and Culture and the </a:t>
            </a:r>
            <a:r>
              <a:rPr lang="fi-FI" dirty="0" err="1"/>
              <a:t>Finnish</a:t>
            </a:r>
            <a:r>
              <a:rPr lang="fi-FI" dirty="0"/>
              <a:t> </a:t>
            </a:r>
            <a:r>
              <a:rPr lang="fi-FI" dirty="0" err="1"/>
              <a:t>Education</a:t>
            </a:r>
            <a:r>
              <a:rPr lang="fi-FI" dirty="0"/>
              <a:t> System</a:t>
            </a:r>
          </a:p>
          <a:p>
            <a:r>
              <a:rPr lang="fi-FI" dirty="0" err="1" smtClean="0"/>
              <a:t>Steering</a:t>
            </a:r>
            <a:r>
              <a:rPr lang="fi-FI" dirty="0" smtClean="0"/>
              <a:t> of HE in Finland</a:t>
            </a:r>
          </a:p>
          <a:p>
            <a:r>
              <a:rPr lang="fi-FI" dirty="0" err="1" smtClean="0"/>
              <a:t>Government</a:t>
            </a:r>
            <a:r>
              <a:rPr lang="fi-FI" dirty="0" smtClean="0"/>
              <a:t> </a:t>
            </a:r>
            <a:r>
              <a:rPr lang="fi-FI" dirty="0" err="1" smtClean="0"/>
              <a:t>programme</a:t>
            </a:r>
            <a:endParaRPr lang="fi-FI" dirty="0" smtClean="0"/>
          </a:p>
          <a:p>
            <a:r>
              <a:rPr lang="fi-FI" b="1" dirty="0" smtClean="0">
                <a:solidFill>
                  <a:srgbClr val="FF0000"/>
                </a:solidFill>
              </a:rPr>
              <a:t>HE in Finland</a:t>
            </a:r>
          </a:p>
          <a:p>
            <a:r>
              <a:rPr lang="fi-FI" dirty="0" err="1" smtClean="0"/>
              <a:t>Qualifications</a:t>
            </a:r>
            <a:r>
              <a:rPr lang="fi-FI" dirty="0" smtClean="0"/>
              <a:t> </a:t>
            </a:r>
            <a:r>
              <a:rPr lang="fi-FI" dirty="0" err="1" smtClean="0"/>
              <a:t>framework</a:t>
            </a:r>
            <a:endParaRPr lang="fi-FI" dirty="0"/>
          </a:p>
        </p:txBody>
      </p:sp>
    </p:spTree>
    <p:extLst>
      <p:ext uri="{BB962C8B-B14F-4D97-AF65-F5344CB8AC3E}">
        <p14:creationId xmlns:p14="http://schemas.microsoft.com/office/powerpoint/2010/main" val="470935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08" y="525719"/>
            <a:ext cx="4238625" cy="604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llipsi 13"/>
          <p:cNvSpPr/>
          <p:nvPr/>
        </p:nvSpPr>
        <p:spPr>
          <a:xfrm>
            <a:off x="4139952" y="577872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9" name="Ellipsi 8"/>
          <p:cNvSpPr/>
          <p:nvPr/>
        </p:nvSpPr>
        <p:spPr>
          <a:xfrm>
            <a:off x="4283974" y="32129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2" name="Ellipsi 11"/>
          <p:cNvSpPr/>
          <p:nvPr/>
        </p:nvSpPr>
        <p:spPr>
          <a:xfrm>
            <a:off x="3419878" y="4221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3" name="Ellipsi 12"/>
          <p:cNvSpPr/>
          <p:nvPr/>
        </p:nvSpPr>
        <p:spPr>
          <a:xfrm>
            <a:off x="3428256" y="56287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1" name="Ellipsi 10"/>
          <p:cNvSpPr/>
          <p:nvPr/>
        </p:nvSpPr>
        <p:spPr>
          <a:xfrm>
            <a:off x="4427986" y="241221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7" name="Ellipsi 16"/>
          <p:cNvSpPr/>
          <p:nvPr/>
        </p:nvSpPr>
        <p:spPr>
          <a:xfrm>
            <a:off x="3927314" y="50131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8" name="Ellipsi 17"/>
          <p:cNvSpPr/>
          <p:nvPr/>
        </p:nvSpPr>
        <p:spPr>
          <a:xfrm>
            <a:off x="4995754" y="53095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0" name="Ellipsi 19"/>
          <p:cNvSpPr/>
          <p:nvPr/>
        </p:nvSpPr>
        <p:spPr>
          <a:xfrm>
            <a:off x="4355976" y="45811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1" name="Ellipsi 20"/>
          <p:cNvSpPr/>
          <p:nvPr/>
        </p:nvSpPr>
        <p:spPr>
          <a:xfrm>
            <a:off x="4851742" y="42955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2" name="Ellipsi 21"/>
          <p:cNvSpPr/>
          <p:nvPr/>
        </p:nvSpPr>
        <p:spPr>
          <a:xfrm>
            <a:off x="5436096" y="44371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3" name="Ellipsi 22"/>
          <p:cNvSpPr/>
          <p:nvPr/>
        </p:nvSpPr>
        <p:spPr>
          <a:xfrm>
            <a:off x="3403057" y="50189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5" name="Ellipsi 24"/>
          <p:cNvSpPr/>
          <p:nvPr/>
        </p:nvSpPr>
        <p:spPr>
          <a:xfrm>
            <a:off x="3778246" y="43675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4" name="Ellipsi 23"/>
          <p:cNvSpPr/>
          <p:nvPr/>
        </p:nvSpPr>
        <p:spPr>
          <a:xfrm>
            <a:off x="4855091" y="34373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6" name="Ellipsi 25"/>
          <p:cNvSpPr/>
          <p:nvPr/>
        </p:nvSpPr>
        <p:spPr>
          <a:xfrm>
            <a:off x="3937538" y="38258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7" name="Ellipsi 26"/>
          <p:cNvSpPr/>
          <p:nvPr/>
        </p:nvSpPr>
        <p:spPr>
          <a:xfrm>
            <a:off x="4081558" y="53816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8" name="Ellipsi 27"/>
          <p:cNvSpPr/>
          <p:nvPr/>
        </p:nvSpPr>
        <p:spPr>
          <a:xfrm>
            <a:off x="4344263" y="53816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9" name="Ellipsi 28"/>
          <p:cNvSpPr/>
          <p:nvPr/>
        </p:nvSpPr>
        <p:spPr>
          <a:xfrm>
            <a:off x="4603080" y="545096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30" name="Ellipsi 29"/>
          <p:cNvSpPr/>
          <p:nvPr/>
        </p:nvSpPr>
        <p:spPr>
          <a:xfrm>
            <a:off x="4747102" y="487493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5" name="Tekstiruutu 4"/>
          <p:cNvSpPr txBox="1"/>
          <p:nvPr/>
        </p:nvSpPr>
        <p:spPr>
          <a:xfrm>
            <a:off x="1617566" y="1966673"/>
            <a:ext cx="1818084" cy="21544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Oulu: </a:t>
            </a:r>
            <a:r>
              <a:rPr lang="fi-FI" sz="800" dirty="0" smtClean="0">
                <a:solidFill>
                  <a:srgbClr val="000000"/>
                </a:solidFill>
                <a:ea typeface="ＭＳ Ｐゴシック" pitchFamily="1" charset="-128"/>
              </a:rPr>
              <a:t>Oulun yliopisto, Oulun </a:t>
            </a:r>
            <a:r>
              <a:rPr lang="fi-FI" sz="800" dirty="0" err="1" smtClean="0">
                <a:solidFill>
                  <a:srgbClr val="000000"/>
                </a:solidFill>
                <a:ea typeface="ＭＳ Ｐゴシック" pitchFamily="1" charset="-128"/>
              </a:rPr>
              <a:t>amk</a:t>
            </a:r>
            <a:endParaRPr lang="fi-FI" sz="800" dirty="0">
              <a:solidFill>
                <a:srgbClr val="000000"/>
              </a:solidFill>
              <a:ea typeface="ＭＳ Ｐゴシック" pitchFamily="1" charset="-128"/>
            </a:endParaRPr>
          </a:p>
        </p:txBody>
      </p:sp>
      <p:sp>
        <p:nvSpPr>
          <p:cNvPr id="6" name="Tekstiruutu 5"/>
          <p:cNvSpPr txBox="1"/>
          <p:nvPr/>
        </p:nvSpPr>
        <p:spPr>
          <a:xfrm>
            <a:off x="5580113" y="2168423"/>
            <a:ext cx="2016224" cy="21544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Rovaniemi: </a:t>
            </a:r>
            <a:r>
              <a:rPr lang="fi-FI" sz="800" dirty="0" smtClean="0">
                <a:solidFill>
                  <a:srgbClr val="000000"/>
                </a:solidFill>
                <a:ea typeface="ＭＳ Ｐゴシック" pitchFamily="1" charset="-128"/>
              </a:rPr>
              <a:t>Lapin yliopisto, Lapin </a:t>
            </a:r>
            <a:r>
              <a:rPr lang="fi-FI" sz="800" dirty="0" err="1" smtClean="0">
                <a:solidFill>
                  <a:srgbClr val="000000"/>
                </a:solidFill>
                <a:ea typeface="ＭＳ Ｐゴシック" pitchFamily="1" charset="-128"/>
              </a:rPr>
              <a:t>amk</a:t>
            </a:r>
            <a:endParaRPr lang="fi-FI" sz="800" dirty="0">
              <a:solidFill>
                <a:srgbClr val="000000"/>
              </a:solidFill>
              <a:ea typeface="ＭＳ Ｐゴシック" pitchFamily="1" charset="-128"/>
            </a:endParaRPr>
          </a:p>
        </p:txBody>
      </p:sp>
      <p:sp>
        <p:nvSpPr>
          <p:cNvPr id="7" name="Tekstiruutu 6"/>
          <p:cNvSpPr txBox="1"/>
          <p:nvPr/>
        </p:nvSpPr>
        <p:spPr>
          <a:xfrm>
            <a:off x="5455253" y="2497366"/>
            <a:ext cx="1438314" cy="461665"/>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Kajaani: </a:t>
            </a:r>
            <a:r>
              <a:rPr lang="fi-FI" sz="800" dirty="0" smtClean="0">
                <a:solidFill>
                  <a:srgbClr val="000000"/>
                </a:solidFill>
                <a:ea typeface="ＭＳ Ｐゴシック" pitchFamily="1" charset="-128"/>
              </a:rPr>
              <a:t>Kajaanin amk, yliopistokeskus (ISYO, OY, LY, JY)</a:t>
            </a:r>
            <a:endParaRPr lang="fi-FI" sz="800" dirty="0">
              <a:solidFill>
                <a:srgbClr val="000000"/>
              </a:solidFill>
              <a:ea typeface="ＭＳ Ｐゴシック" pitchFamily="1" charset="-128"/>
            </a:endParaRPr>
          </a:p>
        </p:txBody>
      </p:sp>
      <p:sp>
        <p:nvSpPr>
          <p:cNvPr id="8" name="Tekstiruutu 7"/>
          <p:cNvSpPr txBox="1"/>
          <p:nvPr/>
        </p:nvSpPr>
        <p:spPr>
          <a:xfrm rot="10800000" flipV="1">
            <a:off x="6120331" y="3841145"/>
            <a:ext cx="2101883" cy="338554"/>
          </a:xfrm>
          <a:prstGeom prst="rect">
            <a:avLst/>
          </a:prstGeom>
          <a:solidFill>
            <a:schemeClr val="bg1"/>
          </a:solid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Joensuu: </a:t>
            </a:r>
            <a:r>
              <a:rPr lang="fi-FI" sz="800" dirty="0" smtClean="0">
                <a:solidFill>
                  <a:srgbClr val="000000"/>
                </a:solidFill>
                <a:ea typeface="ＭＳ Ｐゴシック" pitchFamily="1" charset="-128"/>
              </a:rPr>
              <a:t>Itä-Suomen yliopisto, Karelia </a:t>
            </a:r>
            <a:r>
              <a:rPr lang="fi-FI" sz="800" dirty="0" err="1" smtClean="0">
                <a:solidFill>
                  <a:srgbClr val="000000"/>
                </a:solidFill>
                <a:ea typeface="ＭＳ Ｐゴシック" pitchFamily="1" charset="-128"/>
              </a:rPr>
              <a:t>amk</a:t>
            </a:r>
            <a:endParaRPr lang="fi-FI" sz="800" dirty="0">
              <a:solidFill>
                <a:srgbClr val="000000"/>
              </a:solidFill>
              <a:ea typeface="ＭＳ Ｐゴシック" pitchFamily="1" charset="-128"/>
            </a:endParaRPr>
          </a:p>
        </p:txBody>
      </p:sp>
      <p:sp>
        <p:nvSpPr>
          <p:cNvPr id="1024" name="Tekstiruutu 1023"/>
          <p:cNvSpPr txBox="1"/>
          <p:nvPr/>
        </p:nvSpPr>
        <p:spPr>
          <a:xfrm>
            <a:off x="5381333" y="5373163"/>
            <a:ext cx="2952327"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Lappeenranta: </a:t>
            </a:r>
            <a:r>
              <a:rPr lang="fi-FI" sz="800" dirty="0" smtClean="0">
                <a:solidFill>
                  <a:srgbClr val="000000"/>
                </a:solidFill>
                <a:ea typeface="ＭＳ Ｐゴシック" pitchFamily="1" charset="-128"/>
              </a:rPr>
              <a:t>Lappeenrannan teknillinen yliopisto, Saimaan </a:t>
            </a:r>
            <a:r>
              <a:rPr lang="fi-FI" sz="800" dirty="0" err="1" smtClean="0">
                <a:solidFill>
                  <a:srgbClr val="000000"/>
                </a:solidFill>
                <a:ea typeface="ＭＳ Ｐゴシック" pitchFamily="1" charset="-128"/>
              </a:rPr>
              <a:t>amk</a:t>
            </a:r>
            <a:endParaRPr lang="fi-FI" sz="800" b="1" dirty="0">
              <a:solidFill>
                <a:srgbClr val="000000"/>
              </a:solidFill>
              <a:ea typeface="ＭＳ Ｐゴシック" pitchFamily="1" charset="-128"/>
            </a:endParaRPr>
          </a:p>
        </p:txBody>
      </p:sp>
      <p:sp>
        <p:nvSpPr>
          <p:cNvPr id="1027" name="Tekstiruutu 1026"/>
          <p:cNvSpPr txBox="1"/>
          <p:nvPr/>
        </p:nvSpPr>
        <p:spPr>
          <a:xfrm>
            <a:off x="3888396" y="6380748"/>
            <a:ext cx="4572045" cy="338554"/>
          </a:xfrm>
          <a:prstGeom prst="rect">
            <a:avLst/>
          </a:prstGeom>
          <a:solidFill>
            <a:schemeClr val="bg1"/>
          </a:solid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Pääkaupunkiseutu: </a:t>
            </a:r>
            <a:r>
              <a:rPr lang="fi-FI" sz="800" dirty="0" smtClean="0">
                <a:solidFill>
                  <a:srgbClr val="000000"/>
                </a:solidFill>
                <a:ea typeface="ＭＳ Ｐゴシック" pitchFamily="1" charset="-128"/>
              </a:rPr>
              <a:t>Helsingin yliopisto, Aalto yliopisto, </a:t>
            </a:r>
            <a:r>
              <a:rPr lang="fi-FI" sz="800" dirty="0" err="1" smtClean="0">
                <a:solidFill>
                  <a:srgbClr val="000000"/>
                </a:solidFill>
                <a:ea typeface="ＭＳ Ｐゴシック" pitchFamily="1" charset="-128"/>
              </a:rPr>
              <a:t>Hanken</a:t>
            </a:r>
            <a:r>
              <a:rPr lang="fi-FI" sz="800" dirty="0" smtClean="0">
                <a:solidFill>
                  <a:srgbClr val="000000"/>
                </a:solidFill>
                <a:ea typeface="ＭＳ Ｐゴシック" pitchFamily="1" charset="-128"/>
              </a:rPr>
              <a:t>, Taideyliopisto, </a:t>
            </a:r>
            <a:r>
              <a:rPr lang="fi-FI" sz="800" dirty="0" err="1" smtClean="0">
                <a:solidFill>
                  <a:srgbClr val="000000"/>
                </a:solidFill>
                <a:ea typeface="ＭＳ Ｐゴシック" pitchFamily="1" charset="-128"/>
              </a:rPr>
              <a:t>Arcada</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Haaga-Helia</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Humak</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 Diakonia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Laurea</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 Metropolia </a:t>
            </a:r>
            <a:r>
              <a:rPr lang="fi-FI" sz="800" dirty="0" err="1" smtClean="0">
                <a:solidFill>
                  <a:srgbClr val="000000"/>
                </a:solidFill>
                <a:ea typeface="ＭＳ Ｐゴシック" pitchFamily="1" charset="-128"/>
              </a:rPr>
              <a:t>amk</a:t>
            </a:r>
            <a:r>
              <a:rPr lang="fi-FI" sz="800" dirty="0" smtClean="0">
                <a:solidFill>
                  <a:srgbClr val="000000"/>
                </a:solidFill>
                <a:ea typeface="ＭＳ Ｐゴシック" pitchFamily="1" charset="-128"/>
              </a:rPr>
              <a:t>,</a:t>
            </a:r>
            <a:endParaRPr lang="fi-FI" sz="800" dirty="0">
              <a:solidFill>
                <a:srgbClr val="000000"/>
              </a:solidFill>
              <a:ea typeface="ＭＳ Ｐゴシック" pitchFamily="1" charset="-128"/>
            </a:endParaRPr>
          </a:p>
        </p:txBody>
      </p:sp>
      <p:cxnSp>
        <p:nvCxnSpPr>
          <p:cNvPr id="15" name="Suora yhdysviiva 14"/>
          <p:cNvCxnSpPr>
            <a:stCxn id="5" idx="3"/>
            <a:endCxn id="9" idx="1"/>
          </p:cNvCxnSpPr>
          <p:nvPr/>
        </p:nvCxnSpPr>
        <p:spPr>
          <a:xfrm>
            <a:off x="3435650" y="2074395"/>
            <a:ext cx="869410" cy="1159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uora yhdysviiva 18"/>
          <p:cNvCxnSpPr>
            <a:stCxn id="6" idx="1"/>
            <a:endCxn id="11" idx="7"/>
          </p:cNvCxnSpPr>
          <p:nvPr/>
        </p:nvCxnSpPr>
        <p:spPr>
          <a:xfrm flipH="1">
            <a:off x="4550911" y="2276161"/>
            <a:ext cx="1029203" cy="15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Suora yhdysviiva 1027"/>
          <p:cNvCxnSpPr>
            <a:endCxn id="14" idx="4"/>
          </p:cNvCxnSpPr>
          <p:nvPr/>
        </p:nvCxnSpPr>
        <p:spPr>
          <a:xfrm flipV="1">
            <a:off x="4102646" y="5922754"/>
            <a:ext cx="109314" cy="458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uora yhdysviiva 52"/>
          <p:cNvCxnSpPr>
            <a:stCxn id="24" idx="7"/>
            <a:endCxn id="7" idx="1"/>
          </p:cNvCxnSpPr>
          <p:nvPr/>
        </p:nvCxnSpPr>
        <p:spPr>
          <a:xfrm flipV="1">
            <a:off x="4978024" y="2728183"/>
            <a:ext cx="477237" cy="730292"/>
          </a:xfrm>
          <a:prstGeom prst="line">
            <a:avLst/>
          </a:prstGeom>
        </p:spPr>
        <p:style>
          <a:lnRef idx="1">
            <a:schemeClr val="accent1"/>
          </a:lnRef>
          <a:fillRef idx="0">
            <a:schemeClr val="accent1"/>
          </a:fillRef>
          <a:effectRef idx="0">
            <a:schemeClr val="accent1"/>
          </a:effectRef>
          <a:fontRef idx="minor">
            <a:schemeClr val="tx1"/>
          </a:fontRef>
        </p:style>
      </p:cxnSp>
      <p:sp>
        <p:nvSpPr>
          <p:cNvPr id="1049" name="Tekstiruutu 1048"/>
          <p:cNvSpPr txBox="1"/>
          <p:nvPr/>
        </p:nvSpPr>
        <p:spPr>
          <a:xfrm>
            <a:off x="5785566" y="3345025"/>
            <a:ext cx="2143861" cy="33855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Kuopio</a:t>
            </a:r>
            <a:r>
              <a:rPr lang="fi-FI" sz="800" dirty="0" smtClean="0">
                <a:solidFill>
                  <a:srgbClr val="000000"/>
                </a:solidFill>
                <a:ea typeface="ＭＳ Ｐゴシック" pitchFamily="1" charset="-128"/>
              </a:rPr>
              <a:t>: Itä-Suomen yliopisto, </a:t>
            </a:r>
            <a:r>
              <a:rPr lang="fi-FI" sz="800" dirty="0" err="1" smtClean="0">
                <a:solidFill>
                  <a:srgbClr val="000000"/>
                </a:solidFill>
                <a:ea typeface="ＭＳ Ｐゴシック" pitchFamily="1" charset="-128"/>
              </a:rPr>
              <a:t>Savonia</a:t>
            </a:r>
            <a:r>
              <a:rPr lang="fi-FI" sz="800" dirty="0" smtClean="0">
                <a:solidFill>
                  <a:srgbClr val="000000"/>
                </a:solidFill>
                <a:ea typeface="ＭＳ Ｐゴシック" pitchFamily="1" charset="-128"/>
              </a:rPr>
              <a:t> AMK, </a:t>
            </a:r>
            <a:r>
              <a:rPr lang="fi-FI" sz="800" dirty="0" err="1" smtClean="0">
                <a:solidFill>
                  <a:srgbClr val="000000"/>
                </a:solidFill>
                <a:ea typeface="ＭＳ Ｐゴシック" pitchFamily="1" charset="-128"/>
              </a:rPr>
              <a:t>Humak</a:t>
            </a:r>
            <a:r>
              <a:rPr lang="fi-FI" sz="800" dirty="0" smtClean="0">
                <a:solidFill>
                  <a:srgbClr val="000000"/>
                </a:solidFill>
                <a:ea typeface="ＭＳ Ｐゴシック" pitchFamily="1" charset="-128"/>
              </a:rPr>
              <a:t> amk</a:t>
            </a:r>
            <a:endParaRPr lang="fi-FI" sz="800" dirty="0">
              <a:solidFill>
                <a:srgbClr val="000000"/>
              </a:solidFill>
              <a:ea typeface="ＭＳ Ｐゴシック" pitchFamily="1" charset="-128"/>
            </a:endParaRPr>
          </a:p>
        </p:txBody>
      </p:sp>
      <p:cxnSp>
        <p:nvCxnSpPr>
          <p:cNvPr id="90" name="Suora yhdysviiva 89"/>
          <p:cNvCxnSpPr>
            <a:stCxn id="21" idx="0"/>
            <a:endCxn id="1049" idx="1"/>
          </p:cNvCxnSpPr>
          <p:nvPr/>
        </p:nvCxnSpPr>
        <p:spPr>
          <a:xfrm flipV="1">
            <a:off x="4923745" y="3514302"/>
            <a:ext cx="861814" cy="781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uora yhdysviiva 91"/>
          <p:cNvCxnSpPr>
            <a:stCxn id="22" idx="6"/>
            <a:endCxn id="8" idx="3"/>
          </p:cNvCxnSpPr>
          <p:nvPr/>
        </p:nvCxnSpPr>
        <p:spPr>
          <a:xfrm flipV="1">
            <a:off x="5580112" y="4010422"/>
            <a:ext cx="540219" cy="49869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kstiruutu 103"/>
          <p:cNvSpPr txBox="1"/>
          <p:nvPr/>
        </p:nvSpPr>
        <p:spPr>
          <a:xfrm>
            <a:off x="5738296" y="4659489"/>
            <a:ext cx="2647917" cy="33855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Mikkeli: </a:t>
            </a:r>
            <a:r>
              <a:rPr lang="fi-FI" sz="800" dirty="0" smtClean="0">
                <a:solidFill>
                  <a:srgbClr val="000000"/>
                </a:solidFill>
                <a:ea typeface="ＭＳ Ｐゴシック" pitchFamily="1" charset="-128"/>
              </a:rPr>
              <a:t>Mikkelin amk, yliopistokeskus (Aalto, HY, LTY)</a:t>
            </a:r>
            <a:endParaRPr lang="fi-FI" sz="800" b="1" dirty="0">
              <a:solidFill>
                <a:srgbClr val="000000"/>
              </a:solidFill>
              <a:ea typeface="ＭＳ Ｐゴシック" pitchFamily="1" charset="-128"/>
            </a:endParaRPr>
          </a:p>
        </p:txBody>
      </p:sp>
      <p:cxnSp>
        <p:nvCxnSpPr>
          <p:cNvPr id="110" name="Suora yhdysviiva 109"/>
          <p:cNvCxnSpPr/>
          <p:nvPr/>
        </p:nvCxnSpPr>
        <p:spPr>
          <a:xfrm flipH="1">
            <a:off x="4406894" y="5287760"/>
            <a:ext cx="1029202" cy="25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uora yhdysviiva 111"/>
          <p:cNvCxnSpPr>
            <a:stCxn id="1024" idx="1"/>
            <a:endCxn id="18" idx="6"/>
          </p:cNvCxnSpPr>
          <p:nvPr/>
        </p:nvCxnSpPr>
        <p:spPr>
          <a:xfrm flipH="1" flipV="1">
            <a:off x="5139770" y="5381600"/>
            <a:ext cx="241563" cy="16084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kstiruutu 114"/>
          <p:cNvSpPr txBox="1"/>
          <p:nvPr/>
        </p:nvSpPr>
        <p:spPr>
          <a:xfrm>
            <a:off x="5408021" y="5618541"/>
            <a:ext cx="1813394"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Kouvola:</a:t>
            </a:r>
            <a:r>
              <a:rPr lang="fi-FI" sz="800" dirty="0" smtClean="0">
                <a:solidFill>
                  <a:srgbClr val="000000"/>
                </a:solidFill>
                <a:ea typeface="ＭＳ Ｐゴシック" pitchFamily="1" charset="-128"/>
              </a:rPr>
              <a:t> Kymenlaakson </a:t>
            </a:r>
            <a:r>
              <a:rPr lang="fi-FI" sz="800" dirty="0" err="1" smtClean="0">
                <a:solidFill>
                  <a:srgbClr val="000000"/>
                </a:solidFill>
                <a:ea typeface="ＭＳ Ｐゴシック" pitchFamily="1" charset="-128"/>
              </a:rPr>
              <a:t>amk</a:t>
            </a:r>
            <a:endParaRPr lang="fi-FI" sz="800" b="1" dirty="0">
              <a:solidFill>
                <a:srgbClr val="000000"/>
              </a:solidFill>
              <a:ea typeface="ＭＳ Ｐゴシック" pitchFamily="1" charset="-128"/>
            </a:endParaRPr>
          </a:p>
        </p:txBody>
      </p:sp>
      <p:sp>
        <p:nvSpPr>
          <p:cNvPr id="116" name="Tekstiruutu 115"/>
          <p:cNvSpPr txBox="1"/>
          <p:nvPr/>
        </p:nvSpPr>
        <p:spPr>
          <a:xfrm>
            <a:off x="4333368" y="5886501"/>
            <a:ext cx="971474" cy="584775"/>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Lahti</a:t>
            </a:r>
            <a:r>
              <a:rPr lang="fi-FI" sz="800" dirty="0" smtClean="0">
                <a:solidFill>
                  <a:srgbClr val="000000"/>
                </a:solidFill>
                <a:ea typeface="ＭＳ Ｐゴシック" pitchFamily="1" charset="-128"/>
              </a:rPr>
              <a:t>: Lahden amk,  yliopistokeskus (Aalto, HY, LTY)</a:t>
            </a:r>
          </a:p>
        </p:txBody>
      </p:sp>
      <p:cxnSp>
        <p:nvCxnSpPr>
          <p:cNvPr id="118" name="Suora yhdysviiva 117"/>
          <p:cNvCxnSpPr>
            <a:stCxn id="115" idx="1"/>
            <a:endCxn id="29" idx="7"/>
          </p:cNvCxnSpPr>
          <p:nvPr/>
        </p:nvCxnSpPr>
        <p:spPr>
          <a:xfrm flipH="1" flipV="1">
            <a:off x="4726010" y="5472057"/>
            <a:ext cx="682016" cy="254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uora yhdysviiva 119"/>
          <p:cNvCxnSpPr/>
          <p:nvPr/>
        </p:nvCxnSpPr>
        <p:spPr>
          <a:xfrm>
            <a:off x="4572009" y="5772814"/>
            <a:ext cx="864095" cy="34451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iruutu 2"/>
          <p:cNvSpPr txBox="1"/>
          <p:nvPr/>
        </p:nvSpPr>
        <p:spPr>
          <a:xfrm>
            <a:off x="176928" y="3412123"/>
            <a:ext cx="2404822"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Vaasa:</a:t>
            </a:r>
            <a:r>
              <a:rPr lang="fi-FI" sz="800" dirty="0" smtClean="0">
                <a:solidFill>
                  <a:srgbClr val="000000"/>
                </a:solidFill>
                <a:ea typeface="ＭＳ Ｐゴシック" pitchFamily="1" charset="-128"/>
              </a:rPr>
              <a:t> Vaasan yliopisto, Helsingin yliopisto, Åbo Akademi, </a:t>
            </a:r>
            <a:r>
              <a:rPr lang="fi-FI" sz="800" dirty="0" err="1" smtClean="0">
                <a:solidFill>
                  <a:srgbClr val="000000"/>
                </a:solidFill>
                <a:ea typeface="ＭＳ Ｐゴシック" pitchFamily="1" charset="-128"/>
              </a:rPr>
              <a:t>Hanken</a:t>
            </a:r>
            <a:r>
              <a:rPr lang="fi-FI" sz="800" dirty="0" smtClean="0">
                <a:solidFill>
                  <a:srgbClr val="000000"/>
                </a:solidFill>
                <a:ea typeface="ＭＳ Ｐゴシック" pitchFamily="1" charset="-128"/>
              </a:rPr>
              <a:t>, Vaasan amk, Novia amk</a:t>
            </a:r>
            <a:endParaRPr lang="fi-FI" sz="800" b="1" dirty="0">
              <a:solidFill>
                <a:srgbClr val="000000"/>
              </a:solidFill>
              <a:ea typeface="ＭＳ Ｐゴシック" pitchFamily="1" charset="-128"/>
            </a:endParaRPr>
          </a:p>
        </p:txBody>
      </p:sp>
      <p:sp>
        <p:nvSpPr>
          <p:cNvPr id="38" name="Tekstiruutu 37"/>
          <p:cNvSpPr txBox="1"/>
          <p:nvPr/>
        </p:nvSpPr>
        <p:spPr>
          <a:xfrm>
            <a:off x="174447" y="3956966"/>
            <a:ext cx="2873637"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Seinäjoki: </a:t>
            </a:r>
            <a:r>
              <a:rPr lang="fi-FI" sz="800" dirty="0" smtClean="0">
                <a:solidFill>
                  <a:srgbClr val="000000"/>
                </a:solidFill>
                <a:ea typeface="ＭＳ Ｐゴシック" pitchFamily="1" charset="-128"/>
              </a:rPr>
              <a:t>Seinäjoen amk, yliopistokeskus (TTY, </a:t>
            </a:r>
            <a:r>
              <a:rPr lang="fi-FI" sz="800" dirty="0" err="1" smtClean="0">
                <a:solidFill>
                  <a:srgbClr val="000000"/>
                </a:solidFill>
                <a:ea typeface="ＭＳ Ｐゴシック" pitchFamily="1" charset="-128"/>
              </a:rPr>
              <a:t>TaY</a:t>
            </a:r>
            <a:r>
              <a:rPr lang="fi-FI" sz="800" dirty="0" smtClean="0">
                <a:solidFill>
                  <a:srgbClr val="000000"/>
                </a:solidFill>
                <a:ea typeface="ＭＳ Ｐゴシック" pitchFamily="1" charset="-128"/>
              </a:rPr>
              <a:t>, HY, VY, Taideyliopisto)</a:t>
            </a:r>
            <a:endParaRPr lang="fi-FI" sz="800" b="1" dirty="0">
              <a:solidFill>
                <a:srgbClr val="000000"/>
              </a:solidFill>
              <a:ea typeface="ＭＳ Ｐゴシック" pitchFamily="1" charset="-128"/>
            </a:endParaRPr>
          </a:p>
        </p:txBody>
      </p:sp>
      <p:sp>
        <p:nvSpPr>
          <p:cNvPr id="40" name="Tekstiruutu 39"/>
          <p:cNvSpPr txBox="1"/>
          <p:nvPr/>
        </p:nvSpPr>
        <p:spPr>
          <a:xfrm>
            <a:off x="236055" y="3140907"/>
            <a:ext cx="2310071"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Jyväskylä:</a:t>
            </a:r>
            <a:r>
              <a:rPr lang="fi-FI" sz="800" dirty="0" smtClean="0">
                <a:solidFill>
                  <a:srgbClr val="000000"/>
                </a:solidFill>
                <a:ea typeface="ＭＳ Ｐゴシック" pitchFamily="1" charset="-128"/>
              </a:rPr>
              <a:t> Jyväskylän yliopisto, Jyväskylän </a:t>
            </a:r>
            <a:r>
              <a:rPr lang="fi-FI" sz="800" dirty="0" err="1" smtClean="0">
                <a:solidFill>
                  <a:srgbClr val="000000"/>
                </a:solidFill>
                <a:ea typeface="ＭＳ Ｐゴシック" pitchFamily="1" charset="-128"/>
              </a:rPr>
              <a:t>amk</a:t>
            </a:r>
            <a:endParaRPr lang="fi-FI" sz="800" b="1" dirty="0">
              <a:solidFill>
                <a:srgbClr val="000000"/>
              </a:solidFill>
              <a:ea typeface="ＭＳ Ｐゴシック" pitchFamily="1" charset="-128"/>
            </a:endParaRPr>
          </a:p>
        </p:txBody>
      </p:sp>
      <p:sp>
        <p:nvSpPr>
          <p:cNvPr id="43" name="Tekstiruutu 42"/>
          <p:cNvSpPr txBox="1"/>
          <p:nvPr/>
        </p:nvSpPr>
        <p:spPr>
          <a:xfrm>
            <a:off x="86078" y="5345886"/>
            <a:ext cx="3102992"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Tampere:</a:t>
            </a:r>
            <a:r>
              <a:rPr lang="fi-FI" sz="800" dirty="0" smtClean="0">
                <a:solidFill>
                  <a:srgbClr val="000000"/>
                </a:solidFill>
                <a:ea typeface="ＭＳ Ｐゴシック" pitchFamily="1" charset="-128"/>
              </a:rPr>
              <a:t> Tampereen yo, Tampereen teknillinen yo, Tampereen amk</a:t>
            </a:r>
            <a:endParaRPr lang="fi-FI" sz="800" b="1" dirty="0">
              <a:solidFill>
                <a:srgbClr val="000000"/>
              </a:solidFill>
              <a:ea typeface="ＭＳ Ｐゴシック" pitchFamily="1" charset="-128"/>
            </a:endParaRPr>
          </a:p>
        </p:txBody>
      </p:sp>
      <p:sp>
        <p:nvSpPr>
          <p:cNvPr id="44" name="Tekstiruutu 43"/>
          <p:cNvSpPr txBox="1"/>
          <p:nvPr/>
        </p:nvSpPr>
        <p:spPr>
          <a:xfrm>
            <a:off x="8" y="4849672"/>
            <a:ext cx="3048077"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Pori: </a:t>
            </a:r>
            <a:r>
              <a:rPr lang="fi-FI" sz="800" dirty="0" smtClean="0">
                <a:solidFill>
                  <a:srgbClr val="000000"/>
                </a:solidFill>
                <a:ea typeface="ＭＳ Ｐゴシック" pitchFamily="1" charset="-128"/>
              </a:rPr>
              <a:t>Satakunnan amk, </a:t>
            </a:r>
            <a:r>
              <a:rPr lang="fi-FI" sz="800" dirty="0" err="1" smtClean="0">
                <a:solidFill>
                  <a:srgbClr val="000000"/>
                </a:solidFill>
                <a:ea typeface="ＭＳ Ｐゴシック" pitchFamily="1" charset="-128"/>
              </a:rPr>
              <a:t>Diak</a:t>
            </a:r>
            <a:r>
              <a:rPr lang="fi-FI" sz="800" dirty="0" smtClean="0">
                <a:solidFill>
                  <a:srgbClr val="000000"/>
                </a:solidFill>
                <a:ea typeface="ＭＳ Ｐゴシック" pitchFamily="1" charset="-128"/>
              </a:rPr>
              <a:t> amk, yliopistokeskus (Aalto, TTY, </a:t>
            </a:r>
            <a:r>
              <a:rPr lang="fi-FI" sz="800" dirty="0" err="1" smtClean="0">
                <a:solidFill>
                  <a:srgbClr val="000000"/>
                </a:solidFill>
                <a:ea typeface="ＭＳ Ｐゴシック" pitchFamily="1" charset="-128"/>
              </a:rPr>
              <a:t>TaY</a:t>
            </a:r>
            <a:r>
              <a:rPr lang="fi-FI" sz="800" dirty="0" smtClean="0">
                <a:solidFill>
                  <a:srgbClr val="000000"/>
                </a:solidFill>
                <a:ea typeface="ＭＳ Ｐゴシック" pitchFamily="1" charset="-128"/>
              </a:rPr>
              <a:t>, TY)</a:t>
            </a:r>
            <a:endParaRPr lang="fi-FI" sz="800" b="1" dirty="0" smtClean="0">
              <a:solidFill>
                <a:srgbClr val="000000"/>
              </a:solidFill>
              <a:ea typeface="ＭＳ Ｐゴシック" pitchFamily="1" charset="-128"/>
            </a:endParaRPr>
          </a:p>
        </p:txBody>
      </p:sp>
      <p:sp>
        <p:nvSpPr>
          <p:cNvPr id="46" name="Tekstiruutu 45"/>
          <p:cNvSpPr txBox="1"/>
          <p:nvPr/>
        </p:nvSpPr>
        <p:spPr>
          <a:xfrm>
            <a:off x="8" y="5608273"/>
            <a:ext cx="3030309"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Turku:</a:t>
            </a:r>
            <a:r>
              <a:rPr lang="fi-FI" sz="800" dirty="0" smtClean="0">
                <a:solidFill>
                  <a:srgbClr val="000000"/>
                </a:solidFill>
                <a:ea typeface="ＭＳ Ｐゴシック" pitchFamily="1" charset="-128"/>
              </a:rPr>
              <a:t> Turun yo, Åbo Akademi, Turun amk, </a:t>
            </a:r>
            <a:r>
              <a:rPr lang="fi-FI" sz="800" dirty="0" err="1" smtClean="0">
                <a:solidFill>
                  <a:srgbClr val="000000"/>
                </a:solidFill>
                <a:ea typeface="ＭＳ Ｐゴシック" pitchFamily="1" charset="-128"/>
              </a:rPr>
              <a:t>Diak</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Humak</a:t>
            </a:r>
            <a:r>
              <a:rPr lang="fi-FI" sz="800" dirty="0" smtClean="0">
                <a:solidFill>
                  <a:srgbClr val="000000"/>
                </a:solidFill>
                <a:ea typeface="ＭＳ Ｐゴシック" pitchFamily="1" charset="-128"/>
              </a:rPr>
              <a:t>, Novia amk</a:t>
            </a:r>
            <a:endParaRPr lang="fi-FI" sz="800" b="1" dirty="0">
              <a:solidFill>
                <a:srgbClr val="000000"/>
              </a:solidFill>
              <a:ea typeface="ＭＳ Ｐゴシック" pitchFamily="1" charset="-128"/>
            </a:endParaRPr>
          </a:p>
        </p:txBody>
      </p:sp>
      <p:sp>
        <p:nvSpPr>
          <p:cNvPr id="136" name="Tekstiruutu 135"/>
          <p:cNvSpPr txBox="1"/>
          <p:nvPr/>
        </p:nvSpPr>
        <p:spPr>
          <a:xfrm>
            <a:off x="1021136" y="2310325"/>
            <a:ext cx="1316193" cy="461665"/>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Kokkola: </a:t>
            </a:r>
            <a:r>
              <a:rPr lang="fi-FI" sz="800" dirty="0" err="1" smtClean="0">
                <a:solidFill>
                  <a:srgbClr val="000000"/>
                </a:solidFill>
                <a:ea typeface="ＭＳ Ｐゴシック" pitchFamily="1" charset="-128"/>
              </a:rPr>
              <a:t>Centria</a:t>
            </a:r>
            <a:r>
              <a:rPr lang="fi-FI" sz="800" dirty="0" smtClean="0">
                <a:solidFill>
                  <a:srgbClr val="000000"/>
                </a:solidFill>
                <a:ea typeface="ＭＳ Ｐゴシック" pitchFamily="1" charset="-128"/>
              </a:rPr>
              <a:t> amk, yliopistokeskus (JY, OY, VY)</a:t>
            </a:r>
            <a:endParaRPr lang="fi-FI" sz="800" b="1" dirty="0">
              <a:solidFill>
                <a:srgbClr val="000000"/>
              </a:solidFill>
              <a:ea typeface="ＭＳ Ｐゴシック" pitchFamily="1" charset="-128"/>
            </a:endParaRPr>
          </a:p>
        </p:txBody>
      </p:sp>
      <p:cxnSp>
        <p:nvCxnSpPr>
          <p:cNvPr id="138" name="Suora yhdysviiva 137"/>
          <p:cNvCxnSpPr>
            <a:endCxn id="26" idx="1"/>
          </p:cNvCxnSpPr>
          <p:nvPr/>
        </p:nvCxnSpPr>
        <p:spPr>
          <a:xfrm>
            <a:off x="1989779" y="2654247"/>
            <a:ext cx="1968854" cy="1192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uora yhdysviiva 144"/>
          <p:cNvCxnSpPr>
            <a:stCxn id="3" idx="3"/>
            <a:endCxn id="12" idx="6"/>
          </p:cNvCxnSpPr>
          <p:nvPr/>
        </p:nvCxnSpPr>
        <p:spPr>
          <a:xfrm>
            <a:off x="2581750" y="3581400"/>
            <a:ext cx="982139" cy="711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uora yhdysviiva 148"/>
          <p:cNvCxnSpPr>
            <a:endCxn id="25" idx="1"/>
          </p:cNvCxnSpPr>
          <p:nvPr/>
        </p:nvCxnSpPr>
        <p:spPr>
          <a:xfrm>
            <a:off x="3048076" y="4293112"/>
            <a:ext cx="751258" cy="95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uora yhdysviiva 154"/>
          <p:cNvCxnSpPr>
            <a:stCxn id="40" idx="3"/>
            <a:endCxn id="20" idx="5"/>
          </p:cNvCxnSpPr>
          <p:nvPr/>
        </p:nvCxnSpPr>
        <p:spPr>
          <a:xfrm>
            <a:off x="2546126" y="3310184"/>
            <a:ext cx="1932775" cy="139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uora yhdysviiva 175"/>
          <p:cNvCxnSpPr>
            <a:stCxn id="43" idx="3"/>
            <a:endCxn id="17" idx="1"/>
          </p:cNvCxnSpPr>
          <p:nvPr/>
        </p:nvCxnSpPr>
        <p:spPr>
          <a:xfrm flipV="1">
            <a:off x="3189070" y="5034267"/>
            <a:ext cx="759335" cy="480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uora yhdysviiva 177"/>
          <p:cNvCxnSpPr>
            <a:stCxn id="44" idx="3"/>
            <a:endCxn id="23" idx="5"/>
          </p:cNvCxnSpPr>
          <p:nvPr/>
        </p:nvCxnSpPr>
        <p:spPr>
          <a:xfrm>
            <a:off x="3048077" y="5018964"/>
            <a:ext cx="477905" cy="122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uora yhdysviiva 183"/>
          <p:cNvCxnSpPr>
            <a:stCxn id="46" idx="3"/>
            <a:endCxn id="13" idx="3"/>
          </p:cNvCxnSpPr>
          <p:nvPr/>
        </p:nvCxnSpPr>
        <p:spPr>
          <a:xfrm flipV="1">
            <a:off x="3030317" y="5751722"/>
            <a:ext cx="419037" cy="25843"/>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kstiruutu 98"/>
          <p:cNvSpPr txBox="1"/>
          <p:nvPr/>
        </p:nvSpPr>
        <p:spPr>
          <a:xfrm>
            <a:off x="2086535" y="6139972"/>
            <a:ext cx="1624334"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Hämeenlinna: </a:t>
            </a:r>
            <a:r>
              <a:rPr lang="fi-FI" sz="800" dirty="0" smtClean="0">
                <a:solidFill>
                  <a:srgbClr val="000000"/>
                </a:solidFill>
                <a:ea typeface="ＭＳ Ｐゴシック" pitchFamily="1" charset="-128"/>
              </a:rPr>
              <a:t>Hämeen </a:t>
            </a:r>
            <a:r>
              <a:rPr lang="fi-FI" sz="800" dirty="0" err="1" smtClean="0">
                <a:solidFill>
                  <a:srgbClr val="000000"/>
                </a:solidFill>
                <a:ea typeface="ＭＳ Ｐゴシック" pitchFamily="1" charset="-128"/>
              </a:rPr>
              <a:t>amk</a:t>
            </a:r>
            <a:endParaRPr lang="fi-FI" sz="800" b="1" dirty="0">
              <a:solidFill>
                <a:srgbClr val="000000"/>
              </a:solidFill>
              <a:ea typeface="ＭＳ Ｐゴシック" pitchFamily="1" charset="-128"/>
            </a:endParaRPr>
          </a:p>
        </p:txBody>
      </p:sp>
      <p:cxnSp>
        <p:nvCxnSpPr>
          <p:cNvPr id="102" name="Suora yhdysviiva 101"/>
          <p:cNvCxnSpPr>
            <a:stCxn id="27" idx="3"/>
          </p:cNvCxnSpPr>
          <p:nvPr/>
        </p:nvCxnSpPr>
        <p:spPr>
          <a:xfrm flipH="1">
            <a:off x="3500264" y="5504541"/>
            <a:ext cx="602382" cy="62818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kstiruutu 1"/>
          <p:cNvSpPr txBox="1"/>
          <p:nvPr/>
        </p:nvSpPr>
        <p:spPr>
          <a:xfrm>
            <a:off x="174447" y="178772"/>
            <a:ext cx="8646025" cy="584775"/>
          </a:xfrm>
          <a:prstGeom prst="rect">
            <a:avLst/>
          </a:prstGeom>
          <a:noFill/>
        </p:spPr>
        <p:txBody>
          <a:bodyPr wrap="square" rtlCol="0">
            <a:spAutoFit/>
          </a:bodyPr>
          <a:lstStyle/>
          <a:p>
            <a:pPr algn="ctr" eaLnBrk="0" hangingPunct="0"/>
            <a:r>
              <a:rPr lang="fi-FI" sz="3200" b="1" dirty="0" err="1">
                <a:solidFill>
                  <a:srgbClr val="61A28C"/>
                </a:solidFill>
                <a:latin typeface="+mj-lt"/>
                <a:ea typeface="+mj-ea"/>
                <a:cs typeface="+mj-cs"/>
              </a:rPr>
              <a:t>HEIs</a:t>
            </a:r>
            <a:r>
              <a:rPr lang="fi-FI" sz="3200" b="1" dirty="0">
                <a:solidFill>
                  <a:srgbClr val="61A28C"/>
                </a:solidFill>
                <a:latin typeface="+mj-lt"/>
                <a:ea typeface="+mj-ea"/>
                <a:cs typeface="+mj-cs"/>
              </a:rPr>
              <a:t> and </a:t>
            </a:r>
            <a:r>
              <a:rPr lang="fi-FI" sz="3200" b="1" dirty="0" err="1">
                <a:solidFill>
                  <a:srgbClr val="61A28C"/>
                </a:solidFill>
                <a:latin typeface="+mj-lt"/>
                <a:ea typeface="+mj-ea"/>
                <a:cs typeface="+mj-cs"/>
              </a:rPr>
              <a:t>locations</a:t>
            </a:r>
            <a:r>
              <a:rPr lang="fi-FI" sz="3200" b="1" dirty="0">
                <a:solidFill>
                  <a:srgbClr val="61A28C"/>
                </a:solidFill>
                <a:latin typeface="+mj-lt"/>
                <a:ea typeface="+mj-ea"/>
                <a:cs typeface="+mj-cs"/>
              </a:rPr>
              <a:t> </a:t>
            </a:r>
            <a:r>
              <a:rPr lang="fi-FI" sz="3200" b="1" dirty="0" smtClean="0">
                <a:solidFill>
                  <a:srgbClr val="61A28C"/>
                </a:solidFill>
                <a:latin typeface="+mj-lt"/>
                <a:ea typeface="+mj-ea"/>
                <a:cs typeface="+mj-cs"/>
              </a:rPr>
              <a:t>in </a:t>
            </a:r>
            <a:r>
              <a:rPr lang="fi-FI" sz="3200" b="1" dirty="0">
                <a:solidFill>
                  <a:srgbClr val="61A28C"/>
                </a:solidFill>
                <a:latin typeface="+mj-lt"/>
                <a:ea typeface="+mj-ea"/>
                <a:cs typeface="+mj-cs"/>
              </a:rPr>
              <a:t>Finland in 2015</a:t>
            </a:r>
          </a:p>
        </p:txBody>
      </p:sp>
      <p:sp>
        <p:nvSpPr>
          <p:cNvPr id="64" name="Tekstiruutu 63"/>
          <p:cNvSpPr txBox="1"/>
          <p:nvPr/>
        </p:nvSpPr>
        <p:spPr>
          <a:xfrm>
            <a:off x="5956346" y="4421468"/>
            <a:ext cx="2429864"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Savonlinna: </a:t>
            </a:r>
            <a:r>
              <a:rPr lang="fi-FI" sz="800" dirty="0" smtClean="0">
                <a:solidFill>
                  <a:srgbClr val="000000"/>
                </a:solidFill>
                <a:ea typeface="ＭＳ Ｐゴシック" pitchFamily="1" charset="-128"/>
              </a:rPr>
              <a:t>Itä-Suomen yliopisto, Mikkelin amk</a:t>
            </a:r>
            <a:endParaRPr lang="fi-FI" sz="800" b="1" dirty="0">
              <a:solidFill>
                <a:srgbClr val="000000"/>
              </a:solidFill>
              <a:ea typeface="ＭＳ Ｐゴシック" pitchFamily="1" charset="-128"/>
            </a:endParaRPr>
          </a:p>
        </p:txBody>
      </p:sp>
      <p:cxnSp>
        <p:nvCxnSpPr>
          <p:cNvPr id="65" name="Suora yhdysviiva 64"/>
          <p:cNvCxnSpPr>
            <a:stCxn id="64" idx="1"/>
            <a:endCxn id="68" idx="6"/>
          </p:cNvCxnSpPr>
          <p:nvPr/>
        </p:nvCxnSpPr>
        <p:spPr>
          <a:xfrm flipH="1">
            <a:off x="5368138" y="4529190"/>
            <a:ext cx="588211" cy="465438"/>
          </a:xfrm>
          <a:prstGeom prst="line">
            <a:avLst/>
          </a:prstGeom>
        </p:spPr>
        <p:style>
          <a:lnRef idx="1">
            <a:schemeClr val="accent1"/>
          </a:lnRef>
          <a:fillRef idx="0">
            <a:schemeClr val="accent1"/>
          </a:fillRef>
          <a:effectRef idx="0">
            <a:schemeClr val="accent1"/>
          </a:effectRef>
          <a:fontRef idx="minor">
            <a:schemeClr val="tx1"/>
          </a:fontRef>
        </p:style>
      </p:cxnSp>
      <p:sp>
        <p:nvSpPr>
          <p:cNvPr id="68" name="Ellipsi 67"/>
          <p:cNvSpPr/>
          <p:nvPr/>
        </p:nvSpPr>
        <p:spPr>
          <a:xfrm>
            <a:off x="5224114" y="49226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71" name="Ellipsi 70"/>
          <p:cNvSpPr/>
          <p:nvPr/>
        </p:nvSpPr>
        <p:spPr>
          <a:xfrm>
            <a:off x="4283974" y="379822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74" name="Tekstiruutu 73"/>
          <p:cNvSpPr txBox="1"/>
          <p:nvPr/>
        </p:nvSpPr>
        <p:spPr>
          <a:xfrm>
            <a:off x="2414488" y="2276145"/>
            <a:ext cx="1315420"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Ylivieska: </a:t>
            </a:r>
            <a:r>
              <a:rPr lang="fi-FI" sz="800" dirty="0" err="1" smtClean="0">
                <a:solidFill>
                  <a:srgbClr val="000000"/>
                </a:solidFill>
                <a:ea typeface="ＭＳ Ｐゴシック" pitchFamily="1" charset="-128"/>
              </a:rPr>
              <a:t>Centria</a:t>
            </a:r>
            <a:r>
              <a:rPr lang="fi-FI" sz="800" dirty="0" smtClean="0">
                <a:solidFill>
                  <a:srgbClr val="000000"/>
                </a:solidFill>
                <a:ea typeface="ＭＳ Ｐゴシック" pitchFamily="1" charset="-128"/>
              </a:rPr>
              <a:t> amk</a:t>
            </a:r>
            <a:endParaRPr lang="fi-FI" sz="800" b="1" dirty="0">
              <a:solidFill>
                <a:srgbClr val="000000"/>
              </a:solidFill>
              <a:ea typeface="ＭＳ Ｐゴシック" pitchFamily="1" charset="-128"/>
            </a:endParaRPr>
          </a:p>
        </p:txBody>
      </p:sp>
      <p:sp>
        <p:nvSpPr>
          <p:cNvPr id="77" name="Ellipsi 76"/>
          <p:cNvSpPr/>
          <p:nvPr/>
        </p:nvSpPr>
        <p:spPr>
          <a:xfrm>
            <a:off x="4525906" y="56797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78" name="Tekstiruutu 77"/>
          <p:cNvSpPr txBox="1"/>
          <p:nvPr/>
        </p:nvSpPr>
        <p:spPr>
          <a:xfrm>
            <a:off x="5383383" y="6132706"/>
            <a:ext cx="2253894"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Porvoo:</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Haaga-Helia</a:t>
            </a:r>
            <a:r>
              <a:rPr lang="fi-FI" sz="800" dirty="0" smtClean="0">
                <a:solidFill>
                  <a:srgbClr val="000000"/>
                </a:solidFill>
                <a:ea typeface="ＭＳ Ｐゴシック" pitchFamily="1" charset="-128"/>
              </a:rPr>
              <a:t> amk, </a:t>
            </a:r>
            <a:r>
              <a:rPr lang="fi-FI" sz="800" dirty="0" err="1" smtClean="0">
                <a:solidFill>
                  <a:srgbClr val="000000"/>
                </a:solidFill>
                <a:ea typeface="ＭＳ Ｐゴシック" pitchFamily="1" charset="-128"/>
              </a:rPr>
              <a:t>Laurea</a:t>
            </a:r>
            <a:r>
              <a:rPr lang="fi-FI" sz="800" dirty="0" smtClean="0">
                <a:solidFill>
                  <a:srgbClr val="000000"/>
                </a:solidFill>
                <a:ea typeface="ＭＳ Ｐゴシック" pitchFamily="1" charset="-128"/>
              </a:rPr>
              <a:t> amk</a:t>
            </a:r>
            <a:endParaRPr lang="fi-FI" sz="800" b="1" dirty="0">
              <a:solidFill>
                <a:srgbClr val="000000"/>
              </a:solidFill>
              <a:ea typeface="ＭＳ Ｐゴシック" pitchFamily="1" charset="-128"/>
            </a:endParaRPr>
          </a:p>
        </p:txBody>
      </p:sp>
      <p:cxnSp>
        <p:nvCxnSpPr>
          <p:cNvPr id="79" name="Suora yhdysviiva 78"/>
          <p:cNvCxnSpPr/>
          <p:nvPr/>
        </p:nvCxnSpPr>
        <p:spPr>
          <a:xfrm flipH="1" flipV="1">
            <a:off x="4405546" y="5480885"/>
            <a:ext cx="28185" cy="405600"/>
          </a:xfrm>
          <a:prstGeom prst="line">
            <a:avLst/>
          </a:prstGeom>
        </p:spPr>
        <p:style>
          <a:lnRef idx="1">
            <a:schemeClr val="accent1"/>
          </a:lnRef>
          <a:fillRef idx="0">
            <a:schemeClr val="accent1"/>
          </a:fillRef>
          <a:effectRef idx="0">
            <a:schemeClr val="accent1"/>
          </a:effectRef>
          <a:fontRef idx="minor">
            <a:schemeClr val="tx1"/>
          </a:fontRef>
        </p:style>
      </p:cxnSp>
      <p:sp>
        <p:nvSpPr>
          <p:cNvPr id="81" name="Ellipsi 80"/>
          <p:cNvSpPr/>
          <p:nvPr/>
        </p:nvSpPr>
        <p:spPr>
          <a:xfrm>
            <a:off x="3904559" y="56797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84" name="Tekstiruutu 83"/>
          <p:cNvSpPr txBox="1"/>
          <p:nvPr/>
        </p:nvSpPr>
        <p:spPr>
          <a:xfrm>
            <a:off x="2439237" y="6375448"/>
            <a:ext cx="1252102"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Lohja: </a:t>
            </a:r>
            <a:r>
              <a:rPr lang="fi-FI" sz="800" dirty="0" err="1" smtClean="0">
                <a:solidFill>
                  <a:srgbClr val="000000"/>
                </a:solidFill>
                <a:ea typeface="ＭＳ Ｐゴシック" pitchFamily="1" charset="-128"/>
              </a:rPr>
              <a:t>Laurea</a:t>
            </a:r>
            <a:r>
              <a:rPr lang="fi-FI" sz="800" dirty="0" smtClean="0">
                <a:solidFill>
                  <a:srgbClr val="000000"/>
                </a:solidFill>
                <a:ea typeface="ＭＳ Ｐゴシック" pitchFamily="1" charset="-128"/>
              </a:rPr>
              <a:t> amk</a:t>
            </a:r>
            <a:endParaRPr lang="fi-FI" sz="800" b="1" dirty="0">
              <a:solidFill>
                <a:srgbClr val="000000"/>
              </a:solidFill>
              <a:ea typeface="ＭＳ Ｐゴシック" pitchFamily="1" charset="-128"/>
            </a:endParaRPr>
          </a:p>
        </p:txBody>
      </p:sp>
      <p:cxnSp>
        <p:nvCxnSpPr>
          <p:cNvPr id="85" name="Suora yhdysviiva 84"/>
          <p:cNvCxnSpPr>
            <a:stCxn id="81" idx="3"/>
            <a:endCxn id="84" idx="3"/>
          </p:cNvCxnSpPr>
          <p:nvPr/>
        </p:nvCxnSpPr>
        <p:spPr>
          <a:xfrm flipH="1">
            <a:off x="3691347" y="5802626"/>
            <a:ext cx="234311" cy="680544"/>
          </a:xfrm>
          <a:prstGeom prst="line">
            <a:avLst/>
          </a:prstGeom>
        </p:spPr>
        <p:style>
          <a:lnRef idx="1">
            <a:schemeClr val="accent1"/>
          </a:lnRef>
          <a:fillRef idx="0">
            <a:schemeClr val="accent1"/>
          </a:fillRef>
          <a:effectRef idx="0">
            <a:schemeClr val="accent1"/>
          </a:effectRef>
          <a:fontRef idx="minor">
            <a:schemeClr val="tx1"/>
          </a:fontRef>
        </p:style>
      </p:cxnSp>
      <p:sp>
        <p:nvSpPr>
          <p:cNvPr id="94" name="Ellipsi 93"/>
          <p:cNvSpPr/>
          <p:nvPr/>
        </p:nvSpPr>
        <p:spPr>
          <a:xfrm>
            <a:off x="4139952" y="55991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95" name="Suora yhdysviiva 94"/>
          <p:cNvCxnSpPr>
            <a:stCxn id="94" idx="3"/>
          </p:cNvCxnSpPr>
          <p:nvPr/>
        </p:nvCxnSpPr>
        <p:spPr>
          <a:xfrm flipH="1">
            <a:off x="3727326" y="5722101"/>
            <a:ext cx="433717" cy="88949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kstiruutu 96"/>
          <p:cNvSpPr txBox="1"/>
          <p:nvPr/>
        </p:nvSpPr>
        <p:spPr>
          <a:xfrm>
            <a:off x="611838" y="6611580"/>
            <a:ext cx="3257773"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Hyvinkää: </a:t>
            </a:r>
            <a:r>
              <a:rPr lang="fi-FI" sz="800" dirty="0" err="1" smtClean="0">
                <a:solidFill>
                  <a:srgbClr val="000000"/>
                </a:solidFill>
                <a:ea typeface="ＭＳ Ｐゴシック" pitchFamily="1" charset="-128"/>
              </a:rPr>
              <a:t>Laurea</a:t>
            </a:r>
            <a:r>
              <a:rPr lang="fi-FI" sz="800" dirty="0" smtClean="0">
                <a:solidFill>
                  <a:srgbClr val="000000"/>
                </a:solidFill>
                <a:ea typeface="ＭＳ Ｐゴシック" pitchFamily="1" charset="-128"/>
              </a:rPr>
              <a:t>; </a:t>
            </a:r>
            <a:r>
              <a:rPr lang="fi-FI" sz="800" b="1" dirty="0" smtClean="0">
                <a:solidFill>
                  <a:srgbClr val="000000"/>
                </a:solidFill>
                <a:ea typeface="ＭＳ Ｐゴシック" pitchFamily="1" charset="-128"/>
              </a:rPr>
              <a:t>Järvenpää: </a:t>
            </a:r>
            <a:r>
              <a:rPr lang="fi-FI" sz="800" dirty="0" err="1" smtClean="0">
                <a:solidFill>
                  <a:srgbClr val="000000"/>
                </a:solidFill>
                <a:ea typeface="ＭＳ Ｐゴシック" pitchFamily="1" charset="-128"/>
              </a:rPr>
              <a:t>Diak</a:t>
            </a:r>
            <a:r>
              <a:rPr lang="fi-FI" sz="800" dirty="0" smtClean="0">
                <a:solidFill>
                  <a:srgbClr val="000000"/>
                </a:solidFill>
                <a:ea typeface="ＭＳ Ｐゴシック" pitchFamily="1" charset="-128"/>
              </a:rPr>
              <a:t>; </a:t>
            </a:r>
            <a:r>
              <a:rPr lang="fi-FI" sz="800" b="1" dirty="0" smtClean="0">
                <a:solidFill>
                  <a:srgbClr val="000000"/>
                </a:solidFill>
                <a:ea typeface="ＭＳ Ｐゴシック" pitchFamily="1" charset="-128"/>
              </a:rPr>
              <a:t>Nurmijärvi: </a:t>
            </a:r>
            <a:r>
              <a:rPr lang="fi-FI" sz="800" dirty="0" err="1" smtClean="0">
                <a:solidFill>
                  <a:srgbClr val="000000"/>
                </a:solidFill>
                <a:ea typeface="ＭＳ Ｐゴシック" pitchFamily="1" charset="-128"/>
              </a:rPr>
              <a:t>Humak</a:t>
            </a:r>
            <a:endParaRPr lang="fi-FI" sz="800" b="1" dirty="0">
              <a:solidFill>
                <a:srgbClr val="000000"/>
              </a:solidFill>
              <a:ea typeface="ＭＳ Ｐゴシック" pitchFamily="1" charset="-128"/>
            </a:endParaRPr>
          </a:p>
        </p:txBody>
      </p:sp>
      <p:sp>
        <p:nvSpPr>
          <p:cNvPr id="98" name="Ellipsi 97"/>
          <p:cNvSpPr/>
          <p:nvPr/>
        </p:nvSpPr>
        <p:spPr>
          <a:xfrm>
            <a:off x="3706114" y="44488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00" name="Tekstiruutu 99"/>
          <p:cNvSpPr txBox="1"/>
          <p:nvPr/>
        </p:nvSpPr>
        <p:spPr>
          <a:xfrm>
            <a:off x="308283" y="4341103"/>
            <a:ext cx="1272725"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Ilmajoki:</a:t>
            </a:r>
            <a:r>
              <a:rPr lang="fi-FI" sz="800" dirty="0" smtClean="0">
                <a:solidFill>
                  <a:srgbClr val="000000"/>
                </a:solidFill>
                <a:ea typeface="ＭＳ Ｐゴシック" pitchFamily="1" charset="-128"/>
              </a:rPr>
              <a:t> Seinäjoen </a:t>
            </a:r>
            <a:r>
              <a:rPr lang="fi-FI" sz="800" dirty="0" err="1" smtClean="0">
                <a:solidFill>
                  <a:srgbClr val="000000"/>
                </a:solidFill>
                <a:ea typeface="ＭＳ Ｐゴシック" pitchFamily="1" charset="-128"/>
              </a:rPr>
              <a:t>amk</a:t>
            </a:r>
            <a:endParaRPr lang="fi-FI" sz="800" b="1" dirty="0">
              <a:solidFill>
                <a:srgbClr val="000000"/>
              </a:solidFill>
              <a:ea typeface="ＭＳ Ｐゴシック" pitchFamily="1" charset="-128"/>
            </a:endParaRPr>
          </a:p>
        </p:txBody>
      </p:sp>
      <p:sp>
        <p:nvSpPr>
          <p:cNvPr id="105" name="Tekstiruutu 104"/>
          <p:cNvSpPr txBox="1"/>
          <p:nvPr/>
        </p:nvSpPr>
        <p:spPr>
          <a:xfrm>
            <a:off x="67639" y="2889809"/>
            <a:ext cx="2353163"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Pietarsaari:</a:t>
            </a:r>
            <a:r>
              <a:rPr lang="fi-FI" sz="800" dirty="0" smtClean="0">
                <a:solidFill>
                  <a:srgbClr val="000000"/>
                </a:solidFill>
                <a:ea typeface="ＭＳ Ｐゴシック" pitchFamily="1" charset="-128"/>
              </a:rPr>
              <a:t> Åbo Akademi, </a:t>
            </a:r>
            <a:r>
              <a:rPr lang="fi-FI" sz="800" dirty="0" err="1" smtClean="0">
                <a:solidFill>
                  <a:srgbClr val="000000"/>
                </a:solidFill>
                <a:ea typeface="ＭＳ Ｐゴシック" pitchFamily="1" charset="-128"/>
              </a:rPr>
              <a:t>Centria</a:t>
            </a:r>
            <a:r>
              <a:rPr lang="fi-FI" sz="800" dirty="0" smtClean="0">
                <a:solidFill>
                  <a:srgbClr val="000000"/>
                </a:solidFill>
                <a:ea typeface="ＭＳ Ｐゴシック" pitchFamily="1" charset="-128"/>
              </a:rPr>
              <a:t> amk, Novia amk</a:t>
            </a:r>
            <a:endParaRPr lang="fi-FI" sz="800" b="1" dirty="0">
              <a:solidFill>
                <a:srgbClr val="000000"/>
              </a:solidFill>
              <a:ea typeface="ＭＳ Ｐゴシック" pitchFamily="1" charset="-128"/>
            </a:endParaRPr>
          </a:p>
        </p:txBody>
      </p:sp>
      <p:cxnSp>
        <p:nvCxnSpPr>
          <p:cNvPr id="106" name="Suora yhdysviiva 105"/>
          <p:cNvCxnSpPr>
            <a:stCxn id="105" idx="3"/>
            <a:endCxn id="109" idx="2"/>
          </p:cNvCxnSpPr>
          <p:nvPr/>
        </p:nvCxnSpPr>
        <p:spPr>
          <a:xfrm>
            <a:off x="2420802" y="3059086"/>
            <a:ext cx="1234516" cy="918764"/>
          </a:xfrm>
          <a:prstGeom prst="line">
            <a:avLst/>
          </a:prstGeom>
        </p:spPr>
        <p:style>
          <a:lnRef idx="1">
            <a:schemeClr val="accent1"/>
          </a:lnRef>
          <a:fillRef idx="0">
            <a:schemeClr val="accent1"/>
          </a:fillRef>
          <a:effectRef idx="0">
            <a:schemeClr val="accent1"/>
          </a:effectRef>
          <a:fontRef idx="minor">
            <a:schemeClr val="tx1"/>
          </a:fontRef>
        </p:style>
      </p:cxnSp>
      <p:sp>
        <p:nvSpPr>
          <p:cNvPr id="109" name="Ellipsi 108"/>
          <p:cNvSpPr/>
          <p:nvPr/>
        </p:nvSpPr>
        <p:spPr>
          <a:xfrm>
            <a:off x="3655318" y="39058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17" name="Ellipsi 116"/>
          <p:cNvSpPr/>
          <p:nvPr/>
        </p:nvSpPr>
        <p:spPr>
          <a:xfrm>
            <a:off x="4145182" y="277637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19" name="Tekstiruutu 118"/>
          <p:cNvSpPr txBox="1"/>
          <p:nvPr/>
        </p:nvSpPr>
        <p:spPr>
          <a:xfrm>
            <a:off x="1242988" y="1628800"/>
            <a:ext cx="2672563" cy="21544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Kemi: </a:t>
            </a:r>
            <a:r>
              <a:rPr lang="fi-FI" sz="800" dirty="0" smtClean="0">
                <a:solidFill>
                  <a:srgbClr val="000000"/>
                </a:solidFill>
                <a:ea typeface="ＭＳ Ｐゴシック" pitchFamily="1" charset="-128"/>
              </a:rPr>
              <a:t>Lapin amk ja </a:t>
            </a:r>
            <a:r>
              <a:rPr lang="fi-FI" sz="800" dirty="0" err="1" smtClean="0">
                <a:solidFill>
                  <a:srgbClr val="000000"/>
                </a:solidFill>
                <a:ea typeface="ＭＳ Ｐゴシック" pitchFamily="1" charset="-128"/>
              </a:rPr>
              <a:t>Humak</a:t>
            </a:r>
            <a:r>
              <a:rPr lang="fi-FI" sz="800" dirty="0" smtClean="0">
                <a:solidFill>
                  <a:srgbClr val="000000"/>
                </a:solidFill>
                <a:ea typeface="ＭＳ Ｐゴシック" pitchFamily="1" charset="-128"/>
              </a:rPr>
              <a:t> amk</a:t>
            </a:r>
            <a:r>
              <a:rPr lang="fi-FI" sz="800" b="1" dirty="0" smtClean="0">
                <a:solidFill>
                  <a:srgbClr val="000000"/>
                </a:solidFill>
                <a:ea typeface="ＭＳ Ｐゴシック" pitchFamily="1" charset="-128"/>
              </a:rPr>
              <a:t> ja Tornio: </a:t>
            </a:r>
            <a:r>
              <a:rPr lang="fi-FI" sz="800" dirty="0" smtClean="0">
                <a:solidFill>
                  <a:srgbClr val="000000"/>
                </a:solidFill>
                <a:ea typeface="ＭＳ Ｐゴシック" pitchFamily="1" charset="-128"/>
              </a:rPr>
              <a:t>Lapin amk</a:t>
            </a:r>
            <a:endParaRPr lang="fi-FI" sz="800" dirty="0">
              <a:solidFill>
                <a:srgbClr val="000000"/>
              </a:solidFill>
              <a:ea typeface="ＭＳ Ｐゴシック" pitchFamily="1" charset="-128"/>
            </a:endParaRPr>
          </a:p>
        </p:txBody>
      </p:sp>
      <p:cxnSp>
        <p:nvCxnSpPr>
          <p:cNvPr id="121" name="Suora yhdysviiva 120"/>
          <p:cNvCxnSpPr>
            <a:endCxn id="117" idx="0"/>
          </p:cNvCxnSpPr>
          <p:nvPr/>
        </p:nvCxnSpPr>
        <p:spPr>
          <a:xfrm>
            <a:off x="3594789" y="1844247"/>
            <a:ext cx="622399" cy="932133"/>
          </a:xfrm>
          <a:prstGeom prst="line">
            <a:avLst/>
          </a:prstGeom>
        </p:spPr>
        <p:style>
          <a:lnRef idx="1">
            <a:schemeClr val="accent1"/>
          </a:lnRef>
          <a:fillRef idx="0">
            <a:schemeClr val="accent1"/>
          </a:fillRef>
          <a:effectRef idx="0">
            <a:schemeClr val="accent1"/>
          </a:effectRef>
          <a:fontRef idx="minor">
            <a:schemeClr val="tx1"/>
          </a:fontRef>
        </p:style>
      </p:cxnSp>
      <p:sp>
        <p:nvSpPr>
          <p:cNvPr id="122" name="Ellipsi 121"/>
          <p:cNvSpPr/>
          <p:nvPr/>
        </p:nvSpPr>
        <p:spPr>
          <a:xfrm>
            <a:off x="4233538" y="28129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23" name="Ellipsi 122"/>
          <p:cNvSpPr/>
          <p:nvPr/>
        </p:nvSpPr>
        <p:spPr>
          <a:xfrm>
            <a:off x="4775878" y="39027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125" name="Suora yhdysviiva 124"/>
          <p:cNvCxnSpPr/>
          <p:nvPr/>
        </p:nvCxnSpPr>
        <p:spPr>
          <a:xfrm flipV="1">
            <a:off x="4904643" y="3284984"/>
            <a:ext cx="833646" cy="673492"/>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kstiruutu 125"/>
          <p:cNvSpPr txBox="1"/>
          <p:nvPr/>
        </p:nvSpPr>
        <p:spPr>
          <a:xfrm>
            <a:off x="5580113" y="3049704"/>
            <a:ext cx="1126424" cy="33855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Iisalmi</a:t>
            </a:r>
            <a:r>
              <a:rPr lang="fi-FI" sz="800" dirty="0" smtClean="0">
                <a:solidFill>
                  <a:srgbClr val="000000"/>
                </a:solidFill>
                <a:ea typeface="ＭＳ Ｐゴシック" pitchFamily="1" charset="-128"/>
              </a:rPr>
              <a:t>: </a:t>
            </a:r>
            <a:r>
              <a:rPr lang="fi-FI" sz="800" dirty="0" err="1" smtClean="0">
                <a:solidFill>
                  <a:srgbClr val="000000"/>
                </a:solidFill>
                <a:ea typeface="ＭＳ Ｐゴシック" pitchFamily="1" charset="-128"/>
              </a:rPr>
              <a:t>Savonia</a:t>
            </a:r>
            <a:r>
              <a:rPr lang="fi-FI" sz="800" dirty="0" smtClean="0">
                <a:solidFill>
                  <a:srgbClr val="000000"/>
                </a:solidFill>
                <a:ea typeface="ＭＳ Ｐゴシック" pitchFamily="1" charset="-128"/>
              </a:rPr>
              <a:t> amk</a:t>
            </a:r>
            <a:endParaRPr lang="fi-FI" sz="800" dirty="0">
              <a:solidFill>
                <a:srgbClr val="000000"/>
              </a:solidFill>
              <a:ea typeface="ＭＳ Ｐゴシック" pitchFamily="1" charset="-128"/>
            </a:endParaRPr>
          </a:p>
        </p:txBody>
      </p:sp>
      <p:sp>
        <p:nvSpPr>
          <p:cNvPr id="128" name="Ellipsi 127"/>
          <p:cNvSpPr/>
          <p:nvPr/>
        </p:nvSpPr>
        <p:spPr>
          <a:xfrm>
            <a:off x="5039122" y="472498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grpSp>
        <p:nvGrpSpPr>
          <p:cNvPr id="134" name="Ryhmä 133"/>
          <p:cNvGrpSpPr/>
          <p:nvPr/>
        </p:nvGrpSpPr>
        <p:grpSpPr>
          <a:xfrm>
            <a:off x="5162044" y="4149661"/>
            <a:ext cx="3110312" cy="698247"/>
            <a:chOff x="5171209" y="4352561"/>
            <a:chExt cx="3110312" cy="698247"/>
          </a:xfrm>
        </p:grpSpPr>
        <p:sp>
          <p:nvSpPr>
            <p:cNvPr id="130" name="Tekstiruutu 129"/>
            <p:cNvSpPr txBox="1"/>
            <p:nvPr/>
          </p:nvSpPr>
          <p:spPr>
            <a:xfrm rot="10800000" flipV="1">
              <a:off x="6179638" y="4352561"/>
              <a:ext cx="2101883" cy="215444"/>
            </a:xfrm>
            <a:prstGeom prst="rect">
              <a:avLst/>
            </a:prstGeom>
            <a:solidFill>
              <a:schemeClr val="bg1"/>
            </a:solid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Varkaus: </a:t>
              </a:r>
              <a:r>
                <a:rPr lang="fi-FI" sz="800" b="1" dirty="0" err="1" smtClean="0">
                  <a:solidFill>
                    <a:srgbClr val="000000"/>
                  </a:solidFill>
                  <a:ea typeface="ＭＳ Ｐゴシック" pitchFamily="1" charset="-128"/>
                </a:rPr>
                <a:t>Savonia</a:t>
              </a:r>
              <a:endParaRPr lang="fi-FI" sz="800" dirty="0">
                <a:solidFill>
                  <a:srgbClr val="000000"/>
                </a:solidFill>
                <a:ea typeface="ＭＳ Ｐゴシック" pitchFamily="1" charset="-128"/>
              </a:endParaRPr>
            </a:p>
          </p:txBody>
        </p:sp>
        <p:cxnSp>
          <p:nvCxnSpPr>
            <p:cNvPr id="131" name="Suora yhdysviiva 130"/>
            <p:cNvCxnSpPr>
              <a:stCxn id="130" idx="3"/>
              <a:endCxn id="128" idx="5"/>
            </p:cNvCxnSpPr>
            <p:nvPr/>
          </p:nvCxnSpPr>
          <p:spPr>
            <a:xfrm flipH="1">
              <a:off x="5171209" y="4460283"/>
              <a:ext cx="1008429" cy="5905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3" name="Ellipsi 132"/>
          <p:cNvSpPr/>
          <p:nvPr/>
        </p:nvSpPr>
        <p:spPr>
          <a:xfrm>
            <a:off x="3865534" y="535366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44" name="Tekstiruutu 143"/>
          <p:cNvSpPr txBox="1"/>
          <p:nvPr/>
        </p:nvSpPr>
        <p:spPr>
          <a:xfrm>
            <a:off x="683576" y="5901987"/>
            <a:ext cx="2983227"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Forssa, Tammela, Hattula, Valkeakoski ja Riihimäki:</a:t>
            </a:r>
            <a:r>
              <a:rPr lang="fi-FI" sz="800" dirty="0" smtClean="0">
                <a:solidFill>
                  <a:srgbClr val="000000"/>
                </a:solidFill>
                <a:ea typeface="ＭＳ Ｐゴシック" pitchFamily="1" charset="-128"/>
              </a:rPr>
              <a:t> Hämeen amk</a:t>
            </a:r>
            <a:endParaRPr lang="fi-FI" sz="800" b="1" dirty="0">
              <a:solidFill>
                <a:srgbClr val="000000"/>
              </a:solidFill>
              <a:ea typeface="ＭＳ Ｐゴシック" pitchFamily="1" charset="-128"/>
            </a:endParaRPr>
          </a:p>
        </p:txBody>
      </p:sp>
      <p:cxnSp>
        <p:nvCxnSpPr>
          <p:cNvPr id="146" name="Suora yhdysviiva 145"/>
          <p:cNvCxnSpPr>
            <a:stCxn id="133" idx="3"/>
          </p:cNvCxnSpPr>
          <p:nvPr/>
        </p:nvCxnSpPr>
        <p:spPr>
          <a:xfrm flipH="1">
            <a:off x="3468668" y="5476591"/>
            <a:ext cx="417961" cy="438502"/>
          </a:xfrm>
          <a:prstGeom prst="line">
            <a:avLst/>
          </a:prstGeom>
        </p:spPr>
        <p:style>
          <a:lnRef idx="1">
            <a:schemeClr val="accent1"/>
          </a:lnRef>
          <a:fillRef idx="0">
            <a:schemeClr val="accent1"/>
          </a:fillRef>
          <a:effectRef idx="0">
            <a:schemeClr val="accent1"/>
          </a:effectRef>
          <a:fontRef idx="minor">
            <a:schemeClr val="tx1"/>
          </a:fontRef>
        </p:style>
      </p:cxnSp>
      <p:sp>
        <p:nvSpPr>
          <p:cNvPr id="150" name="Ellipsi 149"/>
          <p:cNvSpPr/>
          <p:nvPr/>
        </p:nvSpPr>
        <p:spPr>
          <a:xfrm>
            <a:off x="3974796" y="531525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157" name="Suora yhdysviiva 156"/>
          <p:cNvCxnSpPr>
            <a:endCxn id="122" idx="3"/>
          </p:cNvCxnSpPr>
          <p:nvPr/>
        </p:nvCxnSpPr>
        <p:spPr>
          <a:xfrm>
            <a:off x="3491889" y="1844248"/>
            <a:ext cx="762747" cy="1091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uora yhdysviiva 159"/>
          <p:cNvCxnSpPr>
            <a:stCxn id="150" idx="3"/>
          </p:cNvCxnSpPr>
          <p:nvPr/>
        </p:nvCxnSpPr>
        <p:spPr>
          <a:xfrm flipH="1">
            <a:off x="3463929" y="5438182"/>
            <a:ext cx="531958" cy="527218"/>
          </a:xfrm>
          <a:prstGeom prst="line">
            <a:avLst/>
          </a:prstGeom>
        </p:spPr>
        <p:style>
          <a:lnRef idx="1">
            <a:schemeClr val="accent1"/>
          </a:lnRef>
          <a:fillRef idx="0">
            <a:schemeClr val="accent1"/>
          </a:fillRef>
          <a:effectRef idx="0">
            <a:schemeClr val="accent1"/>
          </a:effectRef>
          <a:fontRef idx="minor">
            <a:schemeClr val="tx1"/>
          </a:fontRef>
        </p:style>
      </p:cxnSp>
      <p:sp>
        <p:nvSpPr>
          <p:cNvPr id="164" name="Ellipsi 163"/>
          <p:cNvSpPr/>
          <p:nvPr/>
        </p:nvSpPr>
        <p:spPr>
          <a:xfrm>
            <a:off x="4283974" y="52375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71" name="Tekstiruutu 170"/>
          <p:cNvSpPr txBox="1"/>
          <p:nvPr/>
        </p:nvSpPr>
        <p:spPr>
          <a:xfrm>
            <a:off x="5624447" y="4911227"/>
            <a:ext cx="2647917"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Heinola: </a:t>
            </a:r>
            <a:r>
              <a:rPr lang="fi-FI" sz="800" dirty="0" err="1" smtClean="0">
                <a:solidFill>
                  <a:srgbClr val="000000"/>
                </a:solidFill>
                <a:ea typeface="ＭＳ Ｐゴシック" pitchFamily="1" charset="-128"/>
              </a:rPr>
              <a:t>Haaga-Helia</a:t>
            </a:r>
            <a:r>
              <a:rPr lang="fi-FI" sz="800" dirty="0" smtClean="0">
                <a:solidFill>
                  <a:srgbClr val="000000"/>
                </a:solidFill>
                <a:ea typeface="ＭＳ Ｐゴシック" pitchFamily="1" charset="-128"/>
              </a:rPr>
              <a:t> amk</a:t>
            </a:r>
            <a:endParaRPr lang="fi-FI" sz="800" b="1" dirty="0">
              <a:solidFill>
                <a:srgbClr val="000000"/>
              </a:solidFill>
              <a:ea typeface="ＭＳ Ｐゴシック" pitchFamily="1" charset="-128"/>
            </a:endParaRPr>
          </a:p>
        </p:txBody>
      </p:sp>
      <p:sp>
        <p:nvSpPr>
          <p:cNvPr id="172" name="Ellipsi 171"/>
          <p:cNvSpPr/>
          <p:nvPr/>
        </p:nvSpPr>
        <p:spPr>
          <a:xfrm>
            <a:off x="3594790" y="524324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179" name="Suora yhdysviiva 178"/>
          <p:cNvCxnSpPr>
            <a:endCxn id="172" idx="6"/>
          </p:cNvCxnSpPr>
          <p:nvPr/>
        </p:nvCxnSpPr>
        <p:spPr>
          <a:xfrm>
            <a:off x="1581007" y="5263302"/>
            <a:ext cx="2157803" cy="51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uora yhdysviiva 188"/>
          <p:cNvCxnSpPr/>
          <p:nvPr/>
        </p:nvCxnSpPr>
        <p:spPr>
          <a:xfrm flipH="1">
            <a:off x="4852143" y="4797006"/>
            <a:ext cx="886144" cy="16659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Tekstiruutu 193"/>
          <p:cNvSpPr txBox="1"/>
          <p:nvPr/>
        </p:nvSpPr>
        <p:spPr>
          <a:xfrm>
            <a:off x="5499329" y="5141874"/>
            <a:ext cx="2952327" cy="21544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Imatra: </a:t>
            </a:r>
            <a:r>
              <a:rPr lang="fi-FI" sz="800" dirty="0" smtClean="0">
                <a:solidFill>
                  <a:srgbClr val="000000"/>
                </a:solidFill>
                <a:ea typeface="ＭＳ Ｐゴシック" pitchFamily="1" charset="-128"/>
              </a:rPr>
              <a:t>Saimaan amk</a:t>
            </a:r>
            <a:endParaRPr lang="fi-FI" sz="800" b="1" dirty="0">
              <a:solidFill>
                <a:srgbClr val="000000"/>
              </a:solidFill>
              <a:ea typeface="ＭＳ Ｐゴシック" pitchFamily="1" charset="-128"/>
            </a:endParaRPr>
          </a:p>
        </p:txBody>
      </p:sp>
      <p:sp>
        <p:nvSpPr>
          <p:cNvPr id="195" name="Ellipsi 194"/>
          <p:cNvSpPr/>
          <p:nvPr/>
        </p:nvSpPr>
        <p:spPr>
          <a:xfrm>
            <a:off x="5163730" y="51494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197" name="Suora yhdysviiva 196"/>
          <p:cNvCxnSpPr>
            <a:stCxn id="194" idx="1"/>
          </p:cNvCxnSpPr>
          <p:nvPr/>
        </p:nvCxnSpPr>
        <p:spPr>
          <a:xfrm flipH="1" flipV="1">
            <a:off x="5253838" y="5246602"/>
            <a:ext cx="245488" cy="2994"/>
          </a:xfrm>
          <a:prstGeom prst="line">
            <a:avLst/>
          </a:prstGeom>
        </p:spPr>
        <p:style>
          <a:lnRef idx="1">
            <a:schemeClr val="accent1"/>
          </a:lnRef>
          <a:fillRef idx="0">
            <a:schemeClr val="accent1"/>
          </a:fillRef>
          <a:effectRef idx="0">
            <a:schemeClr val="accent1"/>
          </a:effectRef>
          <a:fontRef idx="minor">
            <a:schemeClr val="tx1"/>
          </a:fontRef>
        </p:style>
      </p:cxnSp>
      <p:sp>
        <p:nvSpPr>
          <p:cNvPr id="203" name="Ellipsi 202"/>
          <p:cNvSpPr/>
          <p:nvPr/>
        </p:nvSpPr>
        <p:spPr>
          <a:xfrm>
            <a:off x="4690726" y="56310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208" name="Suora yhdysviiva 207"/>
          <p:cNvCxnSpPr/>
          <p:nvPr/>
        </p:nvCxnSpPr>
        <p:spPr>
          <a:xfrm>
            <a:off x="4819113" y="5714225"/>
            <a:ext cx="864095" cy="25919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kstiruutu 209"/>
          <p:cNvSpPr txBox="1"/>
          <p:nvPr/>
        </p:nvSpPr>
        <p:spPr>
          <a:xfrm>
            <a:off x="5677939" y="5865693"/>
            <a:ext cx="1584502" cy="21544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Kotka:</a:t>
            </a:r>
            <a:r>
              <a:rPr lang="fi-FI" sz="800" dirty="0" smtClean="0">
                <a:solidFill>
                  <a:srgbClr val="000000"/>
                </a:solidFill>
                <a:ea typeface="ＭＳ Ｐゴシック" pitchFamily="1" charset="-128"/>
              </a:rPr>
              <a:t> Kymenlaakson amk</a:t>
            </a:r>
            <a:endParaRPr lang="fi-FI" sz="800" b="1" dirty="0">
              <a:solidFill>
                <a:srgbClr val="000000"/>
              </a:solidFill>
              <a:ea typeface="ＭＳ Ｐゴシック" pitchFamily="1" charset="-128"/>
            </a:endParaRPr>
          </a:p>
        </p:txBody>
      </p:sp>
      <p:sp>
        <p:nvSpPr>
          <p:cNvPr id="212" name="Ellipsi 211"/>
          <p:cNvSpPr/>
          <p:nvPr/>
        </p:nvSpPr>
        <p:spPr>
          <a:xfrm>
            <a:off x="4102646" y="362516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15" name="Tekstiruutu 214"/>
          <p:cNvSpPr txBox="1"/>
          <p:nvPr/>
        </p:nvSpPr>
        <p:spPr>
          <a:xfrm>
            <a:off x="2579269" y="2516959"/>
            <a:ext cx="926995" cy="338554"/>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Oulainen: </a:t>
            </a:r>
            <a:r>
              <a:rPr lang="fi-FI" sz="800" dirty="0" smtClean="0">
                <a:solidFill>
                  <a:srgbClr val="000000"/>
                </a:solidFill>
                <a:ea typeface="ＭＳ Ｐゴシック" pitchFamily="1" charset="-128"/>
              </a:rPr>
              <a:t>Oulun amk</a:t>
            </a:r>
            <a:endParaRPr lang="fi-FI" sz="800" b="1" dirty="0">
              <a:solidFill>
                <a:srgbClr val="000000"/>
              </a:solidFill>
              <a:ea typeface="ＭＳ Ｐゴシック" pitchFamily="1" charset="-128"/>
            </a:endParaRPr>
          </a:p>
        </p:txBody>
      </p:sp>
      <p:sp>
        <p:nvSpPr>
          <p:cNvPr id="228" name="Ellipsi 227"/>
          <p:cNvSpPr/>
          <p:nvPr/>
        </p:nvSpPr>
        <p:spPr>
          <a:xfrm>
            <a:off x="4179603" y="33653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38" name="Ellipsi 237"/>
          <p:cNvSpPr/>
          <p:nvPr/>
        </p:nvSpPr>
        <p:spPr>
          <a:xfrm>
            <a:off x="3711442" y="586569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240" name="Suora yhdysviiva 239"/>
          <p:cNvCxnSpPr>
            <a:stCxn id="238" idx="4"/>
            <a:endCxn id="245" idx="3"/>
          </p:cNvCxnSpPr>
          <p:nvPr/>
        </p:nvCxnSpPr>
        <p:spPr>
          <a:xfrm flipH="1">
            <a:off x="1252102" y="6009709"/>
            <a:ext cx="2531344" cy="432594"/>
          </a:xfrm>
          <a:prstGeom prst="line">
            <a:avLst/>
          </a:prstGeom>
        </p:spPr>
        <p:style>
          <a:lnRef idx="1">
            <a:schemeClr val="accent1"/>
          </a:lnRef>
          <a:fillRef idx="0">
            <a:schemeClr val="accent1"/>
          </a:fillRef>
          <a:effectRef idx="0">
            <a:schemeClr val="accent1"/>
          </a:effectRef>
          <a:fontRef idx="minor">
            <a:schemeClr val="tx1"/>
          </a:fontRef>
        </p:style>
      </p:cxnSp>
      <p:sp>
        <p:nvSpPr>
          <p:cNvPr id="245" name="Tekstiruutu 244"/>
          <p:cNvSpPr txBox="1"/>
          <p:nvPr/>
        </p:nvSpPr>
        <p:spPr>
          <a:xfrm>
            <a:off x="0" y="6334581"/>
            <a:ext cx="1252102" cy="215444"/>
          </a:xfrm>
          <a:prstGeom prst="rect">
            <a:avLst/>
          </a:prstGeom>
          <a:noFill/>
          <a:ln>
            <a:solidFill>
              <a:schemeClr val="accent1">
                <a:shade val="50000"/>
              </a:schemeClr>
            </a:solidFill>
          </a:ln>
        </p:spPr>
        <p:txBody>
          <a:bodyPr wrap="square" rtlCol="0">
            <a:spAutoFit/>
          </a:bodyPr>
          <a:lstStyle/>
          <a:p>
            <a:pPr eaLnBrk="0" hangingPunct="0"/>
            <a:r>
              <a:rPr lang="fi-FI" sz="800" b="1" dirty="0" err="1" smtClean="0">
                <a:solidFill>
                  <a:srgbClr val="000000"/>
                </a:solidFill>
                <a:ea typeface="ＭＳ Ｐゴシック" pitchFamily="1" charset="-128"/>
              </a:rPr>
              <a:t>Raasepori</a:t>
            </a:r>
            <a:r>
              <a:rPr lang="fi-FI" sz="800" b="1" dirty="0" smtClean="0">
                <a:solidFill>
                  <a:srgbClr val="000000"/>
                </a:solidFill>
                <a:ea typeface="ＭＳ Ｐゴシック" pitchFamily="1" charset="-128"/>
              </a:rPr>
              <a:t>: </a:t>
            </a:r>
            <a:r>
              <a:rPr lang="fi-FI" sz="800" dirty="0" smtClean="0">
                <a:solidFill>
                  <a:srgbClr val="000000"/>
                </a:solidFill>
                <a:ea typeface="ＭＳ Ｐゴシック" pitchFamily="1" charset="-128"/>
              </a:rPr>
              <a:t>Novia amk</a:t>
            </a:r>
            <a:endParaRPr lang="fi-FI" sz="800" b="1" dirty="0">
              <a:solidFill>
                <a:srgbClr val="000000"/>
              </a:solidFill>
              <a:ea typeface="ＭＳ Ｐゴシック" pitchFamily="1" charset="-128"/>
            </a:endParaRPr>
          </a:p>
        </p:txBody>
      </p:sp>
      <p:sp>
        <p:nvSpPr>
          <p:cNvPr id="246" name="Ellipsi 245"/>
          <p:cNvSpPr/>
          <p:nvPr/>
        </p:nvSpPr>
        <p:spPr>
          <a:xfrm>
            <a:off x="4048575" y="547659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47" name="Ellipsi 246"/>
          <p:cNvSpPr/>
          <p:nvPr/>
        </p:nvSpPr>
        <p:spPr>
          <a:xfrm>
            <a:off x="3716650" y="565007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248" name="Suora yhdysviiva 247"/>
          <p:cNvCxnSpPr>
            <a:endCxn id="247" idx="4"/>
          </p:cNvCxnSpPr>
          <p:nvPr/>
        </p:nvCxnSpPr>
        <p:spPr>
          <a:xfrm flipV="1">
            <a:off x="611837" y="5794093"/>
            <a:ext cx="3176823" cy="107894"/>
          </a:xfrm>
          <a:prstGeom prst="line">
            <a:avLst/>
          </a:prstGeom>
        </p:spPr>
        <p:style>
          <a:lnRef idx="1">
            <a:schemeClr val="accent1"/>
          </a:lnRef>
          <a:fillRef idx="0">
            <a:schemeClr val="accent1"/>
          </a:fillRef>
          <a:effectRef idx="0">
            <a:schemeClr val="accent1"/>
          </a:effectRef>
          <a:fontRef idx="minor">
            <a:schemeClr val="tx1"/>
          </a:fontRef>
        </p:style>
      </p:cxnSp>
      <p:sp>
        <p:nvSpPr>
          <p:cNvPr id="252" name="Tekstiruutu 251"/>
          <p:cNvSpPr txBox="1"/>
          <p:nvPr/>
        </p:nvSpPr>
        <p:spPr>
          <a:xfrm>
            <a:off x="86075" y="5857694"/>
            <a:ext cx="525758" cy="461665"/>
          </a:xfrm>
          <a:prstGeom prst="rect">
            <a:avLst/>
          </a:prstGeom>
          <a:noFill/>
          <a:ln>
            <a:solidFill>
              <a:schemeClr val="accent1">
                <a:shade val="50000"/>
              </a:schemeClr>
            </a:solidFill>
          </a:ln>
        </p:spPr>
        <p:txBody>
          <a:bodyPr wrap="square" rtlCol="0">
            <a:spAutoFit/>
          </a:bodyPr>
          <a:lstStyle/>
          <a:p>
            <a:pPr eaLnBrk="0" hangingPunct="0"/>
            <a:r>
              <a:rPr lang="fi-FI" sz="800" b="1" dirty="0" smtClean="0">
                <a:solidFill>
                  <a:srgbClr val="000000"/>
                </a:solidFill>
                <a:ea typeface="ＭＳ Ｐゴシック" pitchFamily="1" charset="-128"/>
              </a:rPr>
              <a:t>Salo: </a:t>
            </a:r>
            <a:r>
              <a:rPr lang="fi-FI" sz="800" dirty="0" smtClean="0">
                <a:solidFill>
                  <a:srgbClr val="000000"/>
                </a:solidFill>
                <a:ea typeface="ＭＳ Ｐゴシック" pitchFamily="1" charset="-128"/>
              </a:rPr>
              <a:t>Turun amk</a:t>
            </a:r>
            <a:endParaRPr lang="fi-FI" sz="800" b="1" dirty="0">
              <a:solidFill>
                <a:srgbClr val="000000"/>
              </a:solidFill>
              <a:ea typeface="ＭＳ Ｐゴシック" pitchFamily="1" charset="-128"/>
            </a:endParaRPr>
          </a:p>
        </p:txBody>
      </p:sp>
      <p:cxnSp>
        <p:nvCxnSpPr>
          <p:cNvPr id="267" name="Suora yhdysviiva 266"/>
          <p:cNvCxnSpPr>
            <a:stCxn id="270" idx="3"/>
          </p:cNvCxnSpPr>
          <p:nvPr/>
        </p:nvCxnSpPr>
        <p:spPr>
          <a:xfrm flipV="1">
            <a:off x="3287029" y="5263302"/>
            <a:ext cx="148622" cy="485"/>
          </a:xfrm>
          <a:prstGeom prst="line">
            <a:avLst/>
          </a:prstGeom>
        </p:spPr>
        <p:style>
          <a:lnRef idx="1">
            <a:schemeClr val="accent1"/>
          </a:lnRef>
          <a:fillRef idx="0">
            <a:schemeClr val="accent1"/>
          </a:fillRef>
          <a:effectRef idx="0">
            <a:schemeClr val="accent1"/>
          </a:effectRef>
          <a:fontRef idx="minor">
            <a:schemeClr val="tx1"/>
          </a:fontRef>
        </p:style>
      </p:cxnSp>
      <p:sp>
        <p:nvSpPr>
          <p:cNvPr id="270" name="Tekstiruutu 269"/>
          <p:cNvSpPr txBox="1"/>
          <p:nvPr/>
        </p:nvSpPr>
        <p:spPr>
          <a:xfrm>
            <a:off x="1620271" y="5094495"/>
            <a:ext cx="1666758"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Rauma: </a:t>
            </a:r>
            <a:r>
              <a:rPr lang="fi-FI" sz="800" dirty="0" smtClean="0">
                <a:solidFill>
                  <a:srgbClr val="000000"/>
                </a:solidFill>
                <a:ea typeface="ＭＳ Ｐゴシック" pitchFamily="1" charset="-128"/>
              </a:rPr>
              <a:t>Satakunnan amk, Turun yo</a:t>
            </a:r>
            <a:endParaRPr lang="fi-FI" sz="800" b="1" dirty="0" smtClean="0">
              <a:solidFill>
                <a:srgbClr val="000000"/>
              </a:solidFill>
              <a:ea typeface="ＭＳ Ｐゴシック" pitchFamily="1" charset="-128"/>
            </a:endParaRPr>
          </a:p>
        </p:txBody>
      </p:sp>
      <p:sp>
        <p:nvSpPr>
          <p:cNvPr id="272" name="Ellipsi 271"/>
          <p:cNvSpPr/>
          <p:nvPr/>
        </p:nvSpPr>
        <p:spPr>
          <a:xfrm>
            <a:off x="3351697" y="520187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76" name="Ellipsi 275"/>
          <p:cNvSpPr/>
          <p:nvPr/>
        </p:nvSpPr>
        <p:spPr>
          <a:xfrm>
            <a:off x="3598970" y="47835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277" name="Tekstiruutu 276"/>
          <p:cNvSpPr txBox="1"/>
          <p:nvPr/>
        </p:nvSpPr>
        <p:spPr>
          <a:xfrm>
            <a:off x="176929" y="4572194"/>
            <a:ext cx="1460642"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Kankaanpää:</a:t>
            </a:r>
            <a:r>
              <a:rPr lang="fi-FI" sz="800" dirty="0" smtClean="0">
                <a:solidFill>
                  <a:srgbClr val="000000"/>
                </a:solidFill>
                <a:ea typeface="ＭＳ Ｐゴシック" pitchFamily="1" charset="-128"/>
              </a:rPr>
              <a:t> Satakunnan amk</a:t>
            </a:r>
            <a:endParaRPr lang="fi-FI" sz="800" b="1" dirty="0">
              <a:solidFill>
                <a:srgbClr val="000000"/>
              </a:solidFill>
              <a:ea typeface="ＭＳ Ｐゴシック" pitchFamily="1" charset="-128"/>
            </a:endParaRPr>
          </a:p>
        </p:txBody>
      </p:sp>
      <p:sp>
        <p:nvSpPr>
          <p:cNvPr id="279" name="Ellipsi 278"/>
          <p:cNvSpPr/>
          <p:nvPr/>
        </p:nvSpPr>
        <p:spPr>
          <a:xfrm>
            <a:off x="4690726" y="465948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280" name="Suora yhdysviiva 279"/>
          <p:cNvCxnSpPr/>
          <p:nvPr/>
        </p:nvCxnSpPr>
        <p:spPr>
          <a:xfrm flipH="1">
            <a:off x="4743434" y="3846908"/>
            <a:ext cx="1106792" cy="873896"/>
          </a:xfrm>
          <a:prstGeom prst="line">
            <a:avLst/>
          </a:prstGeom>
        </p:spPr>
        <p:style>
          <a:lnRef idx="1">
            <a:schemeClr val="accent1"/>
          </a:lnRef>
          <a:fillRef idx="0">
            <a:schemeClr val="accent1"/>
          </a:fillRef>
          <a:effectRef idx="0">
            <a:schemeClr val="accent1"/>
          </a:effectRef>
          <a:fontRef idx="minor">
            <a:schemeClr val="tx1"/>
          </a:fontRef>
        </p:style>
      </p:cxnSp>
      <p:sp>
        <p:nvSpPr>
          <p:cNvPr id="288" name="Tekstiruutu 287"/>
          <p:cNvSpPr txBox="1"/>
          <p:nvPr/>
        </p:nvSpPr>
        <p:spPr>
          <a:xfrm rot="10800000" flipV="1">
            <a:off x="5851158" y="3717898"/>
            <a:ext cx="2101883" cy="215444"/>
          </a:xfrm>
          <a:prstGeom prst="rect">
            <a:avLst/>
          </a:prstGeom>
          <a:solidFill>
            <a:schemeClr val="bg1"/>
          </a:solid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Pieksämäki: </a:t>
            </a:r>
            <a:r>
              <a:rPr lang="fi-FI" sz="800" dirty="0" err="1" smtClean="0">
                <a:solidFill>
                  <a:srgbClr val="000000"/>
                </a:solidFill>
                <a:ea typeface="ＭＳ Ｐゴシック" pitchFamily="1" charset="-128"/>
              </a:rPr>
              <a:t>Diak</a:t>
            </a:r>
            <a:r>
              <a:rPr lang="fi-FI" sz="800" smtClean="0">
                <a:solidFill>
                  <a:srgbClr val="000000"/>
                </a:solidFill>
                <a:ea typeface="ＭＳ Ｐゴシック" pitchFamily="1" charset="-128"/>
              </a:rPr>
              <a:t> amk</a:t>
            </a:r>
            <a:endParaRPr lang="fi-FI" sz="800" dirty="0">
              <a:solidFill>
                <a:srgbClr val="000000"/>
              </a:solidFill>
              <a:ea typeface="ＭＳ Ｐゴシック" pitchFamily="1"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705" y="4505318"/>
            <a:ext cx="1651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7" name="Suora yhdysviiva 226"/>
          <p:cNvCxnSpPr>
            <a:stCxn id="4" idx="1"/>
          </p:cNvCxnSpPr>
          <p:nvPr/>
        </p:nvCxnSpPr>
        <p:spPr>
          <a:xfrm flipH="1" flipV="1">
            <a:off x="2915824" y="4498554"/>
            <a:ext cx="507889" cy="89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uora yhdysviiva 229"/>
          <p:cNvCxnSpPr/>
          <p:nvPr/>
        </p:nvCxnSpPr>
        <p:spPr>
          <a:xfrm flipH="1" flipV="1">
            <a:off x="1742195" y="4469932"/>
            <a:ext cx="2146201" cy="122925"/>
          </a:xfrm>
          <a:prstGeom prst="line">
            <a:avLst/>
          </a:prstGeom>
        </p:spPr>
        <p:style>
          <a:lnRef idx="1">
            <a:schemeClr val="accent1"/>
          </a:lnRef>
          <a:fillRef idx="0">
            <a:schemeClr val="accent1"/>
          </a:fillRef>
          <a:effectRef idx="0">
            <a:schemeClr val="accent1"/>
          </a:effectRef>
          <a:fontRef idx="minor">
            <a:schemeClr val="tx1"/>
          </a:fontRef>
        </p:style>
      </p:cxnSp>
      <p:sp>
        <p:nvSpPr>
          <p:cNvPr id="142" name="Ellipsi 141"/>
          <p:cNvSpPr/>
          <p:nvPr/>
        </p:nvSpPr>
        <p:spPr>
          <a:xfrm>
            <a:off x="3412714" y="465370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234" name="Suora yhdysviiva 233"/>
          <p:cNvCxnSpPr>
            <a:endCxn id="142" idx="2"/>
          </p:cNvCxnSpPr>
          <p:nvPr/>
        </p:nvCxnSpPr>
        <p:spPr>
          <a:xfrm flipV="1">
            <a:off x="3027744" y="4725717"/>
            <a:ext cx="384972" cy="14152"/>
          </a:xfrm>
          <a:prstGeom prst="line">
            <a:avLst/>
          </a:prstGeom>
        </p:spPr>
        <p:style>
          <a:lnRef idx="1">
            <a:schemeClr val="accent1"/>
          </a:lnRef>
          <a:fillRef idx="0">
            <a:schemeClr val="accent1"/>
          </a:fillRef>
          <a:effectRef idx="0">
            <a:schemeClr val="accent1"/>
          </a:effectRef>
          <a:fontRef idx="minor">
            <a:schemeClr val="tx1"/>
          </a:fontRef>
        </p:style>
      </p:cxnSp>
      <p:sp>
        <p:nvSpPr>
          <p:cNvPr id="147" name="Ellipsi 146"/>
          <p:cNvSpPr/>
          <p:nvPr/>
        </p:nvSpPr>
        <p:spPr>
          <a:xfrm>
            <a:off x="4241926" y="438517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sp>
        <p:nvSpPr>
          <p:cNvPr id="158" name="Tekstiruutu 157"/>
          <p:cNvSpPr txBox="1"/>
          <p:nvPr/>
        </p:nvSpPr>
        <p:spPr>
          <a:xfrm>
            <a:off x="2659902" y="2889809"/>
            <a:ext cx="939068" cy="338554"/>
          </a:xfrm>
          <a:prstGeom prst="rect">
            <a:avLst/>
          </a:prstGeom>
          <a:noFill/>
          <a:ln>
            <a:solidFill>
              <a:schemeClr val="accent1"/>
            </a:solidFill>
          </a:ln>
        </p:spPr>
        <p:txBody>
          <a:bodyPr wrap="square" rtlCol="0">
            <a:spAutoFit/>
          </a:bodyPr>
          <a:lstStyle/>
          <a:p>
            <a:pPr eaLnBrk="0" hangingPunct="0"/>
            <a:r>
              <a:rPr lang="fi-FI" sz="800" b="1" dirty="0" smtClean="0">
                <a:solidFill>
                  <a:srgbClr val="000000"/>
                </a:solidFill>
                <a:ea typeface="ＭＳ Ｐゴシック" pitchFamily="1" charset="-128"/>
              </a:rPr>
              <a:t>Saarijärvi: </a:t>
            </a:r>
            <a:r>
              <a:rPr lang="fi-FI" sz="800" dirty="0" smtClean="0">
                <a:solidFill>
                  <a:srgbClr val="000000"/>
                </a:solidFill>
                <a:ea typeface="ＭＳ Ｐゴシック" pitchFamily="1" charset="-128"/>
              </a:rPr>
              <a:t>Jyväskylän </a:t>
            </a:r>
            <a:r>
              <a:rPr lang="fi-FI" sz="800" dirty="0" err="1" smtClean="0">
                <a:solidFill>
                  <a:srgbClr val="000000"/>
                </a:solidFill>
                <a:ea typeface="ＭＳ Ｐゴシック" pitchFamily="1" charset="-128"/>
              </a:rPr>
              <a:t>amk</a:t>
            </a:r>
            <a:endParaRPr lang="fi-FI" sz="800" dirty="0">
              <a:solidFill>
                <a:srgbClr val="000000"/>
              </a:solidFill>
              <a:ea typeface="ＭＳ Ｐゴシック" pitchFamily="1" charset="-128"/>
            </a:endParaRPr>
          </a:p>
        </p:txBody>
      </p:sp>
      <p:cxnSp>
        <p:nvCxnSpPr>
          <p:cNvPr id="249" name="Suora yhdysviiva 248"/>
          <p:cNvCxnSpPr>
            <a:endCxn id="147" idx="5"/>
          </p:cNvCxnSpPr>
          <p:nvPr/>
        </p:nvCxnSpPr>
        <p:spPr>
          <a:xfrm>
            <a:off x="3588805" y="3228363"/>
            <a:ext cx="776044" cy="1279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uora yhdysviiva 250"/>
          <p:cNvCxnSpPr>
            <a:stCxn id="215" idx="3"/>
            <a:endCxn id="228" idx="5"/>
          </p:cNvCxnSpPr>
          <p:nvPr/>
        </p:nvCxnSpPr>
        <p:spPr>
          <a:xfrm>
            <a:off x="3506256" y="2686252"/>
            <a:ext cx="796272" cy="80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uora yhdysviiva 253"/>
          <p:cNvCxnSpPr>
            <a:stCxn id="74" idx="3"/>
            <a:endCxn id="212" idx="4"/>
          </p:cNvCxnSpPr>
          <p:nvPr/>
        </p:nvCxnSpPr>
        <p:spPr>
          <a:xfrm>
            <a:off x="3729908" y="2383867"/>
            <a:ext cx="444746" cy="1385316"/>
          </a:xfrm>
          <a:prstGeom prst="line">
            <a:avLst/>
          </a:prstGeom>
        </p:spPr>
        <p:style>
          <a:lnRef idx="1">
            <a:schemeClr val="accent1"/>
          </a:lnRef>
          <a:fillRef idx="0">
            <a:schemeClr val="accent1"/>
          </a:fillRef>
          <a:effectRef idx="0">
            <a:schemeClr val="accent1"/>
          </a:effectRef>
          <a:fontRef idx="minor">
            <a:schemeClr val="tx1"/>
          </a:fontRef>
        </p:style>
      </p:cxnSp>
      <p:sp>
        <p:nvSpPr>
          <p:cNvPr id="166" name="Ellipsi 165"/>
          <p:cNvSpPr/>
          <p:nvPr/>
        </p:nvSpPr>
        <p:spPr>
          <a:xfrm>
            <a:off x="3783298" y="48639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i-FI" sz="2400">
              <a:solidFill>
                <a:srgbClr val="FFFFFF"/>
              </a:solidFill>
            </a:endParaRPr>
          </a:p>
        </p:txBody>
      </p:sp>
      <p:cxnSp>
        <p:nvCxnSpPr>
          <p:cNvPr id="34" name="Suora yhdysviiva 33"/>
          <p:cNvCxnSpPr>
            <a:stCxn id="277" idx="3"/>
            <a:endCxn id="276" idx="6"/>
          </p:cNvCxnSpPr>
          <p:nvPr/>
        </p:nvCxnSpPr>
        <p:spPr>
          <a:xfrm>
            <a:off x="1637573" y="4741471"/>
            <a:ext cx="2105415" cy="11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uora yhdysviiva 35"/>
          <p:cNvCxnSpPr>
            <a:stCxn id="166" idx="0"/>
          </p:cNvCxnSpPr>
          <p:nvPr/>
        </p:nvCxnSpPr>
        <p:spPr>
          <a:xfrm flipH="1" flipV="1">
            <a:off x="2898700" y="3870238"/>
            <a:ext cx="956606" cy="9937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49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3528" y="333375"/>
            <a:ext cx="9505056" cy="1143000"/>
          </a:xfrm>
        </p:spPr>
        <p:txBody>
          <a:bodyPr/>
          <a:lstStyle/>
          <a:p>
            <a:pPr eaLnBrk="1" hangingPunct="1"/>
            <a:r>
              <a:rPr lang="fi-FI" b="1" kern="1200" dirty="0" err="1" smtClean="0">
                <a:solidFill>
                  <a:srgbClr val="729C86"/>
                </a:solidFill>
              </a:rPr>
              <a:t>Similarities</a:t>
            </a:r>
            <a:r>
              <a:rPr lang="fi-FI" b="1" kern="1200" dirty="0" smtClean="0">
                <a:solidFill>
                  <a:srgbClr val="729C86"/>
                </a:solidFill>
              </a:rPr>
              <a:t> with </a:t>
            </a:r>
            <a:r>
              <a:rPr lang="fi-FI" b="1" kern="1200" dirty="0" err="1" smtClean="0">
                <a:solidFill>
                  <a:srgbClr val="729C86"/>
                </a:solidFill>
              </a:rPr>
              <a:t>other</a:t>
            </a:r>
            <a:r>
              <a:rPr lang="fi-FI" b="1" kern="1200" dirty="0" smtClean="0">
                <a:solidFill>
                  <a:srgbClr val="729C86"/>
                </a:solidFill>
              </a:rPr>
              <a:t> </a:t>
            </a:r>
            <a:r>
              <a:rPr lang="fi-FI" b="1" kern="1200" dirty="0" err="1" smtClean="0">
                <a:solidFill>
                  <a:srgbClr val="729C86"/>
                </a:solidFill>
              </a:rPr>
              <a:t>European</a:t>
            </a:r>
            <a:r>
              <a:rPr lang="fi-FI" b="1" kern="1200" dirty="0">
                <a:solidFill>
                  <a:srgbClr val="729C86"/>
                </a:solidFill>
              </a:rPr>
              <a:t> </a:t>
            </a:r>
            <a:r>
              <a:rPr lang="fi-FI" b="1" kern="1200" dirty="0" smtClean="0">
                <a:solidFill>
                  <a:srgbClr val="729C86"/>
                </a:solidFill>
              </a:rPr>
              <a:t>HE </a:t>
            </a:r>
            <a:r>
              <a:rPr lang="fi-FI" b="1" kern="1200" dirty="0" err="1" smtClean="0">
                <a:solidFill>
                  <a:srgbClr val="729C86"/>
                </a:solidFill>
              </a:rPr>
              <a:t>systems</a:t>
            </a:r>
            <a:endParaRPr lang="fi-FI" b="1" kern="1200" dirty="0">
              <a:solidFill>
                <a:srgbClr val="729C86"/>
              </a:solidFill>
            </a:endParaRPr>
          </a:p>
        </p:txBody>
      </p:sp>
      <p:sp>
        <p:nvSpPr>
          <p:cNvPr id="19459" name="Rectangle 3"/>
          <p:cNvSpPr>
            <a:spLocks noGrp="1" noChangeArrowheads="1"/>
          </p:cNvSpPr>
          <p:nvPr>
            <p:ph type="body" idx="4294967295"/>
          </p:nvPr>
        </p:nvSpPr>
        <p:spPr>
          <a:xfrm>
            <a:off x="468313" y="1341438"/>
            <a:ext cx="8229600" cy="4895850"/>
          </a:xfrm>
        </p:spPr>
        <p:txBody>
          <a:bodyPr/>
          <a:lstStyle/>
          <a:p>
            <a:pPr eaLnBrk="1" hangingPunct="1"/>
            <a:r>
              <a:rPr lang="en-US" dirty="0" smtClean="0">
                <a:cs typeface="Calibri" pitchFamily="34" charset="0"/>
              </a:rPr>
              <a:t>HEI’s are responsible for the curricula of their </a:t>
            </a:r>
            <a:r>
              <a:rPr lang="en-US" dirty="0" err="1" smtClean="0">
                <a:cs typeface="Calibri" pitchFamily="34" charset="0"/>
              </a:rPr>
              <a:t>programmes</a:t>
            </a:r>
            <a:r>
              <a:rPr lang="en-US" dirty="0" smtClean="0">
                <a:cs typeface="Calibri" pitchFamily="34" charset="0"/>
              </a:rPr>
              <a:t> </a:t>
            </a:r>
          </a:p>
          <a:p>
            <a:pPr eaLnBrk="1" hangingPunct="1"/>
            <a:r>
              <a:rPr lang="en-US" dirty="0" smtClean="0">
                <a:cs typeface="Calibri" pitchFamily="34" charset="0"/>
              </a:rPr>
              <a:t>Degree system is based on</a:t>
            </a:r>
          </a:p>
          <a:p>
            <a:pPr lvl="1" eaLnBrk="1" hangingPunct="1"/>
            <a:r>
              <a:rPr lang="en-US" dirty="0" smtClean="0">
                <a:latin typeface="+mn-lt"/>
                <a:cs typeface="Calibri" pitchFamily="34" charset="0"/>
              </a:rPr>
              <a:t>Bachelor’s –Master’s degree structure</a:t>
            </a:r>
          </a:p>
          <a:p>
            <a:pPr lvl="1" eaLnBrk="1" hangingPunct="1"/>
            <a:r>
              <a:rPr lang="en-US" dirty="0" smtClean="0">
                <a:latin typeface="+mn-lt"/>
                <a:cs typeface="Calibri" pitchFamily="34" charset="0"/>
              </a:rPr>
              <a:t>Student work-load based European credits</a:t>
            </a:r>
          </a:p>
          <a:p>
            <a:pPr lvl="1" eaLnBrk="1" hangingPunct="1"/>
            <a:r>
              <a:rPr lang="en-US" dirty="0" smtClean="0">
                <a:latin typeface="+mn-lt"/>
                <a:cs typeface="Calibri" pitchFamily="34" charset="0"/>
              </a:rPr>
              <a:t>Definition of learning outcomes </a:t>
            </a:r>
            <a:r>
              <a:rPr lang="en-US" dirty="0">
                <a:latin typeface="+mn-lt"/>
                <a:cs typeface="Calibri" pitchFamily="34" charset="0"/>
              </a:rPr>
              <a:t> </a:t>
            </a:r>
            <a:r>
              <a:rPr lang="en-US" dirty="0" smtClean="0">
                <a:latin typeface="+mn-lt"/>
                <a:cs typeface="Calibri" pitchFamily="34" charset="0"/>
              </a:rPr>
              <a:t>and core content of the </a:t>
            </a:r>
            <a:r>
              <a:rPr lang="en-US" dirty="0" err="1" smtClean="0">
                <a:latin typeface="+mn-lt"/>
                <a:cs typeface="Calibri" pitchFamily="34" charset="0"/>
              </a:rPr>
              <a:t>programmes</a:t>
            </a:r>
            <a:endParaRPr lang="en-US" dirty="0" smtClean="0">
              <a:latin typeface="+mn-lt"/>
              <a:cs typeface="Calibri" pitchFamily="34" charset="0"/>
            </a:endParaRPr>
          </a:p>
          <a:p>
            <a:pPr lvl="1" eaLnBrk="1" hangingPunct="1"/>
            <a:r>
              <a:rPr lang="en-US" dirty="0" smtClean="0">
                <a:latin typeface="+mn-lt"/>
                <a:cs typeface="Calibri" pitchFamily="34" charset="0"/>
              </a:rPr>
              <a:t>Individual study plans</a:t>
            </a:r>
          </a:p>
          <a:p>
            <a:pPr lvl="1" eaLnBrk="1" hangingPunct="1"/>
            <a:r>
              <a:rPr lang="en-US" dirty="0" smtClean="0">
                <a:latin typeface="+mn-lt"/>
                <a:cs typeface="Calibri" pitchFamily="34" charset="0"/>
              </a:rPr>
              <a:t>Diploma supplements</a:t>
            </a:r>
          </a:p>
          <a:p>
            <a:pPr lvl="1" eaLnBrk="1" hangingPunct="1"/>
            <a:r>
              <a:rPr lang="en-US" dirty="0" smtClean="0">
                <a:latin typeface="+mn-lt"/>
                <a:cs typeface="Calibri" pitchFamily="34" charset="0"/>
              </a:rPr>
              <a:t>Towards fewer and broader Bachelor’s </a:t>
            </a:r>
            <a:r>
              <a:rPr lang="en-US" dirty="0" err="1" smtClean="0">
                <a:latin typeface="+mn-lt"/>
                <a:cs typeface="Calibri" pitchFamily="34" charset="0"/>
              </a:rPr>
              <a:t>programmes</a:t>
            </a:r>
            <a:r>
              <a:rPr lang="en-US" dirty="0" smtClean="0">
                <a:latin typeface="+mn-lt"/>
                <a:cs typeface="Calibri" pitchFamily="34" charset="0"/>
              </a:rPr>
              <a:t> in universities</a:t>
            </a:r>
          </a:p>
          <a:p>
            <a:pPr eaLnBrk="1" hangingPunct="1"/>
            <a:r>
              <a:rPr lang="en-US" dirty="0" smtClean="0">
                <a:cs typeface="Calibri" pitchFamily="34" charset="0"/>
              </a:rPr>
              <a:t>Topical issues</a:t>
            </a:r>
          </a:p>
          <a:p>
            <a:pPr lvl="1" eaLnBrk="1" hangingPunct="1"/>
            <a:r>
              <a:rPr lang="en-US" dirty="0" smtClean="0">
                <a:latin typeface="+mn-lt"/>
                <a:cs typeface="Calibri" pitchFamily="34" charset="0"/>
              </a:rPr>
              <a:t>Employability</a:t>
            </a:r>
          </a:p>
          <a:p>
            <a:pPr lvl="1" eaLnBrk="1" hangingPunct="1"/>
            <a:r>
              <a:rPr lang="en-US" dirty="0" smtClean="0">
                <a:latin typeface="+mn-lt"/>
                <a:cs typeface="Calibri" pitchFamily="34" charset="0"/>
              </a:rPr>
              <a:t>Joint </a:t>
            </a:r>
            <a:r>
              <a:rPr lang="en-US" dirty="0" err="1" smtClean="0">
                <a:latin typeface="+mn-lt"/>
                <a:cs typeface="Calibri" pitchFamily="34" charset="0"/>
              </a:rPr>
              <a:t>programmes</a:t>
            </a:r>
            <a:r>
              <a:rPr lang="en-US" dirty="0" smtClean="0">
                <a:latin typeface="+mn-lt"/>
                <a:cs typeface="Calibri" pitchFamily="34" charset="0"/>
              </a:rPr>
              <a:t> with international partners</a:t>
            </a:r>
          </a:p>
          <a:p>
            <a:pPr lvl="1" eaLnBrk="1" hangingPunct="1"/>
            <a:r>
              <a:rPr lang="en-US" dirty="0" smtClean="0">
                <a:latin typeface="+mn-lt"/>
                <a:cs typeface="Calibri" pitchFamily="34" charset="0"/>
              </a:rPr>
              <a:t>Promoting mobility and </a:t>
            </a:r>
            <a:r>
              <a:rPr lang="en-US" dirty="0" err="1" smtClean="0">
                <a:latin typeface="+mn-lt"/>
                <a:cs typeface="Calibri" pitchFamily="34" charset="0"/>
              </a:rPr>
              <a:t>internationalisation</a:t>
            </a:r>
            <a:r>
              <a:rPr lang="en-US" dirty="0" smtClean="0">
                <a:latin typeface="+mn-lt"/>
                <a:cs typeface="Calibri" pitchFamily="34" charset="0"/>
              </a:rPr>
              <a:t> (Mobility  window/ </a:t>
            </a:r>
            <a:r>
              <a:rPr lang="en-US" dirty="0" err="1" smtClean="0">
                <a:latin typeface="+mn-lt"/>
                <a:cs typeface="Calibri" pitchFamily="34" charset="0"/>
              </a:rPr>
              <a:t>Internationalisation</a:t>
            </a:r>
            <a:r>
              <a:rPr lang="en-US" dirty="0" smtClean="0">
                <a:latin typeface="+mn-lt"/>
                <a:cs typeface="Calibri" pitchFamily="34" charset="0"/>
              </a:rPr>
              <a:t>  at home)</a:t>
            </a:r>
          </a:p>
          <a:p>
            <a:pPr lvl="1" eaLnBrk="1" hangingPunct="1"/>
            <a:r>
              <a:rPr lang="en-US" dirty="0" smtClean="0">
                <a:latin typeface="+mn-lt"/>
                <a:cs typeface="Calibri" pitchFamily="34" charset="0"/>
              </a:rPr>
              <a:t>Student centered learning – good learning environment</a:t>
            </a:r>
          </a:p>
          <a:p>
            <a:pPr lvl="1" eaLnBrk="1" hangingPunct="1"/>
            <a:r>
              <a:rPr lang="en-US" dirty="0" smtClean="0">
                <a:latin typeface="+mn-lt"/>
                <a:cs typeface="Calibri" pitchFamily="34" charset="0"/>
              </a:rPr>
              <a:t>Good support services</a:t>
            </a:r>
          </a:p>
          <a:p>
            <a:pPr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1536844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4294967295"/>
          </p:nvPr>
        </p:nvSpPr>
        <p:spPr>
          <a:xfrm>
            <a:off x="539554" y="620687"/>
            <a:ext cx="8373616" cy="5616601"/>
          </a:xfrm>
        </p:spPr>
        <p:txBody>
          <a:bodyPr/>
          <a:lstStyle/>
          <a:p>
            <a:pPr>
              <a:spcAft>
                <a:spcPts val="0"/>
              </a:spcAft>
              <a:buFontTx/>
              <a:buNone/>
            </a:pPr>
            <a:r>
              <a:rPr lang="en-GB" b="1" dirty="0" smtClean="0">
                <a:cs typeface="Calibri" pitchFamily="34" charset="0"/>
              </a:rPr>
              <a:t>University reform 2007-2009</a:t>
            </a:r>
            <a:endParaRPr lang="en-GB" b="1" dirty="0">
              <a:cs typeface="Calibri" pitchFamily="34" charset="0"/>
            </a:endParaRPr>
          </a:p>
          <a:p>
            <a:r>
              <a:rPr lang="en-GB" sz="1800" dirty="0">
                <a:cs typeface="Calibri" pitchFamily="34" charset="0"/>
              </a:rPr>
              <a:t>Greater </a:t>
            </a:r>
            <a:r>
              <a:rPr lang="en-GB" sz="1800" dirty="0" smtClean="0">
                <a:cs typeface="Calibri" pitchFamily="34" charset="0"/>
              </a:rPr>
              <a:t>autonomy, stronger </a:t>
            </a:r>
            <a:r>
              <a:rPr lang="en-GB" sz="1800" dirty="0">
                <a:cs typeface="Calibri" pitchFamily="34" charset="0"/>
              </a:rPr>
              <a:t>financial and administrative </a:t>
            </a:r>
            <a:r>
              <a:rPr lang="en-GB" sz="1800" dirty="0" smtClean="0">
                <a:cs typeface="Calibri" pitchFamily="34" charset="0"/>
              </a:rPr>
              <a:t>status, independent </a:t>
            </a:r>
            <a:r>
              <a:rPr lang="en-GB" sz="1800" dirty="0">
                <a:cs typeface="Calibri" pitchFamily="34" charset="0"/>
              </a:rPr>
              <a:t>legal </a:t>
            </a:r>
            <a:r>
              <a:rPr lang="en-GB" sz="1800" dirty="0" smtClean="0">
                <a:cs typeface="Calibri" pitchFamily="34" charset="0"/>
              </a:rPr>
              <a:t>persons, </a:t>
            </a:r>
            <a:r>
              <a:rPr lang="en-US" sz="1800" dirty="0" smtClean="0">
                <a:cs typeface="Calibri" pitchFamily="34" charset="0"/>
              </a:rPr>
              <a:t>greater latitude with finances</a:t>
            </a:r>
          </a:p>
          <a:p>
            <a:pPr lvl="1"/>
            <a:r>
              <a:rPr lang="en-GB" dirty="0">
                <a:cs typeface="Calibri" pitchFamily="34" charset="0"/>
              </a:rPr>
              <a:t>Universities are better able to operate with the surrounding </a:t>
            </a:r>
            <a:r>
              <a:rPr lang="en-GB" dirty="0" smtClean="0">
                <a:cs typeface="Calibri" pitchFamily="34" charset="0"/>
              </a:rPr>
              <a:t>society</a:t>
            </a:r>
            <a:endParaRPr lang="en-GB" dirty="0">
              <a:cs typeface="Calibri" pitchFamily="34" charset="0"/>
            </a:endParaRPr>
          </a:p>
          <a:p>
            <a:pPr lvl="1"/>
            <a:r>
              <a:rPr lang="en-US" dirty="0" smtClean="0">
                <a:cs typeface="Calibri" pitchFamily="34" charset="0"/>
              </a:rPr>
              <a:t>Stronger </a:t>
            </a:r>
            <a:r>
              <a:rPr lang="en-US" dirty="0">
                <a:cs typeface="Calibri" pitchFamily="34" charset="0"/>
              </a:rPr>
              <a:t>community relations – e.g. external members of the board</a:t>
            </a:r>
          </a:p>
          <a:p>
            <a:r>
              <a:rPr lang="en-GB" dirty="0">
                <a:cs typeface="Calibri" pitchFamily="34" charset="0"/>
              </a:rPr>
              <a:t>Reform did not change</a:t>
            </a:r>
          </a:p>
          <a:p>
            <a:pPr lvl="1"/>
            <a:r>
              <a:rPr lang="en-GB" dirty="0" smtClean="0">
                <a:cs typeface="Calibri" pitchFamily="34" charset="0"/>
              </a:rPr>
              <a:t>The </a:t>
            </a:r>
            <a:r>
              <a:rPr lang="en-GB" dirty="0">
                <a:cs typeface="Calibri" pitchFamily="34" charset="0"/>
              </a:rPr>
              <a:t>freedom of research, art and </a:t>
            </a:r>
            <a:r>
              <a:rPr lang="en-GB" dirty="0" smtClean="0">
                <a:cs typeface="Calibri" pitchFamily="34" charset="0"/>
              </a:rPr>
              <a:t>education,  academic </a:t>
            </a:r>
            <a:r>
              <a:rPr lang="en-GB" dirty="0">
                <a:cs typeface="Calibri" pitchFamily="34" charset="0"/>
              </a:rPr>
              <a:t>decision-making</a:t>
            </a:r>
          </a:p>
          <a:p>
            <a:pPr lvl="1"/>
            <a:r>
              <a:rPr lang="en-US" dirty="0" smtClean="0">
                <a:cs typeface="Calibri" pitchFamily="34" charset="0"/>
              </a:rPr>
              <a:t>The government’s responsibility </a:t>
            </a:r>
            <a:r>
              <a:rPr lang="en-US" dirty="0">
                <a:cs typeface="Calibri" pitchFamily="34" charset="0"/>
              </a:rPr>
              <a:t>for funding the public duties of the universities </a:t>
            </a:r>
          </a:p>
          <a:p>
            <a:pPr marL="0" indent="0">
              <a:buNone/>
            </a:pPr>
            <a:r>
              <a:rPr lang="en-GB" b="1" dirty="0" smtClean="0">
                <a:cs typeface="Calibri" pitchFamily="34" charset="0"/>
              </a:rPr>
              <a:t>Universities of Applied Sciences reform 2011-2014</a:t>
            </a:r>
          </a:p>
          <a:p>
            <a:r>
              <a:rPr lang="en-GB" altLang="fi-FI" sz="1800" dirty="0" smtClean="0"/>
              <a:t>Independent </a:t>
            </a:r>
            <a:r>
              <a:rPr lang="en-GB" altLang="fi-FI" sz="1800" dirty="0"/>
              <a:t>legal </a:t>
            </a:r>
            <a:r>
              <a:rPr lang="en-GB" altLang="fi-FI" sz="1800" dirty="0" smtClean="0"/>
              <a:t>persons (limited companies), </a:t>
            </a:r>
            <a:r>
              <a:rPr lang="en-US" sz="1800" dirty="0">
                <a:latin typeface="Akzidenz Grotesk BE"/>
                <a:cs typeface="Calibri" pitchFamily="34" charset="0"/>
              </a:rPr>
              <a:t>new funding </a:t>
            </a:r>
            <a:r>
              <a:rPr lang="en-US" sz="1800" dirty="0" smtClean="0">
                <a:latin typeface="Akzidenz Grotesk BE"/>
                <a:cs typeface="Calibri" pitchFamily="34" charset="0"/>
              </a:rPr>
              <a:t>model, new </a:t>
            </a:r>
            <a:r>
              <a:rPr lang="en-US" sz="1800" dirty="0">
                <a:latin typeface="Akzidenz Grotesk BE"/>
                <a:cs typeface="Calibri" pitchFamily="34" charset="0"/>
              </a:rPr>
              <a:t>operating </a:t>
            </a:r>
            <a:r>
              <a:rPr lang="en-US" sz="1800" dirty="0" smtClean="0">
                <a:latin typeface="Akzidenz Grotesk BE"/>
                <a:cs typeface="Calibri" pitchFamily="34" charset="0"/>
              </a:rPr>
              <a:t>licenses including updated </a:t>
            </a:r>
            <a:r>
              <a:rPr lang="en-US" sz="1800" dirty="0">
                <a:latin typeface="Akzidenz Grotesk BE"/>
                <a:cs typeface="Calibri" pitchFamily="34" charset="0"/>
              </a:rPr>
              <a:t>educational responsibilities</a:t>
            </a:r>
          </a:p>
          <a:p>
            <a:pPr lvl="1"/>
            <a:r>
              <a:rPr lang="en-GB" altLang="fi-FI" sz="1400" dirty="0" smtClean="0"/>
              <a:t>more </a:t>
            </a:r>
            <a:r>
              <a:rPr lang="en-GB" altLang="fi-FI" sz="1400" dirty="0"/>
              <a:t>flexibility to better react and response to the needs of the surrounding </a:t>
            </a:r>
            <a:r>
              <a:rPr lang="en-GB" altLang="fi-FI" sz="1400" dirty="0" smtClean="0"/>
              <a:t>society, </a:t>
            </a:r>
            <a:r>
              <a:rPr lang="en-US" altLang="fi-FI" sz="1400" dirty="0" smtClean="0"/>
              <a:t>s</a:t>
            </a:r>
            <a:r>
              <a:rPr lang="en-US" sz="1400" dirty="0" smtClean="0">
                <a:cs typeface="Calibri" pitchFamily="34" charset="0"/>
              </a:rPr>
              <a:t>tronger </a:t>
            </a:r>
            <a:r>
              <a:rPr lang="en-US" sz="1400" dirty="0">
                <a:cs typeface="Calibri" pitchFamily="34" charset="0"/>
              </a:rPr>
              <a:t>strategic competence, profiling, focus area </a:t>
            </a:r>
            <a:r>
              <a:rPr lang="en-US" sz="1400" dirty="0" smtClean="0">
                <a:cs typeface="Calibri" pitchFamily="34" charset="0"/>
              </a:rPr>
              <a:t>choices, </a:t>
            </a:r>
            <a:r>
              <a:rPr lang="en-US" sz="1400" dirty="0">
                <a:cs typeface="Calibri" pitchFamily="34" charset="0"/>
              </a:rPr>
              <a:t>stronger leadership and ability to decision </a:t>
            </a:r>
            <a:r>
              <a:rPr lang="en-US" sz="1400" dirty="0" smtClean="0">
                <a:cs typeface="Calibri" pitchFamily="34" charset="0"/>
              </a:rPr>
              <a:t>making</a:t>
            </a:r>
          </a:p>
          <a:p>
            <a:pPr lvl="1"/>
            <a:r>
              <a:rPr lang="en-US" sz="1400" dirty="0">
                <a:cs typeface="Calibri" pitchFamily="34" charset="0"/>
              </a:rPr>
              <a:t>Quality and effectiveness of teaching and RDI, international </a:t>
            </a:r>
            <a:r>
              <a:rPr lang="en-US" sz="1400" dirty="0" smtClean="0">
                <a:cs typeface="Calibri" pitchFamily="34" charset="0"/>
              </a:rPr>
              <a:t>competitiveness</a:t>
            </a:r>
          </a:p>
          <a:p>
            <a:r>
              <a:rPr lang="en-US" sz="1800" dirty="0" smtClean="0">
                <a:cs typeface="Calibri" pitchFamily="34" charset="0"/>
              </a:rPr>
              <a:t>The </a:t>
            </a:r>
            <a:r>
              <a:rPr lang="en-US" sz="1800" dirty="0">
                <a:cs typeface="Calibri" pitchFamily="34" charset="0"/>
              </a:rPr>
              <a:t>responsibility for core funding entirely transferred to the state </a:t>
            </a:r>
            <a:endParaRPr lang="en-GB" altLang="fi-FI" sz="1400" dirty="0"/>
          </a:p>
          <a:p>
            <a:pPr marL="0" lvl="0" indent="0">
              <a:buNone/>
            </a:pPr>
            <a:r>
              <a:rPr lang="en-US" sz="1800" b="1" dirty="0" smtClean="0"/>
              <a:t>Reform </a:t>
            </a:r>
            <a:r>
              <a:rPr lang="en-US" sz="1800" b="1" dirty="0"/>
              <a:t>of state research institutes and research funding</a:t>
            </a:r>
            <a:endParaRPr lang="fi-FI" sz="1800" b="1" dirty="0"/>
          </a:p>
          <a:p>
            <a:r>
              <a:rPr lang="en-US" sz="1800" dirty="0">
                <a:cs typeface="Calibri" pitchFamily="34" charset="0"/>
              </a:rPr>
              <a:t>Structural reforms, </a:t>
            </a:r>
            <a:r>
              <a:rPr lang="en-US" sz="1800" dirty="0" smtClean="0">
                <a:cs typeface="Calibri" pitchFamily="34" charset="0"/>
              </a:rPr>
              <a:t>research </a:t>
            </a:r>
            <a:r>
              <a:rPr lang="en-US" sz="1800" dirty="0">
                <a:cs typeface="Calibri" pitchFamily="34" charset="0"/>
              </a:rPr>
              <a:t>funding </a:t>
            </a:r>
            <a:r>
              <a:rPr lang="en-US" sz="1800" dirty="0" smtClean="0">
                <a:cs typeface="Calibri" pitchFamily="34" charset="0"/>
              </a:rPr>
              <a:t>reforms</a:t>
            </a:r>
          </a:p>
          <a:p>
            <a:pPr lvl="1"/>
            <a:r>
              <a:rPr lang="en-US" sz="1400" dirty="0" smtClean="0">
                <a:cs typeface="Calibri" pitchFamily="34" charset="0"/>
              </a:rPr>
              <a:t>Mergers, consortiums, </a:t>
            </a:r>
            <a:r>
              <a:rPr lang="en-US" sz="1400" dirty="0">
                <a:cs typeface="Calibri" pitchFamily="34" charset="0"/>
              </a:rPr>
              <a:t>deeper co-operation, strategic research funding instrument</a:t>
            </a:r>
          </a:p>
          <a:p>
            <a:endParaRPr lang="en-US" sz="1800" dirty="0" smtClean="0">
              <a:cs typeface="Calibri" pitchFamily="34" charset="0"/>
            </a:endParaRPr>
          </a:p>
          <a:p>
            <a:endParaRPr lang="en-US" sz="1800" dirty="0" smtClean="0">
              <a:cs typeface="Calibri" pitchFamily="34" charset="0"/>
            </a:endParaRPr>
          </a:p>
          <a:p>
            <a:endParaRPr lang="en-US" sz="1800" dirty="0" smtClean="0">
              <a:cs typeface="Calibri" pitchFamily="34" charset="0"/>
            </a:endParaRPr>
          </a:p>
          <a:p>
            <a:endParaRPr lang="en-US" sz="1800" dirty="0">
              <a:latin typeface="Calibri" pitchFamily="34" charset="0"/>
              <a:cs typeface="Calibri" pitchFamily="34" charset="0"/>
            </a:endParaRPr>
          </a:p>
          <a:p>
            <a:endParaRPr lang="en-GB" dirty="0" smtClean="0">
              <a:latin typeface="Calibri" pitchFamily="34" charset="0"/>
              <a:cs typeface="Calibri" pitchFamily="34" charset="0"/>
            </a:endParaRPr>
          </a:p>
          <a:p>
            <a:endParaRPr lang="en-GB" dirty="0" smtClean="0">
              <a:latin typeface="Calibri" pitchFamily="34" charset="0"/>
              <a:cs typeface="Calibri" pitchFamily="34" charset="0"/>
            </a:endParaRPr>
          </a:p>
        </p:txBody>
      </p:sp>
      <p:sp>
        <p:nvSpPr>
          <p:cNvPr id="4" name="Rectangle 2"/>
          <p:cNvSpPr txBox="1">
            <a:spLocks noChangeArrowheads="1"/>
          </p:cNvSpPr>
          <p:nvPr/>
        </p:nvSpPr>
        <p:spPr bwMode="auto">
          <a:xfrm>
            <a:off x="675496" y="0"/>
            <a:ext cx="82296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a:lstStyle>
          <a:p>
            <a:r>
              <a:rPr lang="en-GB" b="1" dirty="0" smtClean="0">
                <a:solidFill>
                  <a:srgbClr val="729C86"/>
                </a:solidFill>
              </a:rPr>
              <a:t>Significant recent reforms</a:t>
            </a:r>
            <a:endParaRPr lang="fi-FI" b="1" dirty="0">
              <a:solidFill>
                <a:srgbClr val="729C86"/>
              </a:solidFill>
            </a:endParaRPr>
          </a:p>
        </p:txBody>
      </p:sp>
    </p:spTree>
    <p:extLst>
      <p:ext uri="{BB962C8B-B14F-4D97-AF65-F5344CB8AC3E}">
        <p14:creationId xmlns:p14="http://schemas.microsoft.com/office/powerpoint/2010/main" val="1906392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36600" y="188913"/>
            <a:ext cx="8515920" cy="504825"/>
          </a:xfrm>
        </p:spPr>
        <p:txBody>
          <a:bodyPr anchor="t">
            <a:noAutofit/>
          </a:bodyPr>
          <a:lstStyle/>
          <a:p>
            <a:pPr>
              <a:defRPr/>
            </a:pPr>
            <a:r>
              <a:rPr lang="en-GB" altLang="en-US" b="1" kern="1200" dirty="0">
                <a:solidFill>
                  <a:srgbClr val="729C86"/>
                </a:solidFill>
                <a:ea typeface="+mj-ea"/>
              </a:rPr>
              <a:t>Finnish education and research system in comparison</a:t>
            </a:r>
          </a:p>
        </p:txBody>
      </p:sp>
      <p:graphicFrame>
        <p:nvGraphicFramePr>
          <p:cNvPr id="398407" name="Group 71"/>
          <p:cNvGraphicFramePr>
            <a:graphicFrameLocks noGrp="1"/>
          </p:cNvGraphicFramePr>
          <p:nvPr>
            <p:ph type="tbl" idx="1"/>
            <p:extLst>
              <p:ext uri="{D42A27DB-BD31-4B8C-83A1-F6EECF244321}">
                <p14:modId xmlns:p14="http://schemas.microsoft.com/office/powerpoint/2010/main" val="2478902653"/>
              </p:ext>
            </p:extLst>
          </p:nvPr>
        </p:nvGraphicFramePr>
        <p:xfrm>
          <a:off x="827584" y="1200150"/>
          <a:ext cx="8108952" cy="5045075"/>
        </p:xfrm>
        <a:graphic>
          <a:graphicData uri="http://schemas.openxmlformats.org/drawingml/2006/table">
            <a:tbl>
              <a:tblPr/>
              <a:tblGrid>
                <a:gridCol w="1145562"/>
                <a:gridCol w="1145562"/>
                <a:gridCol w="1145562"/>
                <a:gridCol w="1240870"/>
                <a:gridCol w="1118639"/>
                <a:gridCol w="1203726"/>
                <a:gridCol w="1109031"/>
              </a:tblGrid>
              <a:tr h="1631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b="1" i="0" u="none" strike="noStrike" kern="1200" baseline="0" dirty="0" smtClean="0">
                          <a:solidFill>
                            <a:schemeClr val="bg1"/>
                          </a:solidFill>
                          <a:latin typeface="+mn-lt"/>
                          <a:ea typeface="+mn-ea"/>
                          <a:cs typeface="+mn-cs"/>
                        </a:rPr>
                        <a:t>Innovation Union Scoreboard 2015</a:t>
                      </a:r>
                    </a:p>
                    <a:p>
                      <a:pPr marL="0" marR="0" lvl="0" indent="0" algn="l" defTabSz="914400" rtl="0" eaLnBrk="1" fontAlgn="base" latinLnBrk="0" hangingPunct="1">
                        <a:lnSpc>
                          <a:spcPct val="100000"/>
                        </a:lnSpc>
                        <a:spcBef>
                          <a:spcPct val="20000"/>
                        </a:spcBef>
                        <a:spcAft>
                          <a:spcPct val="0"/>
                        </a:spcAft>
                        <a:buClrTx/>
                        <a:buSzTx/>
                        <a:buFontTx/>
                        <a:buNone/>
                        <a:tabLst/>
                      </a:pPr>
                      <a:r>
                        <a:rPr lang="en-US" sz="1100" b="1" i="0" u="none" strike="noStrike" kern="1200" baseline="0" dirty="0" smtClean="0">
                          <a:solidFill>
                            <a:schemeClr val="bg1"/>
                          </a:solidFill>
                          <a:latin typeface="+mn-lt"/>
                          <a:ea typeface="+mn-ea"/>
                          <a:cs typeface="+mn-cs"/>
                        </a:rPr>
                        <a:t>Open, excellent and attractive research system</a:t>
                      </a:r>
                      <a:endParaRPr kumimoji="0" lang="en-US" sz="1100" b="1" i="0" u="none" strike="noStrike" cap="none" normalizeH="0" baseline="0" dirty="0" smtClean="0">
                        <a:ln>
                          <a:noFill/>
                        </a:ln>
                        <a:solidFill>
                          <a:schemeClr val="bg1"/>
                        </a:solidFill>
                        <a:effectLst/>
                        <a:latin typeface="+mn-lt"/>
                      </a:endParaRP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1100" b="1" dirty="0" smtClean="0">
                          <a:solidFill>
                            <a:schemeClr val="bg1"/>
                          </a:solidFill>
                          <a:latin typeface="+mn-lt"/>
                        </a:rPr>
                        <a:t>U21 Ranking of National Higher Education Systems 2015</a:t>
                      </a:r>
                      <a:endParaRPr kumimoji="0" lang="en-US" sz="1100" b="1" i="0" u="none" strike="noStrike" cap="none" normalizeH="0" baseline="0" dirty="0" smtClean="0">
                        <a:ln>
                          <a:noFill/>
                        </a:ln>
                        <a:solidFill>
                          <a:schemeClr val="bg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OECD</a:t>
                      </a:r>
                    </a:p>
                    <a:p>
                      <a:pPr marL="0" marR="0" lvl="0" indent="0" algn="l" defTabSz="914400" rtl="0" eaLnBrk="1" fontAlgn="base" latinLnBrk="0" hangingPunct="1">
                        <a:lnSpc>
                          <a:spcPct val="100000"/>
                        </a:lnSpc>
                        <a:spcBef>
                          <a:spcPct val="20000"/>
                        </a:spcBef>
                        <a:spcAft>
                          <a:spcPct val="0"/>
                        </a:spcAft>
                        <a:buClrTx/>
                        <a:buSzTx/>
                        <a:buFontTx/>
                        <a:buNone/>
                        <a:tabLst/>
                      </a:pPr>
                      <a:r>
                        <a:rPr lang="en-US" sz="1100" b="1" dirty="0" smtClean="0">
                          <a:solidFill>
                            <a:schemeClr val="bg1"/>
                          </a:solidFill>
                        </a:rPr>
                        <a:t>Quality of scientific production</a:t>
                      </a:r>
                      <a:endParaRPr kumimoji="0" lang="en-US" sz="1100" b="1" i="0" u="none" strike="noStrike" cap="none" normalizeH="0" baseline="0" dirty="0" smtClean="0">
                        <a:ln>
                          <a:noFill/>
                        </a:ln>
                        <a:solidFill>
                          <a:schemeClr val="bg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INSEAD, WIPO  and Cornell University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Global Innovation Index 2015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Human capital and research</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100" b="1" i="0" u="none" strike="noStrike" kern="1200" baseline="0" dirty="0" smtClean="0">
                          <a:solidFill>
                            <a:schemeClr val="bg1"/>
                          </a:solidFill>
                          <a:latin typeface="+mn-lt"/>
                          <a:ea typeface="+mn-ea"/>
                          <a:cs typeface="+mn-cs"/>
                        </a:rPr>
                        <a:t>WEF and INSEAD</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100" b="1" i="0" u="none" strike="noStrike" kern="1200" baseline="0" dirty="0" smtClean="0">
                          <a:solidFill>
                            <a:schemeClr val="bg1"/>
                          </a:solidFill>
                          <a:latin typeface="+mn-lt"/>
                          <a:ea typeface="+mn-ea"/>
                          <a:cs typeface="+mn-cs"/>
                        </a:rPr>
                        <a:t>The Networked Readiness Index 2015</a:t>
                      </a:r>
                      <a:endParaRPr kumimoji="0" lang="en-US" sz="1100" b="1" i="0" u="none" strike="noStrike" cap="none" normalizeH="0" baseline="0" dirty="0" smtClean="0">
                        <a:ln>
                          <a:noFill/>
                        </a:ln>
                        <a:solidFill>
                          <a:schemeClr val="bg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INSEAD, WIPO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Global Innovation Index 2015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Government Effectiveness</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b="1" i="0" u="none" strike="noStrike" kern="1200" baseline="0" dirty="0" smtClean="0">
                          <a:solidFill>
                            <a:schemeClr val="bg1"/>
                          </a:solidFill>
                          <a:latin typeface="+mn-lt"/>
                          <a:ea typeface="+mn-ea"/>
                          <a:cs typeface="+mn-cs"/>
                        </a:rPr>
                        <a:t>OECD</a:t>
                      </a:r>
                    </a:p>
                    <a:p>
                      <a:pPr marL="0" marR="0" lvl="0" indent="0" algn="l" defTabSz="914400" rtl="0" eaLnBrk="1" fontAlgn="base" latinLnBrk="0" hangingPunct="1">
                        <a:lnSpc>
                          <a:spcPct val="100000"/>
                        </a:lnSpc>
                        <a:spcBef>
                          <a:spcPct val="20000"/>
                        </a:spcBef>
                        <a:spcAft>
                          <a:spcPct val="0"/>
                        </a:spcAft>
                        <a:buClrTx/>
                        <a:buSzTx/>
                        <a:buFontTx/>
                        <a:buNone/>
                        <a:tabLst/>
                      </a:pPr>
                      <a:r>
                        <a:rPr lang="en-US" sz="1100" b="1" i="0" u="none" strike="noStrike" kern="1200" baseline="0" dirty="0" smtClean="0">
                          <a:solidFill>
                            <a:schemeClr val="bg1"/>
                          </a:solidFill>
                          <a:latin typeface="+mn-lt"/>
                          <a:ea typeface="+mn-ea"/>
                          <a:cs typeface="+mn-cs"/>
                        </a:rPr>
                        <a:t>PISA average scales in reading, mathematics, and science</a:t>
                      </a:r>
                      <a:endParaRPr kumimoji="0" lang="en-US" sz="1100" b="1" i="0" u="none" strike="noStrike" cap="none" normalizeH="0" baseline="0" dirty="0" smtClean="0">
                        <a:ln>
                          <a:noFill/>
                        </a:ln>
                        <a:solidFill>
                          <a:schemeClr val="bg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1A28C"/>
                    </a:solidFill>
                  </a:tcPr>
                </a:tc>
              </a:tr>
              <a:tr h="424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 Netherlands</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noProof="0" dirty="0" smtClean="0">
                          <a:ln>
                            <a:noFill/>
                          </a:ln>
                          <a:solidFill>
                            <a:schemeClr val="tx1"/>
                          </a:solidFill>
                          <a:effectLst/>
                          <a:latin typeface="+mn-lt"/>
                        </a:rPr>
                        <a:t>1. United States</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 Switzerland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1. Finland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 </a:t>
                      </a:r>
                      <a:r>
                        <a:rPr kumimoji="0" lang="en-US" sz="1100" b="0" i="0" u="none" strike="noStrike" kern="1200" cap="none" normalizeH="0" baseline="0" dirty="0" smtClean="0">
                          <a:ln>
                            <a:noFill/>
                          </a:ln>
                          <a:solidFill>
                            <a:schemeClr val="tx1"/>
                          </a:solidFill>
                          <a:effectLst/>
                          <a:latin typeface="+mn-lt"/>
                          <a:ea typeface="+mn-ea"/>
                          <a:cs typeface="+mn-cs"/>
                        </a:rPr>
                        <a:t>Singapore</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1. Finland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 China</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 Sweden</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cap="none" normalizeH="0" baseline="0" noProof="0" dirty="0" smtClean="0">
                          <a:ln>
                            <a:noFill/>
                          </a:ln>
                          <a:solidFill>
                            <a:schemeClr val="tx1"/>
                          </a:solidFill>
                          <a:effectLst/>
                          <a:latin typeface="+mn-lt"/>
                        </a:rPr>
                        <a:t>2. </a:t>
                      </a:r>
                      <a:r>
                        <a:rPr kumimoji="0" lang="en-GB" sz="1100" b="0" i="0" u="none" strike="noStrike" kern="1200" cap="none" normalizeH="0" baseline="0" dirty="0" smtClean="0">
                          <a:ln>
                            <a:noFill/>
                          </a:ln>
                          <a:solidFill>
                            <a:schemeClr val="tx1"/>
                          </a:solidFill>
                          <a:effectLst/>
                          <a:latin typeface="+mn-lt"/>
                          <a:ea typeface="+mn-ea"/>
                          <a:cs typeface="+mn-cs"/>
                        </a:rPr>
                        <a:t>Switzerland</a:t>
                      </a:r>
                      <a:endParaRPr kumimoji="0" lang="en-GB" sz="1100" b="0" i="0" u="none" strike="noStrike" kern="1200" cap="none" normalizeH="0" baseline="0" noProof="0" dirty="0" smtClean="0">
                        <a:ln>
                          <a:noFill/>
                        </a:ln>
                        <a:solidFill>
                          <a:schemeClr val="tx1"/>
                        </a:solidFill>
                        <a:effectLst/>
                        <a:latin typeface="+mn-lt"/>
                        <a:ea typeface="+mn-ea"/>
                        <a:cs typeface="+mn-cs"/>
                      </a:endParaRP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 Netherlands</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 Korea rep.</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rPr>
                        <a:t>2. </a:t>
                      </a:r>
                      <a:r>
                        <a:rPr kumimoji="0" lang="en-US" sz="1100" b="1" i="0" u="none" strike="noStrike" kern="1200" cap="none" normalizeH="0" baseline="0" dirty="0" smtClean="0">
                          <a:ln>
                            <a:noFill/>
                          </a:ln>
                          <a:solidFill>
                            <a:schemeClr val="tx1"/>
                          </a:solidFill>
                          <a:effectLst/>
                          <a:latin typeface="+mn-lt"/>
                          <a:ea typeface="+mn-ea"/>
                          <a:cs typeface="+mn-cs"/>
                        </a:rPr>
                        <a:t>Finland </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 Singapore</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 Singapore</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8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Denmark</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cap="none" normalizeH="0" baseline="0" noProof="0" dirty="0" smtClean="0">
                          <a:ln>
                            <a:noFill/>
                          </a:ln>
                          <a:solidFill>
                            <a:schemeClr val="tx1"/>
                          </a:solidFill>
                          <a:effectLst/>
                          <a:latin typeface="+mn-lt"/>
                        </a:rPr>
                        <a:t>3. </a:t>
                      </a:r>
                      <a:r>
                        <a:rPr kumimoji="0" lang="en-GB" sz="1100" b="0" i="0" u="none" strike="noStrike" kern="1200" cap="none" normalizeH="0" baseline="0" noProof="0" dirty="0" smtClean="0">
                          <a:ln>
                            <a:noFill/>
                          </a:ln>
                          <a:solidFill>
                            <a:schemeClr val="tx1"/>
                          </a:solidFill>
                          <a:effectLst/>
                          <a:latin typeface="+mn-lt"/>
                          <a:ea typeface="+mn-ea"/>
                          <a:cs typeface="+mn-cs"/>
                        </a:rPr>
                        <a:t>Denmark</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Denmark</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Denmark</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Sweden</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Denmark</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 Hong Kong</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 U. Kingdom</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noProof="0" dirty="0" smtClean="0">
                          <a:ln>
                            <a:noFill/>
                          </a:ln>
                          <a:solidFill>
                            <a:schemeClr val="tx1"/>
                          </a:solidFill>
                          <a:effectLst/>
                          <a:latin typeface="+mn-lt"/>
                        </a:rPr>
                        <a:t>4. Finland</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Iceland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 Sweden</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 Netherlands</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Sweden</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Korea Rep.</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Luxembourg</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cap="none" normalizeH="0" baseline="0" noProof="0" dirty="0" smtClean="0">
                          <a:ln>
                            <a:noFill/>
                          </a:ln>
                          <a:solidFill>
                            <a:schemeClr val="tx1"/>
                          </a:solidFill>
                          <a:effectLst/>
                          <a:latin typeface="+mn-lt"/>
                        </a:rPr>
                        <a:t>5. </a:t>
                      </a:r>
                      <a:r>
                        <a:rPr kumimoji="0" lang="en-GB" sz="1100" b="0" i="0" u="none" strike="noStrike" kern="1200" cap="none" normalizeH="0" baseline="0" noProof="0" dirty="0" smtClean="0">
                          <a:ln>
                            <a:noFill/>
                          </a:ln>
                          <a:solidFill>
                            <a:schemeClr val="tx1"/>
                          </a:solidFill>
                          <a:effectLst/>
                          <a:latin typeface="+mn-lt"/>
                          <a:ea typeface="+mn-ea"/>
                          <a:cs typeface="+mn-cs"/>
                        </a:rPr>
                        <a:t>Sweden</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Sweden</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Singapore</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Norway</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Norway</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5. Japan</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6. Belgium</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noProof="0" dirty="0" smtClean="0">
                          <a:ln>
                            <a:noFill/>
                          </a:ln>
                          <a:solidFill>
                            <a:schemeClr val="tx1"/>
                          </a:solidFill>
                          <a:effectLst/>
                          <a:latin typeface="+mn-lt"/>
                        </a:rPr>
                        <a:t>6. Canada</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6. Belgium</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6. Switzerland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6. Switzerland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6. Switzerland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6. Finland</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4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7. France</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noProof="0" dirty="0" smtClean="0">
                          <a:ln>
                            <a:noFill/>
                          </a:ln>
                          <a:solidFill>
                            <a:schemeClr val="tx1"/>
                          </a:solidFill>
                          <a:effectLst/>
                          <a:latin typeface="+mn-lt"/>
                        </a:rPr>
                        <a:t>7. Netherlands</a:t>
                      </a: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7. United States</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 U. Kingdom</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7. </a:t>
                      </a:r>
                      <a:r>
                        <a:rPr kumimoji="0" lang="en-US" sz="1100" b="0" i="0" u="none" strike="noStrike" kern="1200" cap="none" normalizeH="0" baseline="0" dirty="0" smtClean="0">
                          <a:ln>
                            <a:noFill/>
                          </a:ln>
                          <a:solidFill>
                            <a:schemeClr val="tx1"/>
                          </a:solidFill>
                          <a:effectLst/>
                          <a:latin typeface="+mn-lt"/>
                          <a:ea typeface="+mn-ea"/>
                          <a:cs typeface="+mn-cs"/>
                        </a:rPr>
                        <a:t>United States</a:t>
                      </a:r>
                      <a:endParaRPr kumimoji="0" lang="en-US" sz="1100" b="0" i="0" u="none" strike="noStrike" cap="none" normalizeH="0" baseline="0" dirty="0" smtClean="0">
                        <a:ln>
                          <a:noFill/>
                        </a:ln>
                        <a:solidFill>
                          <a:schemeClr val="tx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7. Canada</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7. Estonia</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Ireland</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cap="none" normalizeH="0" baseline="0" noProof="0" dirty="0" smtClean="0">
                          <a:ln>
                            <a:noFill/>
                          </a:ln>
                          <a:solidFill>
                            <a:schemeClr val="tx1"/>
                          </a:solidFill>
                          <a:effectLst/>
                          <a:latin typeface="+mn-lt"/>
                        </a:rPr>
                        <a:t>8.</a:t>
                      </a:r>
                      <a:r>
                        <a:rPr kumimoji="0" lang="en-GB" sz="1100" b="0" i="0" u="none" strike="noStrike" kern="1200" cap="none" normalizeH="0" baseline="0" noProof="0" dirty="0" smtClean="0">
                          <a:ln>
                            <a:noFill/>
                          </a:ln>
                          <a:solidFill>
                            <a:schemeClr val="tx1"/>
                          </a:solidFill>
                          <a:effectLst/>
                          <a:latin typeface="+mn-lt"/>
                          <a:ea typeface="+mn-ea"/>
                          <a:cs typeface="+mn-cs"/>
                        </a:rPr>
                        <a:t> </a:t>
                      </a:r>
                      <a:r>
                        <a:rPr kumimoji="0" lang="en-GB" sz="1100" b="0" i="0" u="none" strike="noStrike" kern="1200" cap="none" normalizeH="0" baseline="0" dirty="0" smtClean="0">
                          <a:ln>
                            <a:noFill/>
                          </a:ln>
                          <a:solidFill>
                            <a:schemeClr val="tx1"/>
                          </a:solidFill>
                          <a:effectLst/>
                          <a:latin typeface="+mn-lt"/>
                          <a:ea typeface="+mn-ea"/>
                          <a:cs typeface="+mn-cs"/>
                        </a:rPr>
                        <a:t>U. Kingdom</a:t>
                      </a:r>
                      <a:endParaRPr kumimoji="0" lang="en-GB" sz="1100" b="0" i="0" u="none" strike="noStrike" kern="1200" cap="none" normalizeH="0" baseline="0" noProof="0" dirty="0" smtClean="0">
                        <a:ln>
                          <a:noFill/>
                        </a:ln>
                        <a:solidFill>
                          <a:schemeClr val="tx1"/>
                        </a:solidFill>
                        <a:effectLst/>
                        <a:latin typeface="+mn-lt"/>
                        <a:ea typeface="+mn-ea"/>
                        <a:cs typeface="+mn-cs"/>
                      </a:endParaRP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U. Kingdom</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Austria</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a:t>
                      </a:r>
                      <a:r>
                        <a:rPr kumimoji="0" lang="en-US" sz="1100" b="0" i="0" u="none" strike="noStrike" kern="1200" cap="none" normalizeH="0" baseline="0" dirty="0" smtClean="0">
                          <a:ln>
                            <a:noFill/>
                          </a:ln>
                          <a:solidFill>
                            <a:schemeClr val="tx1"/>
                          </a:solidFill>
                          <a:effectLst/>
                          <a:latin typeface="+mn-lt"/>
                          <a:ea typeface="+mn-ea"/>
                          <a:cs typeface="+mn-cs"/>
                        </a:rPr>
                        <a:t>U. Kingdom</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Netherlands</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8. Canada</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9. Finland</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noProof="0" dirty="0" smtClean="0">
                          <a:ln>
                            <a:noFill/>
                          </a:ln>
                          <a:solidFill>
                            <a:schemeClr val="tx1"/>
                          </a:solidFill>
                          <a:effectLst/>
                          <a:latin typeface="+mn-lt"/>
                        </a:rPr>
                        <a:t>9. </a:t>
                      </a:r>
                      <a:r>
                        <a:rPr kumimoji="0" lang="en-GB" sz="1100" b="0" i="0" u="none" strike="noStrike" kern="1200" cap="none" normalizeH="0" baseline="0" noProof="0" dirty="0" smtClean="0">
                          <a:ln>
                            <a:noFill/>
                          </a:ln>
                          <a:solidFill>
                            <a:schemeClr val="tx1"/>
                          </a:solidFill>
                          <a:effectLst/>
                          <a:latin typeface="+mn-lt"/>
                          <a:ea typeface="+mn-ea"/>
                          <a:cs typeface="+mn-cs"/>
                        </a:rPr>
                        <a:t>Singapore</a:t>
                      </a:r>
                      <a:endParaRPr kumimoji="0" lang="en-GB" sz="1100" b="0" i="0" u="none" strike="noStrike" cap="none" normalizeH="0" baseline="0" noProof="0" dirty="0" smtClean="0">
                        <a:ln>
                          <a:noFill/>
                        </a:ln>
                        <a:solidFill>
                          <a:schemeClr val="tx1"/>
                        </a:solidFill>
                        <a:effectLst/>
                        <a:latin typeface="+mn-lt"/>
                      </a:endParaRP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9. Canada</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9. Australia </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9. </a:t>
                      </a:r>
                      <a:r>
                        <a:rPr kumimoji="0" lang="en-US" sz="1100" b="0" i="0" u="none" strike="noStrike" kern="1200" cap="none" normalizeH="0" baseline="0" dirty="0" smtClean="0">
                          <a:ln>
                            <a:noFill/>
                          </a:ln>
                          <a:solidFill>
                            <a:schemeClr val="tx1"/>
                          </a:solidFill>
                          <a:effectLst/>
                          <a:latin typeface="+mn-lt"/>
                          <a:ea typeface="+mn-ea"/>
                          <a:cs typeface="+mn-cs"/>
                        </a:rPr>
                        <a:t>Luxembourg</a:t>
                      </a:r>
                      <a:endParaRPr kumimoji="0" lang="en-US" sz="1100" b="0" i="0" u="none" strike="noStrike" cap="none" normalizeH="0" baseline="0" dirty="0" smtClean="0">
                        <a:ln>
                          <a:noFill/>
                        </a:ln>
                        <a:solidFill>
                          <a:schemeClr val="tx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9. New Zealand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9. Poland</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10. Austria</a:t>
                      </a:r>
                    </a:p>
                  </a:txBody>
                  <a:tcPr marL="89608" marR="89608" marT="44807" marB="44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noProof="0" dirty="0" smtClean="0">
                          <a:ln>
                            <a:noFill/>
                          </a:ln>
                          <a:solidFill>
                            <a:schemeClr val="tx1"/>
                          </a:solidFill>
                          <a:effectLst/>
                          <a:latin typeface="+mn-lt"/>
                        </a:rPr>
                        <a:t>10. Australia</a:t>
                      </a:r>
                      <a:endParaRPr kumimoji="0" lang="en-GB" sz="1100" b="0" i="0" u="none" strike="noStrike" kern="1200" cap="none" normalizeH="0" baseline="0" noProof="0" dirty="0" smtClean="0">
                        <a:ln>
                          <a:noFill/>
                        </a:ln>
                        <a:solidFill>
                          <a:schemeClr val="tx1"/>
                        </a:solidFill>
                        <a:effectLst/>
                        <a:latin typeface="+mn-lt"/>
                        <a:ea typeface="+mn-ea"/>
                        <a:cs typeface="+mn-cs"/>
                      </a:endParaRPr>
                    </a:p>
                  </a:txBody>
                  <a:tcPr marL="89616" marR="89616" marT="44828" marB="44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mn-lt"/>
                        </a:rPr>
                        <a:t>14. Finland</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10. Germany</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10. </a:t>
                      </a:r>
                      <a:r>
                        <a:rPr kumimoji="0" lang="en-US" sz="1100" b="0" i="0" u="none" strike="noStrike" kern="1200" cap="none" normalizeH="0" baseline="0" dirty="0" smtClean="0">
                          <a:ln>
                            <a:noFill/>
                          </a:ln>
                          <a:solidFill>
                            <a:schemeClr val="tx1"/>
                          </a:solidFill>
                          <a:effectLst/>
                          <a:latin typeface="+mn-lt"/>
                          <a:ea typeface="+mn-ea"/>
                          <a:cs typeface="+mn-cs"/>
                        </a:rPr>
                        <a:t>Japan </a:t>
                      </a:r>
                      <a:endParaRPr kumimoji="0" lang="en-US" sz="1100" b="0" i="0" u="none" strike="noStrike" cap="none" normalizeH="0" baseline="0" dirty="0" smtClean="0">
                        <a:ln>
                          <a:noFill/>
                        </a:ln>
                        <a:solidFill>
                          <a:schemeClr val="tx1"/>
                        </a:solidFill>
                        <a:effectLst/>
                        <a:latin typeface="+mn-lt"/>
                      </a:endParaRP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10. Hong Kong</a:t>
                      </a:r>
                    </a:p>
                  </a:txBody>
                  <a:tcPr marL="89608" marR="89608" marT="44807" marB="44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34. Sweden</a:t>
                      </a:r>
                    </a:p>
                  </a:txBody>
                  <a:tcPr marL="89608" marR="89608" marT="44807" marB="44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1" name="Dian numeron paikkamerkki 3"/>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34" charset="0"/>
              </a:defRPr>
            </a:lvl2pPr>
            <a:lvl3pPr marL="1143000" indent="-228600" eaLnBrk="0" hangingPunct="0">
              <a:spcBef>
                <a:spcPct val="20000"/>
              </a:spcBef>
              <a:buChar char="•"/>
              <a:defRPr sz="1600">
                <a:solidFill>
                  <a:srgbClr val="000000"/>
                </a:solidFill>
                <a:latin typeface="Akzidenz Grotesk BE" pitchFamily="34" charset="0"/>
              </a:defRPr>
            </a:lvl3pPr>
            <a:lvl4pPr marL="1600200" indent="-228600" eaLnBrk="0" hangingPunct="0">
              <a:spcBef>
                <a:spcPct val="20000"/>
              </a:spcBef>
              <a:buChar char="–"/>
              <a:defRPr sz="1600">
                <a:solidFill>
                  <a:srgbClr val="000000"/>
                </a:solidFill>
                <a:latin typeface="Akzidenz Grotesk BE" pitchFamily="34" charset="0"/>
              </a:defRPr>
            </a:lvl4pPr>
            <a:lvl5pPr marL="2057400" indent="-228600" eaLnBrk="0" hangingPunct="0">
              <a:spcBef>
                <a:spcPct val="20000"/>
              </a:spcBef>
              <a:buChar char="»"/>
              <a:defRPr sz="1600">
                <a:solidFill>
                  <a:srgbClr val="000000"/>
                </a:solidFill>
                <a:latin typeface="Akzidenz Grotesk BE" pitchFamily="34" charset="0"/>
              </a:defRPr>
            </a:lvl5pPr>
            <a:lvl6pPr marL="2514600" indent="-228600" eaLnBrk="0" fontAlgn="base" hangingPunct="0">
              <a:spcBef>
                <a:spcPct val="20000"/>
              </a:spcBef>
              <a:spcAft>
                <a:spcPct val="0"/>
              </a:spcAft>
              <a:buChar char="»"/>
              <a:defRPr sz="1600">
                <a:solidFill>
                  <a:srgbClr val="000000"/>
                </a:solidFill>
                <a:latin typeface="Akzidenz Grotesk BE" pitchFamily="34" charset="0"/>
              </a:defRPr>
            </a:lvl6pPr>
            <a:lvl7pPr marL="2971800" indent="-228600" eaLnBrk="0" fontAlgn="base" hangingPunct="0">
              <a:spcBef>
                <a:spcPct val="20000"/>
              </a:spcBef>
              <a:spcAft>
                <a:spcPct val="0"/>
              </a:spcAft>
              <a:buChar char="»"/>
              <a:defRPr sz="1600">
                <a:solidFill>
                  <a:srgbClr val="000000"/>
                </a:solidFill>
                <a:latin typeface="Akzidenz Grotesk BE" pitchFamily="34" charset="0"/>
              </a:defRPr>
            </a:lvl7pPr>
            <a:lvl8pPr marL="3429000" indent="-228600" eaLnBrk="0" fontAlgn="base" hangingPunct="0">
              <a:spcBef>
                <a:spcPct val="20000"/>
              </a:spcBef>
              <a:spcAft>
                <a:spcPct val="0"/>
              </a:spcAft>
              <a:buChar char="»"/>
              <a:defRPr sz="1600">
                <a:solidFill>
                  <a:srgbClr val="000000"/>
                </a:solidFill>
                <a:latin typeface="Akzidenz Grotesk BE" pitchFamily="34" charset="0"/>
              </a:defRPr>
            </a:lvl8pPr>
            <a:lvl9pPr marL="3886200" indent="-228600" eaLnBrk="0" fontAlgn="base" hangingPunct="0">
              <a:spcBef>
                <a:spcPct val="20000"/>
              </a:spcBef>
              <a:spcAft>
                <a:spcPct val="0"/>
              </a:spcAft>
              <a:buChar char="»"/>
              <a:defRPr sz="1600">
                <a:solidFill>
                  <a:srgbClr val="000000"/>
                </a:solidFill>
                <a:latin typeface="Akzidenz Grotesk BE" pitchFamily="34" charset="0"/>
              </a:defRPr>
            </a:lvl9pPr>
          </a:lstStyle>
          <a:p>
            <a:pPr algn="r" eaLnBrk="1" hangingPunct="1">
              <a:spcBef>
                <a:spcPct val="0"/>
              </a:spcBef>
              <a:buFontTx/>
              <a:buNone/>
            </a:pPr>
            <a:fld id="{C210F2A2-F0D5-4BA7-A3C0-19DB8B667145}" type="slidenum">
              <a:rPr lang="fi-FI" altLang="en-US" sz="1400" smtClean="0">
                <a:solidFill>
                  <a:srgbClr val="000000"/>
                </a:solidFill>
                <a:latin typeface="Arial" charset="0"/>
              </a:rPr>
              <a:pPr algn="r" eaLnBrk="1" hangingPunct="1">
                <a:spcBef>
                  <a:spcPct val="0"/>
                </a:spcBef>
                <a:buFontTx/>
                <a:buNone/>
              </a:pPr>
              <a:t>26</a:t>
            </a:fld>
            <a:endParaRPr lang="fi-FI" altLang="en-US" sz="1400" smtClean="0">
              <a:solidFill>
                <a:srgbClr val="000000"/>
              </a:solidFill>
              <a:latin typeface="Arial" charset="0"/>
            </a:endParaRPr>
          </a:p>
        </p:txBody>
      </p:sp>
    </p:spTree>
    <p:extLst>
      <p:ext uri="{BB962C8B-B14F-4D97-AF65-F5344CB8AC3E}">
        <p14:creationId xmlns:p14="http://schemas.microsoft.com/office/powerpoint/2010/main" val="334309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6802" y="188640"/>
            <a:ext cx="7772400" cy="792088"/>
          </a:xfrm>
        </p:spPr>
        <p:txBody>
          <a:bodyPr/>
          <a:lstStyle/>
          <a:p>
            <a:r>
              <a:rPr lang="fi-FI" sz="2400" b="1" dirty="0" err="1" smtClean="0">
                <a:solidFill>
                  <a:srgbClr val="729C86"/>
                </a:solidFill>
              </a:rPr>
              <a:t>Tertiary</a:t>
            </a:r>
            <a:r>
              <a:rPr lang="fi-FI" sz="2400" b="1" dirty="0" smtClean="0">
                <a:solidFill>
                  <a:srgbClr val="729C86"/>
                </a:solidFill>
              </a:rPr>
              <a:t> </a:t>
            </a:r>
            <a:r>
              <a:rPr lang="fi-FI" sz="2400" b="1" dirty="0" err="1" smtClean="0">
                <a:solidFill>
                  <a:srgbClr val="729C86"/>
                </a:solidFill>
              </a:rPr>
              <a:t>education</a:t>
            </a:r>
            <a:r>
              <a:rPr lang="fi-FI" sz="2400" b="1" dirty="0" smtClean="0">
                <a:solidFill>
                  <a:srgbClr val="729C86"/>
                </a:solidFill>
              </a:rPr>
              <a:t> </a:t>
            </a:r>
            <a:r>
              <a:rPr lang="fi-FI" sz="2400" b="1" dirty="0" err="1" smtClean="0">
                <a:solidFill>
                  <a:srgbClr val="729C86"/>
                </a:solidFill>
              </a:rPr>
              <a:t>level</a:t>
            </a:r>
            <a:r>
              <a:rPr lang="fi-FI" sz="2400" b="1" dirty="0" smtClean="0">
                <a:solidFill>
                  <a:srgbClr val="729C86"/>
                </a:solidFill>
              </a:rPr>
              <a:t> for 30-34-years-olds in </a:t>
            </a:r>
            <a:r>
              <a:rPr lang="fi-FI" sz="2400" b="1" dirty="0">
                <a:solidFill>
                  <a:srgbClr val="729C86"/>
                </a:solidFill>
              </a:rPr>
              <a:t>2014</a:t>
            </a:r>
          </a:p>
        </p:txBody>
      </p:sp>
      <p:sp>
        <p:nvSpPr>
          <p:cNvPr id="4" name="Dian numeron paikkamerkki 3"/>
          <p:cNvSpPr>
            <a:spLocks noGrp="1"/>
          </p:cNvSpPr>
          <p:nvPr>
            <p:ph type="sldNum" sz="quarter" idx="12"/>
          </p:nvPr>
        </p:nvSpPr>
        <p:spPr/>
        <p:txBody>
          <a:bodyPr/>
          <a:lstStyle/>
          <a:p>
            <a:fld id="{60625494-4C31-406A-83AF-1977199B1BC6}" type="slidenum">
              <a:rPr lang="fi-FI" altLang="fi-FI" smtClean="0">
                <a:solidFill>
                  <a:srgbClr val="000000"/>
                </a:solidFill>
              </a:rPr>
              <a:pPr/>
              <a:t>27</a:t>
            </a:fld>
            <a:endParaRPr lang="fi-FI" altLang="fi-FI" dirty="0">
              <a:solidFill>
                <a:srgbClr val="000000"/>
              </a:solidFill>
            </a:endParaRPr>
          </a:p>
        </p:txBody>
      </p:sp>
      <p:sp>
        <p:nvSpPr>
          <p:cNvPr id="10" name="Tekstiruutu 9"/>
          <p:cNvSpPr txBox="1"/>
          <p:nvPr/>
        </p:nvSpPr>
        <p:spPr>
          <a:xfrm>
            <a:off x="145391" y="5949301"/>
            <a:ext cx="8680622" cy="261610"/>
          </a:xfrm>
          <a:prstGeom prst="rect">
            <a:avLst/>
          </a:prstGeom>
          <a:noFill/>
        </p:spPr>
        <p:txBody>
          <a:bodyPr wrap="square" rtlCol="0">
            <a:spAutoFit/>
          </a:bodyPr>
          <a:lstStyle/>
          <a:p>
            <a:pPr eaLnBrk="0" hangingPunct="0"/>
            <a:r>
              <a:rPr lang="fi-FI" sz="1100" dirty="0" err="1" smtClean="0">
                <a:solidFill>
                  <a:srgbClr val="000000"/>
                </a:solidFill>
                <a:ea typeface="ＭＳ Ｐゴシック" pitchFamily="1" charset="-128"/>
              </a:rPr>
              <a:t>Source</a:t>
            </a:r>
            <a:r>
              <a:rPr lang="fi-FI" sz="1100" dirty="0" smtClean="0">
                <a:solidFill>
                  <a:srgbClr val="000000"/>
                </a:solidFill>
                <a:ea typeface="ＭＳ Ｐゴシック" pitchFamily="1" charset="-128"/>
              </a:rPr>
              <a:t>: </a:t>
            </a:r>
            <a:r>
              <a:rPr lang="fi-FI" sz="1100" dirty="0">
                <a:solidFill>
                  <a:srgbClr val="000000"/>
                </a:solidFill>
                <a:ea typeface="ＭＳ Ｐゴシック" pitchFamily="1" charset="-128"/>
              </a:rPr>
              <a:t>OECD </a:t>
            </a:r>
            <a:r>
              <a:rPr lang="fi-FI" sz="1100" dirty="0" smtClean="0">
                <a:solidFill>
                  <a:srgbClr val="000000"/>
                </a:solidFill>
                <a:ea typeface="ＭＳ Ｐゴシック" pitchFamily="1" charset="-128"/>
              </a:rPr>
              <a:t>Education at a </a:t>
            </a:r>
            <a:r>
              <a:rPr lang="fi-FI" sz="1100" dirty="0" err="1" smtClean="0">
                <a:solidFill>
                  <a:srgbClr val="000000"/>
                </a:solidFill>
                <a:ea typeface="ＭＳ Ｐゴシック" pitchFamily="1" charset="-128"/>
              </a:rPr>
              <a:t>Glance</a:t>
            </a:r>
            <a:r>
              <a:rPr lang="fi-FI" sz="1100" dirty="0" smtClean="0">
                <a:solidFill>
                  <a:srgbClr val="000000"/>
                </a:solidFill>
                <a:ea typeface="ＭＳ Ｐゴシック" pitchFamily="1" charset="-128"/>
              </a:rPr>
              <a:t> 2015</a:t>
            </a:r>
            <a:r>
              <a:rPr lang="fi-FI" sz="1100" dirty="0">
                <a:solidFill>
                  <a:srgbClr val="000000"/>
                </a:solidFill>
                <a:ea typeface="ＭＳ Ｐゴシック" pitchFamily="1" charset="-128"/>
              </a:rPr>
              <a:t>.</a:t>
            </a:r>
            <a:endParaRPr lang="fi-FI" sz="1100" dirty="0">
              <a:solidFill>
                <a:srgbClr val="000000"/>
              </a:solidFill>
              <a:latin typeface="Akzidenz Grotesk BE"/>
              <a:ea typeface="ＭＳ Ｐゴシック" pitchFamily="1" charset="-12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19" y="1008410"/>
            <a:ext cx="8316257" cy="458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146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a:xfrm>
            <a:off x="457200" y="274638"/>
            <a:ext cx="8229600" cy="706437"/>
          </a:xfrm>
        </p:spPr>
        <p:txBody>
          <a:bodyPr/>
          <a:lstStyle/>
          <a:p>
            <a:r>
              <a:rPr lang="en-US" altLang="fi-FI" sz="2400" b="1" dirty="0" smtClean="0">
                <a:solidFill>
                  <a:srgbClr val="729C86"/>
                </a:solidFill>
              </a:rPr>
              <a:t>Spending on higher education, 2011</a:t>
            </a:r>
            <a:br>
              <a:rPr lang="en-US" altLang="fi-FI" sz="2400" b="1" dirty="0" smtClean="0">
                <a:solidFill>
                  <a:srgbClr val="729C86"/>
                </a:solidFill>
              </a:rPr>
            </a:br>
            <a:r>
              <a:rPr lang="en-US" altLang="fi-FI" sz="2400" i="1" dirty="0" smtClean="0">
                <a:solidFill>
                  <a:srgbClr val="729C86"/>
                </a:solidFill>
              </a:rPr>
              <a:t>As a percentage of GDP</a:t>
            </a:r>
            <a:endParaRPr lang="fi-FI" altLang="fi-FI" sz="2400" dirty="0" smtClean="0">
              <a:solidFill>
                <a:srgbClr val="729C86"/>
              </a:solidFill>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84313"/>
            <a:ext cx="7632700" cy="3889375"/>
          </a:xfrm>
        </p:spPr>
      </p:pic>
      <p:sp>
        <p:nvSpPr>
          <p:cNvPr id="12292" name="Tekstiruutu 2"/>
          <p:cNvSpPr txBox="1">
            <a:spLocks noChangeArrowheads="1"/>
          </p:cNvSpPr>
          <p:nvPr/>
        </p:nvSpPr>
        <p:spPr bwMode="auto">
          <a:xfrm>
            <a:off x="1187450" y="5734050"/>
            <a:ext cx="6337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i-FI" altLang="fi-FI" sz="1400" smtClean="0">
                <a:solidFill>
                  <a:srgbClr val="000000"/>
                </a:solidFill>
              </a:rPr>
              <a:t>Source: OECD Science, Technology and Industry Scoreboard 2015</a:t>
            </a:r>
          </a:p>
        </p:txBody>
      </p:sp>
      <p:sp>
        <p:nvSpPr>
          <p:cNvPr id="5" name="Suorakulmio 4"/>
          <p:cNvSpPr/>
          <p:nvPr/>
        </p:nvSpPr>
        <p:spPr>
          <a:xfrm>
            <a:off x="2339975" y="1628775"/>
            <a:ext cx="215900" cy="36004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sp>
        <p:nvSpPr>
          <p:cNvPr id="12294" name="Dian numeron paikkamerkki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324B6-E0E0-4EAA-9759-915EAA6C3626}" type="slidenum">
              <a:rPr lang="fi-FI" altLang="fi-FI" smtClean="0">
                <a:solidFill>
                  <a:srgbClr val="000000"/>
                </a:solidFill>
              </a:rPr>
              <a:pPr eaLnBrk="1" hangingPunct="1"/>
              <a:t>28</a:t>
            </a:fld>
            <a:endParaRPr lang="fi-FI" altLang="fi-FI" smtClean="0">
              <a:solidFill>
                <a:srgbClr val="000000"/>
              </a:solidFill>
            </a:endParaRPr>
          </a:p>
        </p:txBody>
      </p:sp>
    </p:spTree>
    <p:extLst>
      <p:ext uri="{BB962C8B-B14F-4D97-AF65-F5344CB8AC3E}">
        <p14:creationId xmlns:p14="http://schemas.microsoft.com/office/powerpoint/2010/main" val="4092832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4702" y="188640"/>
            <a:ext cx="8568952" cy="576064"/>
          </a:xfrm>
        </p:spPr>
        <p:txBody>
          <a:bodyPr/>
          <a:lstStyle/>
          <a:p>
            <a:r>
              <a:rPr lang="en-US" b="1" dirty="0" smtClean="0">
                <a:solidFill>
                  <a:srgbClr val="729C86"/>
                </a:solidFill>
                <a:latin typeface="Akzidenz Grotesk BE"/>
                <a:ea typeface="ＭＳ Ｐゴシック"/>
              </a:rPr>
              <a:t>Finnish HE system - review</a:t>
            </a:r>
            <a:br>
              <a:rPr lang="en-US" b="1" dirty="0" smtClean="0">
                <a:solidFill>
                  <a:srgbClr val="729C86"/>
                </a:solidFill>
                <a:latin typeface="Akzidenz Grotesk BE"/>
                <a:ea typeface="ＭＳ Ｐゴシック"/>
              </a:rPr>
            </a:br>
            <a:endParaRPr lang="fi-FI" b="1" dirty="0">
              <a:solidFill>
                <a:srgbClr val="729C86"/>
              </a:solidFill>
              <a:latin typeface="Akzidenz Grotesk BE"/>
              <a:ea typeface="ＭＳ Ｐゴシック"/>
            </a:endParaRPr>
          </a:p>
        </p:txBody>
      </p:sp>
      <p:graphicFrame>
        <p:nvGraphicFramePr>
          <p:cNvPr id="4" name="Taulukko 3"/>
          <p:cNvGraphicFramePr>
            <a:graphicFrameLocks noGrp="1"/>
          </p:cNvGraphicFramePr>
          <p:nvPr>
            <p:extLst>
              <p:ext uri="{D42A27DB-BD31-4B8C-83A1-F6EECF244321}">
                <p14:modId xmlns:p14="http://schemas.microsoft.com/office/powerpoint/2010/main" val="3038152357"/>
              </p:ext>
            </p:extLst>
          </p:nvPr>
        </p:nvGraphicFramePr>
        <p:xfrm>
          <a:off x="251522" y="620688"/>
          <a:ext cx="8640434" cy="5444484"/>
        </p:xfrm>
        <a:graphic>
          <a:graphicData uri="http://schemas.openxmlformats.org/drawingml/2006/table">
            <a:tbl>
              <a:tblPr firstRow="1" firstCol="1" bandRow="1"/>
              <a:tblGrid>
                <a:gridCol w="4310614"/>
                <a:gridCol w="4329820"/>
              </a:tblGrid>
              <a:tr h="432048">
                <a:tc>
                  <a:txBody>
                    <a:bodyPr/>
                    <a:lstStyle/>
                    <a:p>
                      <a:pPr algn="ctr">
                        <a:lnSpc>
                          <a:spcPct val="115000"/>
                        </a:lnSpc>
                        <a:spcAft>
                          <a:spcPts val="0"/>
                        </a:spcAft>
                      </a:pPr>
                      <a:r>
                        <a:rPr lang="en-US" sz="1600" b="1" dirty="0">
                          <a:effectLst/>
                          <a:latin typeface="Times New Roman"/>
                          <a:ea typeface="MS Mincho"/>
                          <a:cs typeface="Times New Roman"/>
                        </a:rPr>
                        <a:t>Strengths</a:t>
                      </a:r>
                      <a:endParaRPr lang="fi-FI" sz="1600" dirty="0">
                        <a:effectLst/>
                        <a:latin typeface="Calibri"/>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600" b="1" dirty="0" smtClean="0">
                          <a:effectLst/>
                          <a:latin typeface="Times New Roman"/>
                          <a:ea typeface="MS Mincho"/>
                          <a:cs typeface="Times New Roman"/>
                        </a:rPr>
                        <a:t>Weaknesses</a:t>
                      </a:r>
                      <a:endParaRPr lang="en-US" sz="1600" b="1" dirty="0">
                        <a:effectLst/>
                        <a:latin typeface="Times New Roman"/>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4973">
                <a:tc>
                  <a:txBody>
                    <a:bodyPr/>
                    <a:lstStyle/>
                    <a:p>
                      <a:pPr algn="ctr">
                        <a:lnSpc>
                          <a:spcPct val="115000"/>
                        </a:lnSpc>
                        <a:spcAft>
                          <a:spcPts val="0"/>
                        </a:spcAft>
                      </a:pPr>
                      <a:r>
                        <a:rPr lang="en-US" sz="1300" b="1" dirty="0" smtClean="0">
                          <a:effectLst/>
                          <a:latin typeface="+mn-lt"/>
                          <a:ea typeface="MS Mincho"/>
                          <a:cs typeface="Times New Roman"/>
                        </a:rPr>
                        <a:t>Several important reforms have already been made</a:t>
                      </a:r>
                      <a:r>
                        <a:rPr lang="en-US" sz="1300" dirty="0" smtClean="0">
                          <a:effectLst/>
                          <a:latin typeface="+mn-lt"/>
                          <a:ea typeface="MS Mincho"/>
                          <a:cs typeface="Times New Roman"/>
                        </a:rPr>
                        <a:t>, including an autonomy reform and new acts for universities and for UAS</a:t>
                      </a:r>
                      <a:endParaRPr lang="en-US"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dirty="0">
                          <a:effectLst/>
                          <a:latin typeface="+mn-lt"/>
                          <a:ea typeface="MS Mincho"/>
                          <a:cs typeface="Times New Roman"/>
                        </a:rPr>
                        <a:t> </a:t>
                      </a:r>
                      <a:r>
                        <a:rPr lang="en-US" sz="1300" b="1" dirty="0" smtClean="0">
                          <a:effectLst/>
                          <a:latin typeface="+mn-lt"/>
                          <a:ea typeface="MS Mincho"/>
                          <a:cs typeface="Times New Roman"/>
                        </a:rPr>
                        <a:t>Few internationally top-ranked HEIs</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dirty="0" smtClean="0">
                          <a:effectLst/>
                          <a:latin typeface="+mn-lt"/>
                          <a:ea typeface="MS Mincho"/>
                          <a:cs typeface="Times New Roman"/>
                        </a:rPr>
                        <a:t>An important step towards a </a:t>
                      </a:r>
                      <a:r>
                        <a:rPr lang="en-US" sz="1300" b="1" dirty="0" smtClean="0">
                          <a:effectLst/>
                          <a:latin typeface="+mn-lt"/>
                          <a:ea typeface="MS Mincho"/>
                          <a:cs typeface="Times New Roman"/>
                        </a:rPr>
                        <a:t>more transparent funding stream </a:t>
                      </a:r>
                      <a:r>
                        <a:rPr lang="en-US" sz="1300" dirty="0" smtClean="0">
                          <a:effectLst/>
                          <a:latin typeface="+mn-lt"/>
                          <a:ea typeface="MS Mincho"/>
                          <a:cs typeface="Times New Roman"/>
                        </a:rPr>
                        <a:t>for UAS has been taken </a:t>
                      </a:r>
                      <a:endParaRPr lang="en-US"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dirty="0" smtClean="0">
                          <a:effectLst/>
                          <a:latin typeface="+mn-lt"/>
                          <a:ea typeface="MS Mincho"/>
                          <a:cs typeface="Times New Roman"/>
                        </a:rPr>
                        <a:t>Existence of </a:t>
                      </a:r>
                      <a:r>
                        <a:rPr lang="en-US" sz="1300" b="1" dirty="0" smtClean="0">
                          <a:effectLst/>
                          <a:latin typeface="+mn-lt"/>
                          <a:ea typeface="MS Mincho"/>
                          <a:cs typeface="Times New Roman"/>
                        </a:rPr>
                        <a:t>barriers towards transfer across the dual system for students</a:t>
                      </a:r>
                      <a:endParaRPr lang="en-US"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dirty="0" smtClean="0">
                          <a:effectLst/>
                          <a:latin typeface="+mn-lt"/>
                          <a:ea typeface="MS Mincho"/>
                          <a:cs typeface="Times New Roman"/>
                        </a:rPr>
                        <a:t>Reforms &gt; </a:t>
                      </a:r>
                      <a:r>
                        <a:rPr lang="en-US" sz="1300" b="1" dirty="0" smtClean="0">
                          <a:effectLst/>
                          <a:latin typeface="+mn-lt"/>
                          <a:ea typeface="MS Mincho"/>
                          <a:cs typeface="Times New Roman"/>
                        </a:rPr>
                        <a:t>Strengthened academic leadership </a:t>
                      </a:r>
                      <a:endParaRPr lang="fi-FI"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b="1" dirty="0" smtClean="0">
                          <a:effectLst/>
                          <a:latin typeface="+mn-lt"/>
                          <a:ea typeface="MS Mincho"/>
                          <a:cs typeface="Times New Roman"/>
                        </a:rPr>
                        <a:t>Low level of foreign recruitment </a:t>
                      </a:r>
                      <a:r>
                        <a:rPr lang="en-US" sz="1300" dirty="0" smtClean="0">
                          <a:effectLst/>
                          <a:latin typeface="+mn-lt"/>
                          <a:ea typeface="MS Mincho"/>
                          <a:cs typeface="Times New Roman"/>
                        </a:rPr>
                        <a:t>of academic staff at HEIs</a:t>
                      </a:r>
                      <a:endParaRPr lang="en-US"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dirty="0" smtClean="0">
                          <a:effectLst/>
                          <a:latin typeface="+mn-lt"/>
                          <a:ea typeface="MS Mincho"/>
                          <a:cs typeface="Times New Roman"/>
                        </a:rPr>
                        <a:t>Increased connection to the surrounding society through inclusion of </a:t>
                      </a:r>
                      <a:r>
                        <a:rPr lang="en-US" sz="1300" b="1" dirty="0" smtClean="0">
                          <a:effectLst/>
                          <a:latin typeface="+mn-lt"/>
                          <a:ea typeface="MS Mincho"/>
                          <a:cs typeface="Times New Roman"/>
                        </a:rPr>
                        <a:t>external members of the HEI boards</a:t>
                      </a:r>
                      <a:endParaRPr lang="en-US"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dirty="0" smtClean="0">
                          <a:effectLst/>
                          <a:latin typeface="+mn-lt"/>
                          <a:ea typeface="MS Mincho"/>
                          <a:cs typeface="Times New Roman"/>
                        </a:rPr>
                        <a:t>Scattered HEI landscape with </a:t>
                      </a:r>
                      <a:r>
                        <a:rPr lang="en-US" sz="1300" b="1" dirty="0" smtClean="0">
                          <a:effectLst/>
                          <a:latin typeface="+mn-lt"/>
                          <a:ea typeface="MS Mincho"/>
                          <a:cs typeface="Times New Roman"/>
                        </a:rPr>
                        <a:t>comparatively many HEIs, some of which are quite small</a:t>
                      </a:r>
                      <a:r>
                        <a:rPr lang="en-US" sz="1300" b="1" dirty="0">
                          <a:effectLst/>
                          <a:latin typeface="+mn-lt"/>
                          <a:ea typeface="MS Mincho"/>
                          <a:cs typeface="Times New Roman"/>
                        </a:rPr>
                        <a:t> </a:t>
                      </a:r>
                      <a:endParaRPr lang="fi-FI"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dirty="0" smtClean="0">
                          <a:effectLst/>
                          <a:latin typeface="+mn-lt"/>
                          <a:ea typeface="MS Mincho"/>
                          <a:cs typeface="Times New Roman"/>
                        </a:rPr>
                        <a:t>A few </a:t>
                      </a:r>
                      <a:r>
                        <a:rPr lang="en-US" sz="1300" b="1" dirty="0" smtClean="0">
                          <a:effectLst/>
                          <a:latin typeface="+mn-lt"/>
                          <a:ea typeface="MS Mincho"/>
                          <a:cs typeface="Times New Roman"/>
                        </a:rPr>
                        <a:t>mergers between HEIs </a:t>
                      </a:r>
                      <a:r>
                        <a:rPr lang="en-US" sz="1300" dirty="0" smtClean="0">
                          <a:effectLst/>
                          <a:latin typeface="+mn-lt"/>
                          <a:ea typeface="MS Mincho"/>
                          <a:cs typeface="Times New Roman"/>
                        </a:rPr>
                        <a:t>have contributed to slightly fewer HEIs</a:t>
                      </a:r>
                      <a:endParaRPr lang="fi-FI"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dirty="0">
                          <a:effectLst/>
                          <a:latin typeface="+mn-lt"/>
                          <a:ea typeface="MS Mincho"/>
                          <a:cs typeface="Times New Roman"/>
                        </a:rPr>
                        <a:t> </a:t>
                      </a:r>
                      <a:r>
                        <a:rPr lang="en-US" sz="1300" b="1" dirty="0" smtClean="0">
                          <a:effectLst/>
                          <a:latin typeface="+mn-lt"/>
                          <a:ea typeface="MS Mincho"/>
                          <a:cs typeface="Times New Roman"/>
                        </a:rPr>
                        <a:t>Small subjects exist at many HEIs</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b="1" dirty="0" smtClean="0">
                          <a:effectLst/>
                          <a:latin typeface="+mn-lt"/>
                          <a:ea typeface="MS Mincho"/>
                          <a:cs typeface="Times New Roman"/>
                        </a:rPr>
                        <a:t>Est. of Aalto University </a:t>
                      </a:r>
                      <a:r>
                        <a:rPr lang="en-US" sz="1300" dirty="0" smtClean="0">
                          <a:effectLst/>
                          <a:latin typeface="+mn-lt"/>
                          <a:ea typeface="MS Mincho"/>
                          <a:cs typeface="Times New Roman"/>
                        </a:rPr>
                        <a:t>has received significant attention internationally and is seen as a success</a:t>
                      </a:r>
                      <a:endParaRPr lang="fi-FI"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b="1" dirty="0" smtClean="0">
                          <a:effectLst/>
                          <a:latin typeface="+mn-lt"/>
                          <a:ea typeface="MS Mincho"/>
                          <a:cs typeface="Times New Roman"/>
                        </a:rPr>
                        <a:t>Low level of </a:t>
                      </a:r>
                      <a:r>
                        <a:rPr lang="en-US" sz="1300" b="1" dirty="0" err="1" smtClean="0">
                          <a:effectLst/>
                          <a:latin typeface="+mn-lt"/>
                          <a:ea typeface="MS Mincho"/>
                          <a:cs typeface="Times New Roman"/>
                        </a:rPr>
                        <a:t>internationalisation</a:t>
                      </a:r>
                      <a:r>
                        <a:rPr lang="en-US" sz="1300" b="1" dirty="0" smtClean="0">
                          <a:effectLst/>
                          <a:latin typeface="+mn-lt"/>
                          <a:ea typeface="MS Mincho"/>
                          <a:cs typeface="Times New Roman"/>
                        </a:rPr>
                        <a:t> </a:t>
                      </a:r>
                      <a:r>
                        <a:rPr lang="en-US" sz="1300" dirty="0" smtClean="0">
                          <a:effectLst/>
                          <a:latin typeface="+mn-lt"/>
                          <a:ea typeface="MS Mincho"/>
                          <a:cs typeface="Times New Roman"/>
                        </a:rPr>
                        <a:t>in the system as a whole</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b="1" dirty="0" smtClean="0">
                          <a:effectLst/>
                          <a:latin typeface="+mn-lt"/>
                          <a:ea typeface="MS Mincho"/>
                          <a:cs typeface="Times New Roman"/>
                        </a:rPr>
                        <a:t>Well-developed innovation system</a:t>
                      </a:r>
                      <a:r>
                        <a:rPr lang="en-US" sz="1300" dirty="0" smtClean="0">
                          <a:effectLst/>
                          <a:latin typeface="+mn-lt"/>
                          <a:ea typeface="MS Mincho"/>
                          <a:cs typeface="Times New Roman"/>
                        </a:rPr>
                        <a:t>; an innovation leader according to Innovation Union scoreboard</a:t>
                      </a:r>
                      <a:endParaRPr lang="fi-FI" sz="1300"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b="1" dirty="0" smtClean="0">
                          <a:effectLst/>
                          <a:latin typeface="+mn-lt"/>
                          <a:ea typeface="MS Mincho"/>
                          <a:cs typeface="Times New Roman"/>
                        </a:rPr>
                        <a:t>Underdeveloped level of cooperation between universities and UAS</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b="1" dirty="0" smtClean="0">
                          <a:effectLst/>
                          <a:latin typeface="+mn-lt"/>
                          <a:ea typeface="MS Mincho"/>
                          <a:cs typeface="Times New Roman"/>
                        </a:rPr>
                        <a:t>High performance of the schooling system</a:t>
                      </a:r>
                      <a:r>
                        <a:rPr lang="en-US" sz="1300" dirty="0" smtClean="0">
                          <a:effectLst/>
                          <a:latin typeface="+mn-lt"/>
                          <a:ea typeface="MS Mincho"/>
                          <a:cs typeface="Times New Roman"/>
                        </a:rPr>
                        <a:t>; highly raked in international tests</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b="1" dirty="0" smtClean="0">
                          <a:effectLst/>
                          <a:latin typeface="+mn-lt"/>
                          <a:ea typeface="MS Mincho"/>
                          <a:cs typeface="Times New Roman"/>
                        </a:rPr>
                        <a:t>Legal barriers towards deeper cooperation and mergers between universities and UAS</a:t>
                      </a:r>
                      <a:endParaRPr lang="fi-FI"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64973">
                <a:tc>
                  <a:txBody>
                    <a:bodyPr/>
                    <a:lstStyle/>
                    <a:p>
                      <a:pPr algn="ctr">
                        <a:lnSpc>
                          <a:spcPct val="115000"/>
                        </a:lnSpc>
                        <a:spcAft>
                          <a:spcPts val="0"/>
                        </a:spcAft>
                      </a:pPr>
                      <a:r>
                        <a:rPr lang="en-US" sz="1300" b="1" dirty="0" smtClean="0">
                          <a:effectLst/>
                          <a:latin typeface="+mn-lt"/>
                          <a:ea typeface="MS Mincho"/>
                          <a:cs typeface="Times New Roman"/>
                        </a:rPr>
                        <a:t>Strong connection </a:t>
                      </a:r>
                      <a:r>
                        <a:rPr lang="en-US" sz="1300" b="1" dirty="0" err="1" smtClean="0">
                          <a:effectLst/>
                          <a:latin typeface="+mn-lt"/>
                          <a:ea typeface="MS Mincho"/>
                          <a:cs typeface="Times New Roman"/>
                        </a:rPr>
                        <a:t>bt.</a:t>
                      </a:r>
                      <a:r>
                        <a:rPr lang="en-US" sz="1300" b="1" dirty="0" smtClean="0">
                          <a:effectLst/>
                          <a:latin typeface="+mn-lt"/>
                          <a:ea typeface="MS Mincho"/>
                          <a:cs typeface="Times New Roman"/>
                        </a:rPr>
                        <a:t> UAS and regional business</a:t>
                      </a:r>
                      <a:endParaRPr lang="fi-FI" sz="1300" b="1" dirty="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300" dirty="0" smtClean="0">
                          <a:effectLst/>
                          <a:latin typeface="+mn-lt"/>
                          <a:ea typeface="MS Mincho"/>
                          <a:cs typeface="Times New Roman"/>
                        </a:rPr>
                        <a:t>The innovation system does not contribute sufficiently to </a:t>
                      </a:r>
                      <a:r>
                        <a:rPr lang="en-US" sz="1300" b="1" dirty="0" err="1" smtClean="0">
                          <a:effectLst/>
                          <a:latin typeface="+mn-lt"/>
                          <a:ea typeface="MS Mincho"/>
                          <a:cs typeface="Times New Roman"/>
                        </a:rPr>
                        <a:t>commercialisation</a:t>
                      </a:r>
                      <a:r>
                        <a:rPr lang="en-US" sz="1300" b="1" dirty="0" smtClean="0">
                          <a:effectLst/>
                          <a:latin typeface="+mn-lt"/>
                          <a:ea typeface="MS Mincho"/>
                          <a:cs typeface="Times New Roman"/>
                        </a:rPr>
                        <a:t> of knowledge and creation of new jobs</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6841">
                <a:tc>
                  <a:txBody>
                    <a:bodyPr/>
                    <a:lstStyle/>
                    <a:p>
                      <a:pPr algn="ctr">
                        <a:lnSpc>
                          <a:spcPct val="115000"/>
                        </a:lnSpc>
                        <a:spcAft>
                          <a:spcPts val="0"/>
                        </a:spcAft>
                      </a:pPr>
                      <a:r>
                        <a:rPr lang="en-US" sz="1300" b="1" dirty="0" smtClean="0">
                          <a:effectLst/>
                          <a:latin typeface="+mn-lt"/>
                          <a:ea typeface="MS Mincho"/>
                          <a:cs typeface="Times New Roman"/>
                        </a:rPr>
                        <a:t>The regional coverage of UAS, and to a lesser extent universities</a:t>
                      </a:r>
                      <a:r>
                        <a:rPr lang="en-US" sz="1300" dirty="0" smtClean="0">
                          <a:effectLst/>
                          <a:latin typeface="+mn-lt"/>
                          <a:ea typeface="MS Mincho"/>
                          <a:cs typeface="Times New Roman"/>
                        </a:rPr>
                        <a:t>, is good</a:t>
                      </a: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i-FI" sz="1300" b="1" dirty="0" smtClean="0">
                          <a:effectLst/>
                          <a:latin typeface="+mn-lt"/>
                          <a:ea typeface="MS Mincho"/>
                          <a:cs typeface="Times New Roman"/>
                        </a:rPr>
                        <a:t>Long </a:t>
                      </a:r>
                      <a:r>
                        <a:rPr lang="fi-FI" sz="1300" b="1" dirty="0" err="1" smtClean="0">
                          <a:effectLst/>
                          <a:latin typeface="+mn-lt"/>
                          <a:ea typeface="MS Mincho"/>
                          <a:cs typeface="Times New Roman"/>
                        </a:rPr>
                        <a:t>study</a:t>
                      </a:r>
                      <a:r>
                        <a:rPr lang="fi-FI" sz="1300" b="1" dirty="0" smtClean="0">
                          <a:effectLst/>
                          <a:latin typeface="+mn-lt"/>
                          <a:ea typeface="MS Mincho"/>
                          <a:cs typeface="Times New Roman"/>
                        </a:rPr>
                        <a:t> </a:t>
                      </a:r>
                      <a:r>
                        <a:rPr lang="fi-FI" sz="1300" b="1" dirty="0" err="1" smtClean="0">
                          <a:effectLst/>
                          <a:latin typeface="+mn-lt"/>
                          <a:ea typeface="MS Mincho"/>
                          <a:cs typeface="Times New Roman"/>
                        </a:rPr>
                        <a:t>times</a:t>
                      </a:r>
                      <a:endParaRPr lang="fi-FI" sz="1300" b="1" dirty="0" smtClean="0">
                        <a:effectLst/>
                        <a:latin typeface="+mn-lt"/>
                        <a:ea typeface="MS Mincho"/>
                        <a:cs typeface="Times New Roman"/>
                      </a:endParaRPr>
                    </a:p>
                  </a:txBody>
                  <a:tcPr marL="46170" marR="46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Tekstiruutu 1"/>
          <p:cNvSpPr txBox="1">
            <a:spLocks noChangeArrowheads="1"/>
          </p:cNvSpPr>
          <p:nvPr/>
        </p:nvSpPr>
        <p:spPr bwMode="auto">
          <a:xfrm>
            <a:off x="6765477" y="6505640"/>
            <a:ext cx="2126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kzidenz Grotesk BE Md" pitchFamily="84" charset="0"/>
              </a:defRPr>
            </a:lvl1pPr>
            <a:lvl2pPr marL="742950" indent="-285750">
              <a:spcBef>
                <a:spcPct val="20000"/>
              </a:spcBef>
              <a:buChar char="–"/>
              <a:defRPr sz="1600">
                <a:solidFill>
                  <a:srgbClr val="000000"/>
                </a:solidFill>
                <a:latin typeface="Akzidenz Grotesk BE" pitchFamily="84" charset="0"/>
              </a:defRPr>
            </a:lvl2pPr>
            <a:lvl3pPr marL="1143000" indent="-228600">
              <a:spcBef>
                <a:spcPct val="20000"/>
              </a:spcBef>
              <a:buChar char="•"/>
              <a:defRPr sz="1600">
                <a:solidFill>
                  <a:srgbClr val="000000"/>
                </a:solidFill>
                <a:latin typeface="Akzidenz Grotesk BE" pitchFamily="84" charset="0"/>
              </a:defRPr>
            </a:lvl3pPr>
            <a:lvl4pPr marL="1600200" indent="-228600">
              <a:spcBef>
                <a:spcPct val="20000"/>
              </a:spcBef>
              <a:buChar char="–"/>
              <a:defRPr sz="1600">
                <a:solidFill>
                  <a:srgbClr val="000000"/>
                </a:solidFill>
                <a:latin typeface="Akzidenz Grotesk BE" pitchFamily="84" charset="0"/>
              </a:defRPr>
            </a:lvl4pPr>
            <a:lvl5pPr marL="2057400" indent="-22860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a:spcBef>
                <a:spcPct val="0"/>
              </a:spcBef>
              <a:buFontTx/>
              <a:buNone/>
            </a:pPr>
            <a:r>
              <a:rPr lang="fi-FI" altLang="fi-FI" sz="1400" dirty="0" err="1">
                <a:solidFill>
                  <a:srgbClr val="000000"/>
                </a:solidFill>
                <a:latin typeface="Akzidenz Grotesk BE Md"/>
              </a:rPr>
              <a:t>Technopolis</a:t>
            </a:r>
            <a:r>
              <a:rPr lang="fi-FI" altLang="fi-FI" sz="1400" dirty="0">
                <a:solidFill>
                  <a:srgbClr val="000000"/>
                </a:solidFill>
                <a:latin typeface="Akzidenz Grotesk BE Md"/>
              </a:rPr>
              <a:t> Group 2015</a:t>
            </a:r>
          </a:p>
        </p:txBody>
      </p:sp>
    </p:spTree>
    <p:extLst>
      <p:ext uri="{BB962C8B-B14F-4D97-AF65-F5344CB8AC3E}">
        <p14:creationId xmlns:p14="http://schemas.microsoft.com/office/powerpoint/2010/main" val="59194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a:xfrm>
            <a:off x="6553200" y="6257583"/>
            <a:ext cx="1988127" cy="463935"/>
          </a:xfrm>
        </p:spPr>
        <p:txBody>
          <a:bodyPr/>
          <a:lstStyle/>
          <a:p>
            <a:r>
              <a:rPr lang="fi-FI" altLang="fi-FI" dirty="0" smtClean="0"/>
              <a:t>15.3.2016</a:t>
            </a:r>
            <a:endParaRPr lang="fi-FI" altLang="fi-FI" dirty="0"/>
          </a:p>
        </p:txBody>
      </p:sp>
      <p:grpSp>
        <p:nvGrpSpPr>
          <p:cNvPr id="3" name="Ryhmä 2"/>
          <p:cNvGrpSpPr/>
          <p:nvPr/>
        </p:nvGrpSpPr>
        <p:grpSpPr>
          <a:xfrm>
            <a:off x="238459" y="404664"/>
            <a:ext cx="8856984" cy="5425141"/>
            <a:chOff x="565126" y="1285645"/>
            <a:chExt cx="8753726" cy="4417027"/>
          </a:xfrm>
        </p:grpSpPr>
        <p:sp>
          <p:nvSpPr>
            <p:cNvPr id="7" name="AutoShape 6"/>
            <p:cNvSpPr>
              <a:spLocks noChangeArrowheads="1"/>
            </p:cNvSpPr>
            <p:nvPr/>
          </p:nvSpPr>
          <p:spPr bwMode="auto">
            <a:xfrm>
              <a:off x="3759093" y="2265133"/>
              <a:ext cx="2339975" cy="301625"/>
            </a:xfrm>
            <a:prstGeom prst="roundRect">
              <a:avLst>
                <a:gd name="adj" fmla="val 16667"/>
              </a:avLst>
            </a:prstGeom>
            <a:solidFill>
              <a:schemeClr val="bg1"/>
            </a:solidFill>
            <a:ln w="9525">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eaLnBrk="1" hangingPunct="1">
                <a:spcBef>
                  <a:spcPct val="0"/>
                </a:spcBef>
                <a:buFontTx/>
                <a:buNone/>
              </a:pPr>
              <a:endParaRPr lang="fi-FI" altLang="fi-FI" sz="1200">
                <a:latin typeface="Arial" charset="0"/>
              </a:endParaRPr>
            </a:p>
          </p:txBody>
        </p:sp>
        <p:sp>
          <p:nvSpPr>
            <p:cNvPr id="8" name="AutoShape 14"/>
            <p:cNvSpPr>
              <a:spLocks noChangeArrowheads="1"/>
            </p:cNvSpPr>
            <p:nvPr/>
          </p:nvSpPr>
          <p:spPr bwMode="auto">
            <a:xfrm>
              <a:off x="3413018" y="1777770"/>
              <a:ext cx="3009900" cy="301625"/>
            </a:xfrm>
            <a:prstGeom prst="roundRect">
              <a:avLst>
                <a:gd name="adj" fmla="val 16667"/>
              </a:avLst>
            </a:prstGeom>
            <a:solidFill>
              <a:schemeClr val="bg1"/>
            </a:solidFill>
            <a:ln w="9525">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eaLnBrk="1" hangingPunct="1">
                <a:spcBef>
                  <a:spcPct val="0"/>
                </a:spcBef>
                <a:buFontTx/>
                <a:buNone/>
              </a:pPr>
              <a:endParaRPr lang="fi-FI" altLang="fi-FI" sz="1200">
                <a:latin typeface="Arial" charset="0"/>
              </a:endParaRPr>
            </a:p>
          </p:txBody>
        </p:sp>
        <p:sp>
          <p:nvSpPr>
            <p:cNvPr id="9" name="Text Box 7"/>
            <p:cNvSpPr txBox="1">
              <a:spLocks noChangeArrowheads="1"/>
            </p:cNvSpPr>
            <p:nvPr/>
          </p:nvSpPr>
          <p:spPr bwMode="auto">
            <a:xfrm>
              <a:off x="3778143" y="2279420"/>
              <a:ext cx="2320925" cy="276225"/>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eaLnBrk="1" hangingPunct="1">
                <a:spcBef>
                  <a:spcPct val="50000"/>
                </a:spcBef>
                <a:buFontTx/>
                <a:buNone/>
              </a:pPr>
              <a:r>
                <a:rPr lang="en-GB" altLang="fi-FI" sz="1200" b="1" dirty="0" smtClean="0">
                  <a:latin typeface="Arial" charset="0"/>
                </a:rPr>
                <a:t>Permanent Secretary</a:t>
              </a:r>
              <a:endParaRPr lang="en-GB" altLang="fi-FI" sz="1200" b="1" dirty="0">
                <a:latin typeface="Arial" charset="0"/>
              </a:endParaRPr>
            </a:p>
          </p:txBody>
        </p:sp>
        <p:sp>
          <p:nvSpPr>
            <p:cNvPr id="10" name="Text Box 15"/>
            <p:cNvSpPr txBox="1">
              <a:spLocks noChangeArrowheads="1"/>
            </p:cNvSpPr>
            <p:nvPr/>
          </p:nvSpPr>
          <p:spPr bwMode="auto">
            <a:xfrm>
              <a:off x="3420834" y="1780945"/>
              <a:ext cx="3009900" cy="276999"/>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eaLnBrk="1" hangingPunct="1">
                <a:spcBef>
                  <a:spcPct val="0"/>
                </a:spcBef>
                <a:buFontTx/>
                <a:buNone/>
              </a:pPr>
              <a:r>
                <a:rPr lang="en-GB" altLang="fi-FI" sz="1200" b="1" dirty="0" smtClean="0">
                  <a:latin typeface="Arial" charset="0"/>
                </a:rPr>
                <a:t>Minister of Education and Culture</a:t>
              </a:r>
              <a:endParaRPr lang="en-GB" altLang="fi-FI" sz="1200" b="1" dirty="0">
                <a:latin typeface="Arial" charset="0"/>
              </a:endParaRPr>
            </a:p>
          </p:txBody>
        </p:sp>
        <p:sp>
          <p:nvSpPr>
            <p:cNvPr id="11" name="AutoShape 36"/>
            <p:cNvSpPr>
              <a:spLocks noChangeArrowheads="1"/>
            </p:cNvSpPr>
            <p:nvPr/>
          </p:nvSpPr>
          <p:spPr bwMode="auto">
            <a:xfrm>
              <a:off x="3447578" y="2930295"/>
              <a:ext cx="1292225" cy="2767013"/>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12" name="Text Box 37"/>
            <p:cNvSpPr txBox="1">
              <a:spLocks noChangeArrowheads="1"/>
            </p:cNvSpPr>
            <p:nvPr/>
          </p:nvSpPr>
          <p:spPr bwMode="auto">
            <a:xfrm>
              <a:off x="3410606" y="2947758"/>
              <a:ext cx="1593850" cy="1476833"/>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eaLnBrk="1" hangingPunct="1">
                <a:spcBef>
                  <a:spcPct val="0"/>
                </a:spcBef>
                <a:spcAft>
                  <a:spcPts val="500"/>
                </a:spcAft>
                <a:buFontTx/>
                <a:buNone/>
              </a:pPr>
              <a:r>
                <a:rPr lang="en-GB" altLang="fi-FI" sz="1100" b="1" dirty="0" smtClean="0">
                  <a:latin typeface="Arial" charset="0"/>
                </a:rPr>
                <a:t>Department for </a:t>
              </a:r>
            </a:p>
            <a:p>
              <a:pPr eaLnBrk="1" hangingPunct="1">
                <a:spcBef>
                  <a:spcPct val="0"/>
                </a:spcBef>
                <a:spcAft>
                  <a:spcPts val="500"/>
                </a:spcAft>
                <a:buFontTx/>
                <a:buNone/>
              </a:pPr>
              <a:r>
                <a:rPr lang="en-GB" altLang="fi-FI" sz="1100" b="1" dirty="0" smtClean="0">
                  <a:latin typeface="Arial" charset="0"/>
                </a:rPr>
                <a:t>Higher Education </a:t>
              </a:r>
            </a:p>
            <a:p>
              <a:pPr eaLnBrk="1" hangingPunct="1">
                <a:spcBef>
                  <a:spcPct val="0"/>
                </a:spcBef>
                <a:spcAft>
                  <a:spcPts val="500"/>
                </a:spcAft>
                <a:buFontTx/>
                <a:buNone/>
              </a:pPr>
              <a:r>
                <a:rPr lang="en-GB" altLang="fi-FI" sz="1100" b="1" dirty="0" smtClean="0">
                  <a:latin typeface="Arial" charset="0"/>
                </a:rPr>
                <a:t>and Science </a:t>
              </a:r>
              <a:br>
                <a:rPr lang="en-GB" altLang="fi-FI" sz="1100" b="1" dirty="0" smtClean="0">
                  <a:latin typeface="Arial" charset="0"/>
                </a:rPr>
              </a:br>
              <a:r>
                <a:rPr lang="en-GB" altLang="fi-FI" sz="1100" b="1" dirty="0" smtClean="0">
                  <a:latin typeface="Arial" charset="0"/>
                </a:rPr>
                <a:t>Policy</a:t>
              </a:r>
            </a:p>
            <a:p>
              <a:pPr eaLnBrk="1" hangingPunct="1">
                <a:spcBef>
                  <a:spcPct val="0"/>
                </a:spcBef>
                <a:spcAft>
                  <a:spcPts val="0"/>
                </a:spcAft>
                <a:buFontTx/>
                <a:buNone/>
              </a:pPr>
              <a:r>
                <a:rPr lang="en-GB" altLang="fi-FI" sz="900" dirty="0" smtClean="0"/>
                <a:t>Director General</a:t>
              </a:r>
            </a:p>
            <a:p>
              <a:pPr eaLnBrk="1" hangingPunct="1">
                <a:spcBef>
                  <a:spcPct val="50000"/>
                </a:spcBef>
                <a:buFontTx/>
                <a:buNone/>
              </a:pPr>
              <a:r>
                <a:rPr lang="en-GB" altLang="fi-FI" sz="900" dirty="0" smtClean="0"/>
                <a:t>Strategic Steering Division</a:t>
              </a:r>
            </a:p>
            <a:p>
              <a:pPr eaLnBrk="1" hangingPunct="1">
                <a:spcBef>
                  <a:spcPct val="50000"/>
                </a:spcBef>
                <a:buFontTx/>
                <a:buNone/>
              </a:pPr>
              <a:r>
                <a:rPr lang="en-GB" altLang="fi-FI" sz="900" dirty="0" smtClean="0"/>
                <a:t>Science Policy Team</a:t>
              </a:r>
            </a:p>
            <a:p>
              <a:pPr eaLnBrk="1" hangingPunct="1">
                <a:spcBef>
                  <a:spcPct val="50000"/>
                </a:spcBef>
                <a:buFontTx/>
                <a:buNone/>
              </a:pPr>
              <a:r>
                <a:rPr lang="en-GB" altLang="fi-FI" sz="900" dirty="0" smtClean="0"/>
                <a:t>Key Project </a:t>
              </a:r>
              <a:br>
                <a:rPr lang="en-GB" altLang="fi-FI" sz="900" dirty="0" smtClean="0"/>
              </a:br>
              <a:r>
                <a:rPr lang="en-GB" altLang="fi-FI" sz="900" dirty="0" smtClean="0"/>
                <a:t>Team</a:t>
              </a:r>
              <a:endParaRPr lang="en-GB" altLang="fi-FI" sz="900" dirty="0"/>
            </a:p>
          </p:txBody>
        </p:sp>
        <p:sp>
          <p:nvSpPr>
            <p:cNvPr id="42" name="AutoShape 35"/>
            <p:cNvSpPr>
              <a:spLocks noChangeArrowheads="1"/>
            </p:cNvSpPr>
            <p:nvPr/>
          </p:nvSpPr>
          <p:spPr bwMode="auto">
            <a:xfrm>
              <a:off x="623419" y="2933470"/>
              <a:ext cx="1292908" cy="2763838"/>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43" name="Text Box 19"/>
            <p:cNvSpPr txBox="1">
              <a:spLocks noChangeArrowheads="1"/>
            </p:cNvSpPr>
            <p:nvPr/>
          </p:nvSpPr>
          <p:spPr bwMode="auto">
            <a:xfrm>
              <a:off x="565126" y="2947758"/>
              <a:ext cx="1516063" cy="2277547"/>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eaLnBrk="1" hangingPunct="1">
                <a:spcBef>
                  <a:spcPct val="0"/>
                </a:spcBef>
                <a:buFontTx/>
                <a:buNone/>
              </a:pPr>
              <a:r>
                <a:rPr lang="en-GB" altLang="fi-FI" sz="1100" b="1" dirty="0" smtClean="0">
                  <a:latin typeface="Arial" charset="0"/>
                </a:rPr>
                <a:t>Department for General Education and Early Childhood Education</a:t>
              </a:r>
            </a:p>
            <a:p>
              <a:pPr eaLnBrk="1" hangingPunct="1">
                <a:spcBef>
                  <a:spcPts val="600"/>
                </a:spcBef>
                <a:buFontTx/>
                <a:buNone/>
              </a:pPr>
              <a:r>
                <a:rPr lang="en-GB" altLang="fi-FI" sz="1000" dirty="0" smtClean="0">
                  <a:latin typeface="Arial" charset="0"/>
                </a:rPr>
                <a:t>Director General</a:t>
              </a:r>
            </a:p>
            <a:p>
              <a:pPr eaLnBrk="1" hangingPunct="1">
                <a:spcBef>
                  <a:spcPts val="600"/>
                </a:spcBef>
                <a:buFontTx/>
                <a:buNone/>
              </a:pPr>
              <a:r>
                <a:rPr lang="en-GB" altLang="fi-FI" sz="1000" dirty="0" smtClean="0"/>
                <a:t>Strategic Steering Division</a:t>
              </a:r>
              <a:endParaRPr lang="en-GB" altLang="fi-FI" sz="1000" dirty="0" smtClean="0">
                <a:latin typeface="Arial" charset="0"/>
              </a:endParaRPr>
            </a:p>
            <a:p>
              <a:pPr eaLnBrk="1" hangingPunct="1">
                <a:spcBef>
                  <a:spcPts val="600"/>
                </a:spcBef>
                <a:buFontTx/>
                <a:buNone/>
              </a:pPr>
              <a:r>
                <a:rPr lang="en-GB" altLang="fi-FI" sz="1000" dirty="0" smtClean="0">
                  <a:latin typeface="Arial" charset="0"/>
                </a:rPr>
                <a:t>Division </a:t>
              </a:r>
              <a:r>
                <a:rPr lang="en-GB" altLang="fi-FI" sz="1000" dirty="0" smtClean="0"/>
                <a:t>for General Education and Early Childhood Education</a:t>
              </a:r>
              <a:endParaRPr lang="en-GB" altLang="fi-FI" sz="1000" dirty="0" smtClean="0">
                <a:latin typeface="Arial" charset="0"/>
              </a:endParaRPr>
            </a:p>
            <a:p>
              <a:pPr algn="ctr" eaLnBrk="1" hangingPunct="1">
                <a:spcBef>
                  <a:spcPct val="50000"/>
                </a:spcBef>
                <a:buFontTx/>
                <a:buNone/>
              </a:pPr>
              <a:endParaRPr lang="fi-FI" altLang="fi-FI" sz="800" dirty="0">
                <a:latin typeface="Arial" charset="0"/>
              </a:endParaRPr>
            </a:p>
          </p:txBody>
        </p:sp>
        <p:sp>
          <p:nvSpPr>
            <p:cNvPr id="14" name="AutoShape 6"/>
            <p:cNvSpPr>
              <a:spLocks noChangeArrowheads="1"/>
            </p:cNvSpPr>
            <p:nvPr/>
          </p:nvSpPr>
          <p:spPr bwMode="auto">
            <a:xfrm>
              <a:off x="6272105" y="2414358"/>
              <a:ext cx="1260475" cy="234950"/>
            </a:xfrm>
            <a:prstGeom prst="roundRect">
              <a:avLst>
                <a:gd name="adj" fmla="val 16667"/>
              </a:avLst>
            </a:prstGeom>
            <a:solidFill>
              <a:schemeClr val="bg1"/>
            </a:solidFill>
            <a:ln w="9525">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eaLnBrk="1" hangingPunct="1">
                <a:spcBef>
                  <a:spcPct val="0"/>
                </a:spcBef>
                <a:buFontTx/>
                <a:buNone/>
              </a:pPr>
              <a:endParaRPr lang="fi-FI" altLang="fi-FI" sz="1200">
                <a:latin typeface="Arial" charset="0"/>
              </a:endParaRPr>
            </a:p>
          </p:txBody>
        </p:sp>
        <p:sp>
          <p:nvSpPr>
            <p:cNvPr id="15" name="Tekstiruutu 38"/>
            <p:cNvSpPr txBox="1">
              <a:spLocks noChangeArrowheads="1"/>
            </p:cNvSpPr>
            <p:nvPr/>
          </p:nvSpPr>
          <p:spPr bwMode="auto">
            <a:xfrm>
              <a:off x="6281630" y="2404833"/>
              <a:ext cx="1260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lgn="ctr">
                <a:spcBef>
                  <a:spcPct val="0"/>
                </a:spcBef>
                <a:buFontTx/>
                <a:buNone/>
              </a:pPr>
              <a:r>
                <a:rPr lang="en-GB" altLang="fi-FI" sz="1000" dirty="0" smtClean="0">
                  <a:latin typeface="Arial" charset="0"/>
                </a:rPr>
                <a:t>Internal Auditing</a:t>
              </a:r>
              <a:endParaRPr lang="en-GB" altLang="fi-FI" sz="1000" dirty="0">
                <a:latin typeface="Arial" charset="0"/>
              </a:endParaRPr>
            </a:p>
          </p:txBody>
        </p:sp>
        <p:sp>
          <p:nvSpPr>
            <p:cNvPr id="40" name="AutoShape 17"/>
            <p:cNvSpPr>
              <a:spLocks noChangeArrowheads="1"/>
            </p:cNvSpPr>
            <p:nvPr/>
          </p:nvSpPr>
          <p:spPr bwMode="auto">
            <a:xfrm>
              <a:off x="6539373" y="2936645"/>
              <a:ext cx="1292400" cy="2760663"/>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41" name="Text Box 20"/>
            <p:cNvSpPr txBox="1">
              <a:spLocks noChangeArrowheads="1"/>
            </p:cNvSpPr>
            <p:nvPr/>
          </p:nvSpPr>
          <p:spPr bwMode="auto">
            <a:xfrm>
              <a:off x="6510564" y="2946170"/>
              <a:ext cx="1370013" cy="2446824"/>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eaLnBrk="1" hangingPunct="1">
                <a:spcBef>
                  <a:spcPct val="0"/>
                </a:spcBef>
                <a:buFontTx/>
                <a:buNone/>
              </a:pPr>
              <a:r>
                <a:rPr lang="en-GB" altLang="fi-FI" sz="1100" b="1" dirty="0" smtClean="0"/>
                <a:t>Division </a:t>
              </a:r>
              <a:r>
                <a:rPr lang="en-GB" altLang="fi-FI" sz="1100" b="1" smtClean="0"/>
                <a:t>for Art </a:t>
              </a:r>
              <a:r>
                <a:rPr lang="en-GB" altLang="fi-FI" sz="1100" b="1" dirty="0" smtClean="0"/>
                <a:t>and Cultural Heritage</a:t>
              </a:r>
              <a:endParaRPr lang="en-GB" altLang="fi-FI" sz="1000" dirty="0" smtClean="0">
                <a:latin typeface="Arial" charset="0"/>
              </a:endParaRPr>
            </a:p>
            <a:p>
              <a:pPr eaLnBrk="1" hangingPunct="1">
                <a:spcBef>
                  <a:spcPts val="600"/>
                </a:spcBef>
              </a:pPr>
              <a:r>
                <a:rPr lang="en-GB" altLang="fi-FI" sz="1000" dirty="0" smtClean="0"/>
                <a:t>Director General</a:t>
              </a:r>
              <a:endParaRPr lang="en-GB" altLang="fi-FI" sz="1000" dirty="0" smtClean="0">
                <a:latin typeface="Arial" charset="0"/>
              </a:endParaRPr>
            </a:p>
            <a:p>
              <a:pPr eaLnBrk="1" hangingPunct="1">
                <a:spcBef>
                  <a:spcPct val="50000"/>
                </a:spcBef>
                <a:buFontTx/>
                <a:buNone/>
              </a:pPr>
              <a:r>
                <a:rPr lang="en-GB" altLang="fi-FI" sz="1000" dirty="0" smtClean="0"/>
                <a:t>Strategic Steering Division</a:t>
              </a:r>
              <a:endParaRPr lang="en-GB" altLang="fi-FI" sz="700" dirty="0" smtClean="0"/>
            </a:p>
            <a:p>
              <a:pPr eaLnBrk="1" hangingPunct="1">
                <a:spcBef>
                  <a:spcPts val="600"/>
                </a:spcBef>
                <a:buFontTx/>
                <a:buNone/>
              </a:pPr>
              <a:r>
                <a:rPr lang="en-GB" altLang="fi-FI" sz="1000" dirty="0" smtClean="0"/>
                <a:t>Division for Culture and Cultural Heritage</a:t>
              </a:r>
            </a:p>
            <a:p>
              <a:pPr eaLnBrk="1" hangingPunct="1">
                <a:spcBef>
                  <a:spcPts val="600"/>
                </a:spcBef>
                <a:buFontTx/>
                <a:buNone/>
              </a:pPr>
              <a:r>
                <a:rPr lang="en-GB" altLang="fi-FI" sz="1000" dirty="0" smtClean="0"/>
                <a:t>Division for Copyright Policy and Audiovisual Culture</a:t>
              </a:r>
              <a:endParaRPr lang="en-GB" altLang="fi-FI" sz="1000" dirty="0"/>
            </a:p>
          </p:txBody>
        </p:sp>
        <p:sp>
          <p:nvSpPr>
            <p:cNvPr id="38" name="AutoShape 17"/>
            <p:cNvSpPr>
              <a:spLocks noChangeArrowheads="1"/>
            </p:cNvSpPr>
            <p:nvPr/>
          </p:nvSpPr>
          <p:spPr bwMode="auto">
            <a:xfrm>
              <a:off x="7931964" y="2939820"/>
              <a:ext cx="1292400" cy="2757488"/>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39" name="Text Box 20"/>
            <p:cNvSpPr txBox="1">
              <a:spLocks noChangeArrowheads="1"/>
            </p:cNvSpPr>
            <p:nvPr/>
          </p:nvSpPr>
          <p:spPr bwMode="auto">
            <a:xfrm>
              <a:off x="7896452" y="2946170"/>
              <a:ext cx="1422400" cy="2049279"/>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eaLnBrk="1" hangingPunct="1">
                <a:spcBef>
                  <a:spcPct val="0"/>
                </a:spcBef>
                <a:buFontTx/>
                <a:buNone/>
              </a:pPr>
              <a:r>
                <a:rPr lang="en-GB" altLang="fi-FI" sz="1100" b="1" dirty="0" smtClean="0">
                  <a:latin typeface="Arial" charset="0"/>
                </a:rPr>
                <a:t>Department for Youth and Sport Policy</a:t>
              </a:r>
              <a:endParaRPr lang="en-GB" altLang="fi-FI" sz="1000" dirty="0" smtClean="0">
                <a:latin typeface="Arial" charset="0"/>
              </a:endParaRPr>
            </a:p>
            <a:p>
              <a:pPr eaLnBrk="1" hangingPunct="1">
                <a:spcBef>
                  <a:spcPts val="600"/>
                </a:spcBef>
                <a:spcAft>
                  <a:spcPts val="500"/>
                </a:spcAft>
              </a:pPr>
              <a:r>
                <a:rPr lang="en-GB" altLang="fi-FI" sz="1000" dirty="0" smtClean="0"/>
                <a:t>Director General</a:t>
              </a:r>
            </a:p>
            <a:p>
              <a:pPr eaLnBrk="1" hangingPunct="1">
                <a:spcBef>
                  <a:spcPts val="0"/>
                </a:spcBef>
                <a:buFontTx/>
                <a:buNone/>
              </a:pPr>
              <a:r>
                <a:rPr lang="en-GB" altLang="fi-FI" sz="1000" dirty="0" smtClean="0"/>
                <a:t>Strategic Steering Division</a:t>
              </a:r>
              <a:endParaRPr lang="en-GB" altLang="fi-FI" sz="700" dirty="0" smtClean="0"/>
            </a:p>
            <a:p>
              <a:pPr eaLnBrk="1" hangingPunct="1">
                <a:spcBef>
                  <a:spcPts val="600"/>
                </a:spcBef>
                <a:buFontTx/>
                <a:buNone/>
              </a:pPr>
              <a:r>
                <a:rPr lang="en-GB" altLang="fi-FI" sz="1000" dirty="0" smtClean="0">
                  <a:latin typeface="Arial" charset="0"/>
                </a:rPr>
                <a:t>Division for Youth Work and Youth Policy</a:t>
              </a:r>
            </a:p>
            <a:p>
              <a:pPr eaLnBrk="1" hangingPunct="1">
                <a:spcBef>
                  <a:spcPts val="600"/>
                </a:spcBef>
                <a:buFontTx/>
                <a:buNone/>
              </a:pPr>
              <a:r>
                <a:rPr lang="en-GB" altLang="fi-FI" sz="1000" dirty="0" smtClean="0">
                  <a:latin typeface="Arial" charset="0"/>
                </a:rPr>
                <a:t>Division for Sport</a:t>
              </a:r>
              <a:endParaRPr lang="en-GB" altLang="fi-FI" sz="1000" dirty="0">
                <a:latin typeface="Arial" charset="0"/>
              </a:endParaRPr>
            </a:p>
          </p:txBody>
        </p:sp>
        <p:cxnSp>
          <p:nvCxnSpPr>
            <p:cNvPr id="18" name="Suora yhdysviiva 17"/>
            <p:cNvCxnSpPr>
              <a:cxnSpLocks noChangeShapeType="1"/>
            </p:cNvCxnSpPr>
            <p:nvPr/>
          </p:nvCxnSpPr>
          <p:spPr bwMode="auto">
            <a:xfrm>
              <a:off x="4905268" y="2566758"/>
              <a:ext cx="0" cy="269875"/>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uora yhdysviiva 18"/>
            <p:cNvCxnSpPr>
              <a:cxnSpLocks noChangeShapeType="1"/>
            </p:cNvCxnSpPr>
            <p:nvPr/>
          </p:nvCxnSpPr>
          <p:spPr bwMode="auto">
            <a:xfrm>
              <a:off x="6124468" y="2504845"/>
              <a:ext cx="144462" cy="0"/>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uora yhdysviiva 19"/>
            <p:cNvCxnSpPr>
              <a:cxnSpLocks noChangeShapeType="1"/>
            </p:cNvCxnSpPr>
            <p:nvPr/>
          </p:nvCxnSpPr>
          <p:spPr bwMode="auto">
            <a:xfrm>
              <a:off x="623416" y="2836633"/>
              <a:ext cx="8600948" cy="17462"/>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utoShape 33"/>
            <p:cNvSpPr>
              <a:spLocks noChangeArrowheads="1"/>
            </p:cNvSpPr>
            <p:nvPr/>
          </p:nvSpPr>
          <p:spPr bwMode="auto">
            <a:xfrm>
              <a:off x="5044113" y="2936645"/>
              <a:ext cx="1398287" cy="842563"/>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22" name="AutoShape 33"/>
            <p:cNvSpPr>
              <a:spLocks noChangeArrowheads="1"/>
            </p:cNvSpPr>
            <p:nvPr/>
          </p:nvSpPr>
          <p:spPr bwMode="auto">
            <a:xfrm>
              <a:off x="5044113" y="3907968"/>
              <a:ext cx="1396800" cy="619858"/>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23" name="Tekstiruutu 1"/>
            <p:cNvSpPr txBox="1">
              <a:spLocks noChangeArrowheads="1"/>
            </p:cNvSpPr>
            <p:nvPr/>
          </p:nvSpPr>
          <p:spPr bwMode="auto">
            <a:xfrm>
              <a:off x="4998602" y="2963600"/>
              <a:ext cx="15525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r>
                <a:rPr lang="en-GB" altLang="fi-FI" sz="1000" b="1" dirty="0" smtClean="0">
                  <a:latin typeface="Arial" charset="0"/>
                </a:rPr>
                <a:t>Administrative Unit</a:t>
              </a:r>
            </a:p>
            <a:p>
              <a:pPr>
                <a:spcBef>
                  <a:spcPts val="0"/>
                </a:spcBef>
                <a:buFontTx/>
                <a:buNone/>
              </a:pPr>
              <a:r>
                <a:rPr lang="en-GB" altLang="fi-FI" sz="900" dirty="0" smtClean="0"/>
                <a:t>Human Resources</a:t>
              </a:r>
            </a:p>
            <a:p>
              <a:pPr>
                <a:spcBef>
                  <a:spcPts val="0"/>
                </a:spcBef>
                <a:buFontTx/>
                <a:buNone/>
              </a:pPr>
              <a:r>
                <a:rPr lang="en-GB" altLang="fi-FI" sz="900" dirty="0" smtClean="0"/>
                <a:t>General Administration</a:t>
              </a:r>
            </a:p>
            <a:p>
              <a:pPr>
                <a:spcBef>
                  <a:spcPts val="0"/>
                </a:spcBef>
                <a:buFontTx/>
                <a:buNone/>
              </a:pPr>
              <a:r>
                <a:rPr lang="en-GB" altLang="fi-FI" sz="900" dirty="0" smtClean="0"/>
                <a:t>In-house Services </a:t>
              </a:r>
              <a:br>
                <a:rPr lang="en-GB" altLang="fi-FI" sz="900" dirty="0" smtClean="0"/>
              </a:br>
              <a:r>
                <a:rPr lang="en-GB" altLang="fi-FI" sz="900" dirty="0" smtClean="0"/>
                <a:t>Information Management</a:t>
              </a:r>
              <a:endParaRPr lang="en-GB" altLang="fi-FI" sz="900" dirty="0"/>
            </a:p>
          </p:txBody>
        </p:sp>
        <p:sp>
          <p:nvSpPr>
            <p:cNvPr id="24" name="Tekstiruutu 3"/>
            <p:cNvSpPr txBox="1">
              <a:spLocks noChangeArrowheads="1"/>
            </p:cNvSpPr>
            <p:nvPr/>
          </p:nvSpPr>
          <p:spPr bwMode="auto">
            <a:xfrm>
              <a:off x="5007746" y="3891086"/>
              <a:ext cx="163988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spcAft>
                  <a:spcPts val="0"/>
                </a:spcAft>
                <a:buFontTx/>
                <a:buNone/>
              </a:pPr>
              <a:r>
                <a:rPr lang="en-GB" altLang="fi-FI" sz="1000" b="1" dirty="0" smtClean="0">
                  <a:latin typeface="Arial" charset="0"/>
                </a:rPr>
                <a:t>Finance Unit</a:t>
              </a:r>
              <a:endParaRPr lang="en-GB" altLang="fi-FI" sz="900" dirty="0" smtClean="0">
                <a:latin typeface="Arial" charset="0"/>
              </a:endParaRPr>
            </a:p>
            <a:p>
              <a:pPr>
                <a:spcBef>
                  <a:spcPts val="0"/>
                </a:spcBef>
                <a:buFontTx/>
                <a:buNone/>
              </a:pPr>
              <a:r>
                <a:rPr lang="en-GB" altLang="fi-FI" sz="900" dirty="0" smtClean="0"/>
                <a:t>Financial </a:t>
              </a:r>
              <a:r>
                <a:rPr lang="en-GB" altLang="fi-FI" sz="900" dirty="0"/>
                <a:t>Administration</a:t>
              </a:r>
              <a:br>
                <a:rPr lang="en-GB" altLang="fi-FI" sz="900" dirty="0"/>
              </a:br>
              <a:r>
                <a:rPr lang="en-GB" altLang="fi-FI" sz="900" dirty="0" smtClean="0"/>
                <a:t>Financial </a:t>
              </a:r>
              <a:r>
                <a:rPr lang="en-GB" altLang="fi-FI" sz="900" dirty="0"/>
                <a:t>P</a:t>
              </a:r>
              <a:r>
                <a:rPr lang="en-GB" altLang="fi-FI" sz="900" dirty="0" smtClean="0"/>
                <a:t>lanning</a:t>
              </a:r>
              <a:endParaRPr lang="en-GB" altLang="fi-FI" sz="900" dirty="0" smtClean="0">
                <a:latin typeface="Arial" charset="0"/>
              </a:endParaRPr>
            </a:p>
            <a:p>
              <a:pPr>
                <a:spcBef>
                  <a:spcPts val="0"/>
                </a:spcBef>
                <a:buFontTx/>
                <a:buNone/>
              </a:pPr>
              <a:r>
                <a:rPr lang="en-GB" altLang="fi-FI" sz="900" dirty="0" smtClean="0">
                  <a:latin typeface="Arial" charset="0"/>
                </a:rPr>
                <a:t>Auditing</a:t>
              </a:r>
              <a:endParaRPr lang="en-GB" altLang="fi-FI" sz="900" dirty="0">
                <a:latin typeface="Arial" charset="0"/>
              </a:endParaRPr>
            </a:p>
          </p:txBody>
        </p:sp>
        <p:sp>
          <p:nvSpPr>
            <p:cNvPr id="25" name="AutoShape 33"/>
            <p:cNvSpPr>
              <a:spLocks noChangeArrowheads="1"/>
            </p:cNvSpPr>
            <p:nvPr/>
          </p:nvSpPr>
          <p:spPr bwMode="auto">
            <a:xfrm>
              <a:off x="5044114" y="4647970"/>
              <a:ext cx="1396800" cy="447675"/>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26" name="AutoShape 33"/>
            <p:cNvSpPr>
              <a:spLocks noChangeArrowheads="1"/>
            </p:cNvSpPr>
            <p:nvPr/>
          </p:nvSpPr>
          <p:spPr bwMode="auto">
            <a:xfrm>
              <a:off x="5044114" y="5179783"/>
              <a:ext cx="1396800" cy="501650"/>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27" name="Tekstiruutu 1"/>
            <p:cNvSpPr txBox="1">
              <a:spLocks noChangeArrowheads="1"/>
            </p:cNvSpPr>
            <p:nvPr/>
          </p:nvSpPr>
          <p:spPr bwMode="auto">
            <a:xfrm>
              <a:off x="5007746" y="4680394"/>
              <a:ext cx="1287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r>
                <a:rPr lang="en-GB" altLang="fi-FI" sz="1000" b="1" dirty="0" smtClean="0">
                  <a:latin typeface="Arial" charset="0"/>
                </a:rPr>
                <a:t>Communications Unit</a:t>
              </a:r>
              <a:endParaRPr lang="en-GB" altLang="fi-FI" sz="1000" b="1" dirty="0">
                <a:latin typeface="Arial" charset="0"/>
              </a:endParaRPr>
            </a:p>
          </p:txBody>
        </p:sp>
        <p:sp>
          <p:nvSpPr>
            <p:cNvPr id="28" name="Tekstiruutu 2"/>
            <p:cNvSpPr txBox="1">
              <a:spLocks noChangeArrowheads="1"/>
            </p:cNvSpPr>
            <p:nvPr/>
          </p:nvSpPr>
          <p:spPr bwMode="auto">
            <a:xfrm>
              <a:off x="5007746" y="5148674"/>
              <a:ext cx="1462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r>
                <a:rPr lang="en-GB" altLang="fi-FI" sz="1000" b="1" dirty="0" smtClean="0">
                  <a:latin typeface="Arial" charset="0"/>
                </a:rPr>
                <a:t>Secretariat for International </a:t>
              </a:r>
              <a:r>
                <a:rPr lang="en-GB" altLang="fi-FI" sz="1000" b="1" dirty="0" smtClean="0"/>
                <a:t>Relations</a:t>
              </a:r>
              <a:endParaRPr lang="en-GB" altLang="fi-FI" sz="1000" b="1" dirty="0">
                <a:latin typeface="Arial" charset="0"/>
              </a:endParaRPr>
            </a:p>
          </p:txBody>
        </p:sp>
        <p:cxnSp>
          <p:nvCxnSpPr>
            <p:cNvPr id="29" name="Suora yhdysviiva 28"/>
            <p:cNvCxnSpPr>
              <a:cxnSpLocks noChangeShapeType="1"/>
            </p:cNvCxnSpPr>
            <p:nvPr/>
          </p:nvCxnSpPr>
          <p:spPr bwMode="auto">
            <a:xfrm>
              <a:off x="4903680" y="2836633"/>
              <a:ext cx="0" cy="2646362"/>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uora yhdysviiva 29"/>
            <p:cNvCxnSpPr>
              <a:cxnSpLocks noChangeShapeType="1"/>
            </p:cNvCxnSpPr>
            <p:nvPr/>
          </p:nvCxnSpPr>
          <p:spPr bwMode="auto">
            <a:xfrm>
              <a:off x="4900445" y="4871808"/>
              <a:ext cx="144463" cy="0"/>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uora yhdysviiva 30"/>
            <p:cNvCxnSpPr>
              <a:cxnSpLocks noChangeShapeType="1"/>
            </p:cNvCxnSpPr>
            <p:nvPr/>
          </p:nvCxnSpPr>
          <p:spPr bwMode="auto">
            <a:xfrm flipV="1">
              <a:off x="4901911" y="3350352"/>
              <a:ext cx="144463" cy="0"/>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uora yhdysviiva 31"/>
            <p:cNvCxnSpPr>
              <a:cxnSpLocks noChangeShapeType="1"/>
            </p:cNvCxnSpPr>
            <p:nvPr/>
          </p:nvCxnSpPr>
          <p:spPr bwMode="auto">
            <a:xfrm>
              <a:off x="4901911" y="4175188"/>
              <a:ext cx="144463" cy="0"/>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uora yhdysviiva 32"/>
            <p:cNvCxnSpPr>
              <a:cxnSpLocks noChangeShapeType="1"/>
            </p:cNvCxnSpPr>
            <p:nvPr/>
          </p:nvCxnSpPr>
          <p:spPr bwMode="auto">
            <a:xfrm>
              <a:off x="4902033" y="5478233"/>
              <a:ext cx="134937" cy="0"/>
            </a:xfrm>
            <a:prstGeom prst="line">
              <a:avLst/>
            </a:prstGeom>
            <a:noFill/>
            <a:ln w="9525" algn="ctr">
              <a:solidFill>
                <a:srgbClr val="09530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utoShape 35"/>
            <p:cNvSpPr>
              <a:spLocks noChangeArrowheads="1"/>
            </p:cNvSpPr>
            <p:nvPr/>
          </p:nvSpPr>
          <p:spPr bwMode="auto">
            <a:xfrm>
              <a:off x="2036283" y="2935058"/>
              <a:ext cx="1291554" cy="2763837"/>
            </a:xfrm>
            <a:prstGeom prst="roundRect">
              <a:avLst>
                <a:gd name="adj" fmla="val 4486"/>
              </a:avLst>
            </a:prstGeom>
            <a:solidFill>
              <a:schemeClr val="bg1"/>
            </a:solidFill>
            <a:ln w="9525" algn="ctr">
              <a:solidFill>
                <a:srgbClr val="09530D"/>
              </a:solidFill>
              <a:round/>
              <a:headEnd/>
              <a:tailEnd/>
            </a:ln>
            <a:effectLst>
              <a:outerShdw dist="35921" dir="2700000" algn="ctr" rotWithShape="0">
                <a:srgbClr val="09530D"/>
              </a:outerShdw>
            </a:effectLst>
          </p:spPr>
          <p:txBody>
            <a:bodyPr wrap="none" anchor="ct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a:spcBef>
                  <a:spcPct val="0"/>
                </a:spcBef>
                <a:buFontTx/>
                <a:buNone/>
              </a:pPr>
              <a:endParaRPr lang="fi-FI" altLang="fi-FI" sz="2400">
                <a:latin typeface="Arial" charset="0"/>
              </a:endParaRPr>
            </a:p>
          </p:txBody>
        </p:sp>
        <p:sp>
          <p:nvSpPr>
            <p:cNvPr id="37" name="Text Box 19"/>
            <p:cNvSpPr txBox="1">
              <a:spLocks noChangeArrowheads="1"/>
            </p:cNvSpPr>
            <p:nvPr/>
          </p:nvSpPr>
          <p:spPr bwMode="auto">
            <a:xfrm>
              <a:off x="2003404" y="2949346"/>
              <a:ext cx="1514475" cy="915393"/>
            </a:xfrm>
            <a:prstGeom prst="rect">
              <a:avLst/>
            </a:prstGeom>
            <a:noFill/>
            <a:ln>
              <a:noFill/>
            </a:ln>
            <a:effectLst/>
            <a:extLst>
              <a:ext uri="{909E8E84-426E-40DD-AFC4-6F175D3DCCD1}">
                <a14:hiddenFill xmlns:a14="http://schemas.microsoft.com/office/drawing/2010/main">
                  <a:solidFill>
                    <a:srgbClr val="729C86"/>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74" charset="-128"/>
                  <a:cs typeface="+mn-cs"/>
                </a:defRPr>
              </a:lvl5pPr>
              <a:lvl6pPr marL="2286000" algn="l" defTabSz="914400" rtl="0" eaLnBrk="1" latinLnBrk="0" hangingPunct="1">
                <a:defRPr sz="2400" kern="1200">
                  <a:solidFill>
                    <a:schemeClr val="tx1"/>
                  </a:solidFill>
                  <a:latin typeface="Arial" charset="0"/>
                  <a:ea typeface="ＭＳ Ｐゴシック" pitchFamily="-74" charset="-128"/>
                  <a:cs typeface="+mn-cs"/>
                </a:defRPr>
              </a:lvl6pPr>
              <a:lvl7pPr marL="2743200" algn="l" defTabSz="914400" rtl="0" eaLnBrk="1" latinLnBrk="0" hangingPunct="1">
                <a:defRPr sz="2400" kern="1200">
                  <a:solidFill>
                    <a:schemeClr val="tx1"/>
                  </a:solidFill>
                  <a:latin typeface="Arial" charset="0"/>
                  <a:ea typeface="ＭＳ Ｐゴシック" pitchFamily="-74" charset="-128"/>
                  <a:cs typeface="+mn-cs"/>
                </a:defRPr>
              </a:lvl7pPr>
              <a:lvl8pPr marL="3200400" algn="l" defTabSz="914400" rtl="0" eaLnBrk="1" latinLnBrk="0" hangingPunct="1">
                <a:defRPr sz="2400" kern="1200">
                  <a:solidFill>
                    <a:schemeClr val="tx1"/>
                  </a:solidFill>
                  <a:latin typeface="Arial" charset="0"/>
                  <a:ea typeface="ＭＳ Ｐゴシック" pitchFamily="-74" charset="-128"/>
                  <a:cs typeface="+mn-cs"/>
                </a:defRPr>
              </a:lvl8pPr>
              <a:lvl9pPr marL="3657600" algn="l" defTabSz="914400" rtl="0" eaLnBrk="1" latinLnBrk="0" hangingPunct="1">
                <a:defRPr sz="2400" kern="1200">
                  <a:solidFill>
                    <a:schemeClr val="tx1"/>
                  </a:solidFill>
                  <a:latin typeface="Arial" charset="0"/>
                  <a:ea typeface="ＭＳ Ｐゴシック" pitchFamily="-74" charset="-128"/>
                  <a:cs typeface="+mn-cs"/>
                </a:defRPr>
              </a:lvl9pPr>
            </a:lstStyle>
            <a:p>
              <a:pPr eaLnBrk="1" hangingPunct="1">
                <a:spcBef>
                  <a:spcPct val="0"/>
                </a:spcBef>
                <a:buFontTx/>
                <a:buNone/>
              </a:pPr>
              <a:r>
                <a:rPr lang="en-GB" altLang="fi-FI" sz="1050" b="1" dirty="0" smtClean="0">
                  <a:latin typeface="Arial" charset="0"/>
                </a:rPr>
                <a:t>Department for Vocational </a:t>
              </a:r>
            </a:p>
            <a:p>
              <a:pPr eaLnBrk="1" hangingPunct="1">
                <a:spcBef>
                  <a:spcPct val="0"/>
                </a:spcBef>
                <a:buFontTx/>
                <a:buNone/>
              </a:pPr>
              <a:r>
                <a:rPr lang="en-GB" altLang="fi-FI" sz="1050" b="1" dirty="0" smtClean="0">
                  <a:latin typeface="Arial" charset="0"/>
                </a:rPr>
                <a:t>Education and Training</a:t>
              </a:r>
            </a:p>
            <a:p>
              <a:pPr eaLnBrk="1" hangingPunct="1">
                <a:spcBef>
                  <a:spcPts val="600"/>
                </a:spcBef>
                <a:buFontTx/>
                <a:buNone/>
              </a:pPr>
              <a:r>
                <a:rPr lang="en-GB" altLang="fi-FI" sz="1000" dirty="0" smtClean="0">
                  <a:latin typeface="Arial" charset="0"/>
                </a:rPr>
                <a:t>Director </a:t>
              </a:r>
              <a:r>
                <a:rPr lang="fi-FI" altLang="fi-FI" sz="1000" dirty="0" smtClean="0">
                  <a:latin typeface="Arial" charset="0"/>
                </a:rPr>
                <a:t>General</a:t>
              </a:r>
              <a:endParaRPr lang="fi-FI" altLang="fi-FI" sz="1000" dirty="0">
                <a:latin typeface="Arial" charset="0"/>
              </a:endParaRPr>
            </a:p>
            <a:p>
              <a:pPr algn="ctr" eaLnBrk="1" hangingPunct="1">
                <a:spcBef>
                  <a:spcPct val="50000"/>
                </a:spcBef>
                <a:buFontTx/>
                <a:buNone/>
              </a:pPr>
              <a:endParaRPr lang="fi-FI" altLang="fi-FI" sz="800" dirty="0">
                <a:latin typeface="Arial"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363" y="1285645"/>
              <a:ext cx="37433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57087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6802" y="188640"/>
            <a:ext cx="7772400" cy="864096"/>
          </a:xfrm>
        </p:spPr>
        <p:txBody>
          <a:bodyPr/>
          <a:lstStyle/>
          <a:p>
            <a:r>
              <a:rPr lang="fi-FI" b="1" dirty="0" smtClean="0">
                <a:solidFill>
                  <a:srgbClr val="729C86"/>
                </a:solidFill>
              </a:rPr>
              <a:t>The </a:t>
            </a:r>
            <a:r>
              <a:rPr lang="fi-FI" b="1" dirty="0" err="1" smtClean="0">
                <a:solidFill>
                  <a:srgbClr val="729C86"/>
                </a:solidFill>
              </a:rPr>
              <a:t>number</a:t>
            </a:r>
            <a:r>
              <a:rPr lang="fi-FI" b="1" dirty="0" smtClean="0">
                <a:solidFill>
                  <a:srgbClr val="729C86"/>
                </a:solidFill>
              </a:rPr>
              <a:t> of </a:t>
            </a:r>
            <a:br>
              <a:rPr lang="fi-FI" b="1" dirty="0" smtClean="0">
                <a:solidFill>
                  <a:srgbClr val="729C86"/>
                </a:solidFill>
              </a:rPr>
            </a:br>
            <a:r>
              <a:rPr lang="fi-FI" b="1" dirty="0" err="1" smtClean="0">
                <a:solidFill>
                  <a:srgbClr val="729C86"/>
                </a:solidFill>
              </a:rPr>
              <a:t>higher</a:t>
            </a:r>
            <a:r>
              <a:rPr lang="fi-FI" b="1" dirty="0" smtClean="0">
                <a:solidFill>
                  <a:srgbClr val="729C86"/>
                </a:solidFill>
              </a:rPr>
              <a:t> </a:t>
            </a:r>
            <a:r>
              <a:rPr lang="fi-FI" b="1" dirty="0" err="1" smtClean="0">
                <a:solidFill>
                  <a:srgbClr val="729C86"/>
                </a:solidFill>
              </a:rPr>
              <a:t>education</a:t>
            </a:r>
            <a:r>
              <a:rPr lang="fi-FI" b="1" dirty="0" smtClean="0">
                <a:solidFill>
                  <a:srgbClr val="729C86"/>
                </a:solidFill>
              </a:rPr>
              <a:t> </a:t>
            </a:r>
            <a:r>
              <a:rPr lang="fi-FI" b="1" dirty="0" err="1" smtClean="0">
                <a:solidFill>
                  <a:srgbClr val="729C86"/>
                </a:solidFill>
              </a:rPr>
              <a:t>institutions</a:t>
            </a:r>
            <a:endParaRPr lang="fi-FI" b="1" dirty="0">
              <a:solidFill>
                <a:srgbClr val="729C86"/>
              </a:solidFill>
            </a:endParaRP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408022391"/>
              </p:ext>
            </p:extLst>
          </p:nvPr>
        </p:nvGraphicFramePr>
        <p:xfrm>
          <a:off x="323528" y="1124745"/>
          <a:ext cx="8424936" cy="4392485"/>
        </p:xfrm>
        <a:graphic>
          <a:graphicData uri="http://schemas.openxmlformats.org/drawingml/2006/table">
            <a:tbl>
              <a:tblPr firstRow="1" bandRow="1">
                <a:tableStyleId>{5C22544A-7EE6-4342-B048-85BDC9FD1C3A}</a:tableStyleId>
              </a:tblPr>
              <a:tblGrid>
                <a:gridCol w="1287546"/>
                <a:gridCol w="976131"/>
                <a:gridCol w="1115578"/>
                <a:gridCol w="976131"/>
                <a:gridCol w="1185302"/>
                <a:gridCol w="1324749"/>
                <a:gridCol w="1559499"/>
              </a:tblGrid>
              <a:tr h="848886">
                <a:tc>
                  <a:txBody>
                    <a:bodyPr/>
                    <a:lstStyle/>
                    <a:p>
                      <a:endParaRPr lang="fi-FI" sz="1200" dirty="0">
                        <a:solidFill>
                          <a:schemeClr val="tx1"/>
                        </a:solidFill>
                      </a:endParaRPr>
                    </a:p>
                  </a:txBody>
                  <a:tcPr marL="84406" marR="84406"/>
                </a:tc>
                <a:tc>
                  <a:txBody>
                    <a:bodyPr/>
                    <a:lstStyle/>
                    <a:p>
                      <a:r>
                        <a:rPr lang="fi-FI" sz="1200" b="0" dirty="0" err="1" smtClean="0">
                          <a:solidFill>
                            <a:schemeClr val="tx1"/>
                          </a:solidFill>
                        </a:rPr>
                        <a:t>Universities</a:t>
                      </a:r>
                      <a:endParaRPr lang="fi-FI" sz="1200" b="0" dirty="0">
                        <a:solidFill>
                          <a:schemeClr val="tx1"/>
                        </a:solidFill>
                      </a:endParaRPr>
                    </a:p>
                  </a:txBody>
                  <a:tcPr marL="84406" marR="84406"/>
                </a:tc>
                <a:tc>
                  <a:txBody>
                    <a:bodyPr/>
                    <a:lstStyle/>
                    <a:p>
                      <a:r>
                        <a:rPr lang="fi-FI" sz="1200" b="0" dirty="0" smtClean="0">
                          <a:solidFill>
                            <a:schemeClr val="tx1"/>
                          </a:solidFill>
                        </a:rPr>
                        <a:t>UAS</a:t>
                      </a:r>
                      <a:endParaRPr lang="fi-FI" sz="1200" b="0" dirty="0">
                        <a:solidFill>
                          <a:schemeClr val="tx1"/>
                        </a:solidFill>
                      </a:endParaRPr>
                    </a:p>
                  </a:txBody>
                  <a:tcPr marL="84406" marR="84406"/>
                </a:tc>
                <a:tc>
                  <a:txBody>
                    <a:bodyPr/>
                    <a:lstStyle/>
                    <a:p>
                      <a:r>
                        <a:rPr lang="fi-FI" sz="1200" b="0" dirty="0" err="1" smtClean="0">
                          <a:solidFill>
                            <a:schemeClr val="tx1"/>
                          </a:solidFill>
                        </a:rPr>
                        <a:t>Population</a:t>
                      </a:r>
                      <a:endParaRPr lang="fi-FI" sz="1200" b="0" dirty="0">
                        <a:solidFill>
                          <a:schemeClr val="tx1"/>
                        </a:solidFill>
                      </a:endParaRPr>
                    </a:p>
                  </a:txBody>
                  <a:tcPr marL="84406" marR="84406"/>
                </a:tc>
                <a:tc>
                  <a:txBody>
                    <a:bodyPr/>
                    <a:lstStyle/>
                    <a:p>
                      <a:r>
                        <a:rPr lang="fi-FI" sz="1400" b="0" dirty="0" smtClean="0">
                          <a:solidFill>
                            <a:schemeClr val="tx1"/>
                          </a:solidFill>
                        </a:rPr>
                        <a:t>HE </a:t>
                      </a:r>
                      <a:r>
                        <a:rPr lang="fi-FI" sz="1400" b="0" dirty="0" err="1" smtClean="0">
                          <a:solidFill>
                            <a:schemeClr val="tx1"/>
                          </a:solidFill>
                        </a:rPr>
                        <a:t>students</a:t>
                      </a:r>
                      <a:r>
                        <a:rPr lang="fi-FI" sz="1400" b="0" dirty="0" smtClean="0">
                          <a:solidFill>
                            <a:schemeClr val="tx1"/>
                          </a:solidFill>
                        </a:rPr>
                        <a:t> 2012 (1000)</a:t>
                      </a:r>
                      <a:endParaRPr lang="fi-FI" sz="1400" b="0" dirty="0">
                        <a:solidFill>
                          <a:schemeClr val="tx1"/>
                        </a:solidFill>
                      </a:endParaRPr>
                    </a:p>
                  </a:txBody>
                  <a:tcPr marL="84406" marR="84406"/>
                </a:tc>
                <a:tc>
                  <a:txBody>
                    <a:bodyPr/>
                    <a:lstStyle/>
                    <a:p>
                      <a:r>
                        <a:rPr lang="fi-FI" sz="1400" b="0" dirty="0" err="1" smtClean="0">
                          <a:solidFill>
                            <a:schemeClr val="tx1"/>
                          </a:solidFill>
                        </a:rPr>
                        <a:t>HEIs/million</a:t>
                      </a:r>
                      <a:r>
                        <a:rPr lang="fi-FI" sz="1400" b="0" baseline="0" dirty="0" smtClean="0">
                          <a:solidFill>
                            <a:schemeClr val="tx1"/>
                          </a:solidFill>
                        </a:rPr>
                        <a:t> </a:t>
                      </a:r>
                      <a:r>
                        <a:rPr lang="fi-FI" sz="1400" b="0" baseline="0" dirty="0" err="1" smtClean="0">
                          <a:solidFill>
                            <a:schemeClr val="tx1"/>
                          </a:solidFill>
                        </a:rPr>
                        <a:t>inhabitants</a:t>
                      </a:r>
                      <a:endParaRPr lang="fi-FI" sz="1400" b="0" dirty="0">
                        <a:solidFill>
                          <a:schemeClr val="tx1"/>
                        </a:solidFill>
                      </a:endParaRPr>
                    </a:p>
                  </a:txBody>
                  <a:tcPr marL="84406" marR="84406"/>
                </a:tc>
                <a:tc>
                  <a:txBody>
                    <a:bodyPr/>
                    <a:lstStyle/>
                    <a:p>
                      <a:r>
                        <a:rPr lang="fi-FI" sz="1400" b="0" dirty="0" err="1" smtClean="0">
                          <a:solidFill>
                            <a:schemeClr val="tx1"/>
                          </a:solidFill>
                        </a:rPr>
                        <a:t>HEIs</a:t>
                      </a:r>
                      <a:r>
                        <a:rPr lang="fi-FI" sz="1400" b="0" dirty="0" smtClean="0">
                          <a:solidFill>
                            <a:schemeClr val="tx1"/>
                          </a:solidFill>
                        </a:rPr>
                        <a:t>/ </a:t>
                      </a:r>
                      <a:r>
                        <a:rPr lang="fi-FI" sz="1400" b="0" dirty="0" err="1" smtClean="0">
                          <a:solidFill>
                            <a:schemeClr val="tx1"/>
                          </a:solidFill>
                        </a:rPr>
                        <a:t>thousand</a:t>
                      </a:r>
                      <a:r>
                        <a:rPr lang="fi-FI" sz="1400" b="0" dirty="0" smtClean="0">
                          <a:solidFill>
                            <a:schemeClr val="tx1"/>
                          </a:solidFill>
                        </a:rPr>
                        <a:t> </a:t>
                      </a:r>
                      <a:r>
                        <a:rPr lang="fi-FI" sz="1400" b="0" dirty="0" err="1" smtClean="0">
                          <a:solidFill>
                            <a:schemeClr val="tx1"/>
                          </a:solidFill>
                        </a:rPr>
                        <a:t>students</a:t>
                      </a:r>
                      <a:endParaRPr lang="fi-FI" sz="1400" b="0" dirty="0">
                        <a:solidFill>
                          <a:schemeClr val="tx1"/>
                        </a:solidFill>
                      </a:endParaRPr>
                    </a:p>
                  </a:txBody>
                  <a:tcPr marL="84406" marR="84406"/>
                </a:tc>
              </a:tr>
              <a:tr h="693247">
                <a:tc>
                  <a:txBody>
                    <a:bodyPr/>
                    <a:lstStyle/>
                    <a:p>
                      <a:pPr algn="l"/>
                      <a:r>
                        <a:rPr lang="fi-FI" sz="1400" dirty="0" smtClean="0"/>
                        <a:t>Finland</a:t>
                      </a:r>
                      <a:endParaRPr lang="fi-FI" sz="1400" dirty="0"/>
                    </a:p>
                  </a:txBody>
                  <a:tcPr marL="84406" marR="84406"/>
                </a:tc>
                <a:tc>
                  <a:txBody>
                    <a:bodyPr/>
                    <a:lstStyle/>
                    <a:p>
                      <a:pPr algn="ctr"/>
                      <a:r>
                        <a:rPr lang="fi-FI" sz="1400" dirty="0" smtClean="0"/>
                        <a:t>14</a:t>
                      </a:r>
                      <a:endParaRPr lang="fi-FI" sz="1400" dirty="0"/>
                    </a:p>
                  </a:txBody>
                  <a:tcPr marL="84406" marR="84406"/>
                </a:tc>
                <a:tc>
                  <a:txBody>
                    <a:bodyPr/>
                    <a:lstStyle/>
                    <a:p>
                      <a:pPr algn="ctr"/>
                      <a:r>
                        <a:rPr lang="fi-FI" sz="1400" dirty="0" smtClean="0"/>
                        <a:t>24</a:t>
                      </a:r>
                      <a:endParaRPr lang="fi-FI" sz="1400" dirty="0"/>
                    </a:p>
                  </a:txBody>
                  <a:tcPr marL="84406" marR="84406"/>
                </a:tc>
                <a:tc>
                  <a:txBody>
                    <a:bodyPr/>
                    <a:lstStyle/>
                    <a:p>
                      <a:pPr algn="ctr"/>
                      <a:r>
                        <a:rPr lang="fi-FI" sz="1400" dirty="0" smtClean="0"/>
                        <a:t> 5,5</a:t>
                      </a:r>
                      <a:endParaRPr lang="fi-FI" sz="1400" dirty="0"/>
                    </a:p>
                  </a:txBody>
                  <a:tcPr marL="84406" marR="84406"/>
                </a:tc>
                <a:tc>
                  <a:txBody>
                    <a:bodyPr/>
                    <a:lstStyle/>
                    <a:p>
                      <a:pPr algn="ctr"/>
                      <a:r>
                        <a:rPr lang="fi-FI" sz="1400" dirty="0" smtClean="0"/>
                        <a:t>308,9</a:t>
                      </a:r>
                      <a:endParaRPr lang="fi-FI" sz="1400" dirty="0"/>
                    </a:p>
                  </a:txBody>
                  <a:tcPr marL="84406" marR="84406"/>
                </a:tc>
                <a:tc>
                  <a:txBody>
                    <a:bodyPr/>
                    <a:lstStyle/>
                    <a:p>
                      <a:pPr algn="ctr"/>
                      <a:r>
                        <a:rPr lang="fi-FI" sz="1400" dirty="0" smtClean="0"/>
                        <a:t>6,9</a:t>
                      </a:r>
                      <a:endParaRPr lang="fi-FI" sz="1400" dirty="0"/>
                    </a:p>
                  </a:txBody>
                  <a:tcPr marL="84406" marR="84406"/>
                </a:tc>
                <a:tc>
                  <a:txBody>
                    <a:bodyPr/>
                    <a:lstStyle/>
                    <a:p>
                      <a:pPr algn="ctr"/>
                      <a:r>
                        <a:rPr lang="fi-FI" sz="1400" dirty="0" smtClean="0"/>
                        <a:t>0,12</a:t>
                      </a:r>
                      <a:endParaRPr lang="fi-FI" sz="1400" dirty="0"/>
                    </a:p>
                  </a:txBody>
                  <a:tcPr marL="84406" marR="84406"/>
                </a:tc>
              </a:tr>
              <a:tr h="693247">
                <a:tc>
                  <a:txBody>
                    <a:bodyPr/>
                    <a:lstStyle/>
                    <a:p>
                      <a:pPr algn="l"/>
                      <a:r>
                        <a:rPr lang="fi-FI" sz="1400" dirty="0" err="1" smtClean="0"/>
                        <a:t>Denmark</a:t>
                      </a:r>
                      <a:endParaRPr lang="fi-FI" sz="1400" dirty="0"/>
                    </a:p>
                  </a:txBody>
                  <a:tcPr marL="84406" marR="84406"/>
                </a:tc>
                <a:tc>
                  <a:txBody>
                    <a:bodyPr/>
                    <a:lstStyle/>
                    <a:p>
                      <a:pPr algn="ctr"/>
                      <a:r>
                        <a:rPr lang="fi-FI" sz="1400" dirty="0" smtClean="0"/>
                        <a:t> 8</a:t>
                      </a:r>
                      <a:endParaRPr lang="fi-FI" sz="1400" dirty="0"/>
                    </a:p>
                  </a:txBody>
                  <a:tcPr marL="84406" marR="84406"/>
                </a:tc>
                <a:tc>
                  <a:txBody>
                    <a:bodyPr/>
                    <a:lstStyle/>
                    <a:p>
                      <a:pPr algn="ctr"/>
                      <a:r>
                        <a:rPr lang="fi-FI" sz="1400" dirty="0" smtClean="0"/>
                        <a:t>16*</a:t>
                      </a:r>
                      <a:endParaRPr lang="fi-FI" sz="1400" dirty="0"/>
                    </a:p>
                  </a:txBody>
                  <a:tcPr marL="84406" marR="84406"/>
                </a:tc>
                <a:tc>
                  <a:txBody>
                    <a:bodyPr/>
                    <a:lstStyle/>
                    <a:p>
                      <a:pPr algn="ctr"/>
                      <a:r>
                        <a:rPr lang="fi-FI" sz="1400" dirty="0" smtClean="0"/>
                        <a:t> 5,7</a:t>
                      </a:r>
                      <a:endParaRPr lang="fi-FI" sz="1400" dirty="0"/>
                    </a:p>
                  </a:txBody>
                  <a:tcPr marL="84406" marR="84406"/>
                </a:tc>
                <a:tc>
                  <a:txBody>
                    <a:bodyPr/>
                    <a:lstStyle/>
                    <a:p>
                      <a:pPr algn="ctr"/>
                      <a:r>
                        <a:rPr lang="fi-FI" sz="1400" dirty="0" smtClean="0"/>
                        <a:t>275,0</a:t>
                      </a:r>
                      <a:endParaRPr lang="fi-FI" sz="1400" dirty="0"/>
                    </a:p>
                  </a:txBody>
                  <a:tcPr marL="84406" marR="84406"/>
                </a:tc>
                <a:tc>
                  <a:txBody>
                    <a:bodyPr/>
                    <a:lstStyle/>
                    <a:p>
                      <a:pPr algn="ctr"/>
                      <a:r>
                        <a:rPr lang="fi-FI" sz="1400" dirty="0" smtClean="0"/>
                        <a:t>4,2</a:t>
                      </a:r>
                      <a:endParaRPr lang="fi-FI" sz="1400" dirty="0"/>
                    </a:p>
                  </a:txBody>
                  <a:tcPr marL="84406" marR="84406"/>
                </a:tc>
                <a:tc>
                  <a:txBody>
                    <a:bodyPr/>
                    <a:lstStyle/>
                    <a:p>
                      <a:pPr algn="ctr"/>
                      <a:r>
                        <a:rPr lang="fi-FI" sz="1400" dirty="0" smtClean="0"/>
                        <a:t>0,09</a:t>
                      </a:r>
                      <a:endParaRPr lang="fi-FI" sz="1400" dirty="0"/>
                    </a:p>
                  </a:txBody>
                  <a:tcPr marL="84406" marR="84406"/>
                </a:tc>
              </a:tr>
              <a:tr h="693247">
                <a:tc>
                  <a:txBody>
                    <a:bodyPr/>
                    <a:lstStyle/>
                    <a:p>
                      <a:pPr algn="l"/>
                      <a:r>
                        <a:rPr lang="fi-FI" sz="1400" dirty="0" err="1" smtClean="0"/>
                        <a:t>Irland</a:t>
                      </a:r>
                      <a:endParaRPr lang="fi-FI" sz="1400" dirty="0"/>
                    </a:p>
                  </a:txBody>
                  <a:tcPr marL="84406" marR="84406"/>
                </a:tc>
                <a:tc>
                  <a:txBody>
                    <a:bodyPr/>
                    <a:lstStyle/>
                    <a:p>
                      <a:pPr algn="ctr"/>
                      <a:r>
                        <a:rPr lang="fi-FI" sz="1400" dirty="0" smtClean="0"/>
                        <a:t> 7</a:t>
                      </a:r>
                      <a:endParaRPr lang="fi-FI" sz="1400" dirty="0"/>
                    </a:p>
                  </a:txBody>
                  <a:tcPr marL="84406" marR="84406"/>
                </a:tc>
                <a:tc>
                  <a:txBody>
                    <a:bodyPr/>
                    <a:lstStyle/>
                    <a:p>
                      <a:pPr algn="ctr"/>
                      <a:r>
                        <a:rPr lang="fi-FI" sz="1400" dirty="0" smtClean="0"/>
                        <a:t>14**</a:t>
                      </a:r>
                      <a:endParaRPr lang="fi-FI" sz="1400" dirty="0"/>
                    </a:p>
                  </a:txBody>
                  <a:tcPr marL="84406" marR="84406"/>
                </a:tc>
                <a:tc>
                  <a:txBody>
                    <a:bodyPr/>
                    <a:lstStyle/>
                    <a:p>
                      <a:pPr algn="ctr"/>
                      <a:r>
                        <a:rPr lang="fi-FI" sz="1400" dirty="0" smtClean="0"/>
                        <a:t> 4,6</a:t>
                      </a:r>
                      <a:endParaRPr lang="fi-FI" sz="1400" dirty="0"/>
                    </a:p>
                  </a:txBody>
                  <a:tcPr marL="84406" marR="84406"/>
                </a:tc>
                <a:tc>
                  <a:txBody>
                    <a:bodyPr/>
                    <a:lstStyle/>
                    <a:p>
                      <a:pPr algn="ctr"/>
                      <a:r>
                        <a:rPr lang="fi-FI" sz="1400" dirty="0" smtClean="0"/>
                        <a:t>192,6</a:t>
                      </a:r>
                      <a:endParaRPr lang="fi-FI" sz="1400" dirty="0"/>
                    </a:p>
                  </a:txBody>
                  <a:tcPr marL="84406" marR="84406"/>
                </a:tc>
                <a:tc>
                  <a:txBody>
                    <a:bodyPr/>
                    <a:lstStyle/>
                    <a:p>
                      <a:pPr algn="ctr"/>
                      <a:r>
                        <a:rPr lang="fi-FI" sz="1400" dirty="0" smtClean="0"/>
                        <a:t>4,6</a:t>
                      </a:r>
                      <a:endParaRPr lang="fi-FI" sz="1400" dirty="0"/>
                    </a:p>
                  </a:txBody>
                  <a:tcPr marL="84406" marR="84406"/>
                </a:tc>
                <a:tc>
                  <a:txBody>
                    <a:bodyPr/>
                    <a:lstStyle/>
                    <a:p>
                      <a:pPr algn="ctr"/>
                      <a:r>
                        <a:rPr lang="fi-FI" sz="1400" dirty="0" smtClean="0"/>
                        <a:t>0,11</a:t>
                      </a:r>
                      <a:endParaRPr lang="fi-FI" sz="1400" dirty="0"/>
                    </a:p>
                  </a:txBody>
                  <a:tcPr marL="84406" marR="84406"/>
                </a:tc>
              </a:tr>
              <a:tr h="770611">
                <a:tc>
                  <a:txBody>
                    <a:bodyPr/>
                    <a:lstStyle/>
                    <a:p>
                      <a:pPr algn="l"/>
                      <a:r>
                        <a:rPr lang="fi-FI" sz="1400" dirty="0" smtClean="0"/>
                        <a:t>The </a:t>
                      </a:r>
                      <a:r>
                        <a:rPr lang="fi-FI" sz="1400" dirty="0" err="1" smtClean="0"/>
                        <a:t>Netherlands</a:t>
                      </a:r>
                      <a:endParaRPr lang="fi-FI" sz="1400" dirty="0"/>
                    </a:p>
                  </a:txBody>
                  <a:tcPr marL="84406" marR="84406"/>
                </a:tc>
                <a:tc>
                  <a:txBody>
                    <a:bodyPr/>
                    <a:lstStyle/>
                    <a:p>
                      <a:pPr algn="ctr"/>
                      <a:r>
                        <a:rPr lang="fi-FI" sz="1400" dirty="0" smtClean="0"/>
                        <a:t>14</a:t>
                      </a:r>
                      <a:endParaRPr lang="fi-FI" sz="1400" dirty="0"/>
                    </a:p>
                  </a:txBody>
                  <a:tcPr marL="84406" marR="84406"/>
                </a:tc>
                <a:tc>
                  <a:txBody>
                    <a:bodyPr/>
                    <a:lstStyle/>
                    <a:p>
                      <a:pPr algn="ctr"/>
                      <a:r>
                        <a:rPr lang="fi-FI" sz="1400" dirty="0" smtClean="0"/>
                        <a:t>37</a:t>
                      </a:r>
                      <a:endParaRPr lang="fi-FI" sz="1400" dirty="0"/>
                    </a:p>
                  </a:txBody>
                  <a:tcPr marL="84406" marR="84406"/>
                </a:tc>
                <a:tc>
                  <a:txBody>
                    <a:bodyPr/>
                    <a:lstStyle/>
                    <a:p>
                      <a:pPr algn="ctr"/>
                      <a:r>
                        <a:rPr lang="fi-FI" sz="1400" dirty="0" smtClean="0"/>
                        <a:t>16,9</a:t>
                      </a:r>
                      <a:endParaRPr lang="fi-FI" sz="1400" dirty="0"/>
                    </a:p>
                  </a:txBody>
                  <a:tcPr marL="84406" marR="84406"/>
                </a:tc>
                <a:tc>
                  <a:txBody>
                    <a:bodyPr/>
                    <a:lstStyle/>
                    <a:p>
                      <a:pPr algn="ctr"/>
                      <a:r>
                        <a:rPr lang="fi-FI" sz="1400" dirty="0" smtClean="0"/>
                        <a:t>793,7</a:t>
                      </a:r>
                      <a:endParaRPr lang="fi-FI" sz="1400" dirty="0"/>
                    </a:p>
                  </a:txBody>
                  <a:tcPr marL="84406" marR="84406"/>
                </a:tc>
                <a:tc>
                  <a:txBody>
                    <a:bodyPr/>
                    <a:lstStyle/>
                    <a:p>
                      <a:pPr algn="ctr"/>
                      <a:r>
                        <a:rPr lang="fi-FI" sz="1400" dirty="0" smtClean="0"/>
                        <a:t>3,0</a:t>
                      </a:r>
                      <a:endParaRPr lang="fi-FI" sz="1400" dirty="0"/>
                    </a:p>
                  </a:txBody>
                  <a:tcPr marL="84406" marR="84406"/>
                </a:tc>
                <a:tc>
                  <a:txBody>
                    <a:bodyPr/>
                    <a:lstStyle/>
                    <a:p>
                      <a:pPr algn="ctr"/>
                      <a:r>
                        <a:rPr lang="fi-FI" sz="1400" dirty="0" smtClean="0"/>
                        <a:t>0,06</a:t>
                      </a:r>
                      <a:endParaRPr lang="fi-FI" sz="1400" dirty="0"/>
                    </a:p>
                  </a:txBody>
                  <a:tcPr marL="84406" marR="84406"/>
                </a:tc>
              </a:tr>
              <a:tr h="693247">
                <a:tc>
                  <a:txBody>
                    <a:bodyPr/>
                    <a:lstStyle/>
                    <a:p>
                      <a:pPr algn="l"/>
                      <a:r>
                        <a:rPr lang="fi-FI" sz="1400" dirty="0" err="1" smtClean="0"/>
                        <a:t>Switzerland</a:t>
                      </a:r>
                      <a:endParaRPr lang="fi-FI" sz="1400" dirty="0"/>
                    </a:p>
                  </a:txBody>
                  <a:tcPr marL="84406" marR="84406"/>
                </a:tc>
                <a:tc>
                  <a:txBody>
                    <a:bodyPr/>
                    <a:lstStyle/>
                    <a:p>
                      <a:pPr algn="ctr"/>
                      <a:r>
                        <a:rPr lang="fi-FI" sz="1400" dirty="0" smtClean="0"/>
                        <a:t>12</a:t>
                      </a:r>
                      <a:endParaRPr lang="fi-FI" sz="1400" dirty="0"/>
                    </a:p>
                  </a:txBody>
                  <a:tcPr marL="84406" marR="84406"/>
                </a:tc>
                <a:tc>
                  <a:txBody>
                    <a:bodyPr/>
                    <a:lstStyle/>
                    <a:p>
                      <a:pPr algn="ctr"/>
                      <a:r>
                        <a:rPr lang="fi-FI" sz="1400" dirty="0" smtClean="0"/>
                        <a:t>9***</a:t>
                      </a:r>
                      <a:endParaRPr lang="fi-FI" sz="1400" dirty="0"/>
                    </a:p>
                  </a:txBody>
                  <a:tcPr marL="84406" marR="84406"/>
                </a:tc>
                <a:tc>
                  <a:txBody>
                    <a:bodyPr/>
                    <a:lstStyle/>
                    <a:p>
                      <a:pPr algn="ctr"/>
                      <a:r>
                        <a:rPr lang="fi-FI" sz="1400" dirty="0" smtClean="0"/>
                        <a:t> 8,2</a:t>
                      </a:r>
                      <a:endParaRPr lang="fi-FI" sz="1400" dirty="0"/>
                    </a:p>
                  </a:txBody>
                  <a:tcPr marL="84406" marR="84406"/>
                </a:tc>
                <a:tc>
                  <a:txBody>
                    <a:bodyPr/>
                    <a:lstStyle/>
                    <a:p>
                      <a:pPr algn="ctr"/>
                      <a:r>
                        <a:rPr lang="fi-FI" sz="1400" dirty="0" smtClean="0"/>
                        <a:t>269,6</a:t>
                      </a:r>
                      <a:endParaRPr lang="fi-FI" sz="1400" dirty="0"/>
                    </a:p>
                  </a:txBody>
                  <a:tcPr marL="84406" marR="84406"/>
                </a:tc>
                <a:tc>
                  <a:txBody>
                    <a:bodyPr/>
                    <a:lstStyle/>
                    <a:p>
                      <a:pPr algn="ctr"/>
                      <a:r>
                        <a:rPr lang="fi-FI" sz="1400" dirty="0" smtClean="0"/>
                        <a:t>2,6</a:t>
                      </a:r>
                      <a:endParaRPr lang="fi-FI" sz="1400" dirty="0"/>
                    </a:p>
                  </a:txBody>
                  <a:tcPr marL="84406" marR="84406"/>
                </a:tc>
                <a:tc>
                  <a:txBody>
                    <a:bodyPr/>
                    <a:lstStyle/>
                    <a:p>
                      <a:pPr algn="ctr"/>
                      <a:r>
                        <a:rPr lang="fi-FI" sz="1400" dirty="0" smtClean="0"/>
                        <a:t>0,08</a:t>
                      </a:r>
                      <a:endParaRPr lang="fi-FI" sz="1400" dirty="0"/>
                    </a:p>
                  </a:txBody>
                  <a:tcPr marL="84406" marR="84406"/>
                </a:tc>
              </a:tr>
            </a:tbl>
          </a:graphicData>
        </a:graphic>
      </p:graphicFrame>
      <p:sp>
        <p:nvSpPr>
          <p:cNvPr id="4" name="Dian numeron paikkamerkki 3"/>
          <p:cNvSpPr>
            <a:spLocks noGrp="1"/>
          </p:cNvSpPr>
          <p:nvPr>
            <p:ph type="sldNum" sz="quarter" idx="12"/>
          </p:nvPr>
        </p:nvSpPr>
        <p:spPr/>
        <p:txBody>
          <a:bodyPr/>
          <a:lstStyle/>
          <a:p>
            <a:fld id="{60625494-4C31-406A-83AF-1977199B1BC6}" type="slidenum">
              <a:rPr lang="fi-FI" altLang="fi-FI" smtClean="0">
                <a:solidFill>
                  <a:srgbClr val="000000"/>
                </a:solidFill>
              </a:rPr>
              <a:pPr/>
              <a:t>30</a:t>
            </a:fld>
            <a:endParaRPr lang="fi-FI" altLang="fi-FI" dirty="0">
              <a:solidFill>
                <a:srgbClr val="000000"/>
              </a:solidFill>
            </a:endParaRPr>
          </a:p>
        </p:txBody>
      </p:sp>
      <p:sp>
        <p:nvSpPr>
          <p:cNvPr id="6" name="Tekstiruutu 5"/>
          <p:cNvSpPr txBox="1"/>
          <p:nvPr/>
        </p:nvSpPr>
        <p:spPr>
          <a:xfrm>
            <a:off x="716801" y="5640959"/>
            <a:ext cx="7976271" cy="461665"/>
          </a:xfrm>
          <a:prstGeom prst="rect">
            <a:avLst/>
          </a:prstGeom>
          <a:noFill/>
        </p:spPr>
        <p:txBody>
          <a:bodyPr wrap="square" rtlCol="0">
            <a:spAutoFit/>
          </a:bodyPr>
          <a:lstStyle/>
          <a:p>
            <a:pPr algn="ctr" eaLnBrk="0" hangingPunct="0"/>
            <a:r>
              <a:rPr lang="fi-FI" sz="1200" dirty="0" smtClean="0">
                <a:solidFill>
                  <a:srgbClr val="000000"/>
                </a:solidFill>
                <a:latin typeface="Akzidenz Grotesk BE Md"/>
                <a:ea typeface="ＭＳ Ｐゴシック" pitchFamily="1" charset="-128"/>
              </a:rPr>
              <a:t>*</a:t>
            </a:r>
            <a:r>
              <a:rPr lang="fi-FI" sz="1200" dirty="0" err="1" smtClean="0">
                <a:solidFill>
                  <a:srgbClr val="000000"/>
                </a:solidFill>
                <a:latin typeface="Akzidenz Grotesk BE Md"/>
                <a:ea typeface="ＭＳ Ｐゴシック" pitchFamily="1" charset="-128"/>
              </a:rPr>
              <a:t>University</a:t>
            </a:r>
            <a:r>
              <a:rPr lang="fi-FI" sz="1200" dirty="0" smtClean="0">
                <a:solidFill>
                  <a:srgbClr val="000000"/>
                </a:solidFill>
                <a:latin typeface="Akzidenz Grotesk BE Md"/>
                <a:ea typeface="ＭＳ Ｐゴシック" pitchFamily="1" charset="-128"/>
              </a:rPr>
              <a:t> </a:t>
            </a:r>
            <a:r>
              <a:rPr lang="fi-FI" sz="1200" dirty="0" err="1" smtClean="0">
                <a:solidFill>
                  <a:srgbClr val="000000"/>
                </a:solidFill>
                <a:latin typeface="Akzidenz Grotesk BE Md"/>
                <a:ea typeface="ＭＳ Ｐゴシック" pitchFamily="1" charset="-128"/>
              </a:rPr>
              <a:t>colleges</a:t>
            </a:r>
            <a:r>
              <a:rPr lang="fi-FI" sz="1200" dirty="0" smtClean="0">
                <a:solidFill>
                  <a:srgbClr val="000000"/>
                </a:solidFill>
                <a:latin typeface="Akzidenz Grotesk BE Md"/>
                <a:ea typeface="ＭＳ Ｐゴシック" pitchFamily="1" charset="-128"/>
              </a:rPr>
              <a:t> and </a:t>
            </a:r>
            <a:r>
              <a:rPr lang="fi-FI" sz="1200" dirty="0" err="1" smtClean="0">
                <a:solidFill>
                  <a:srgbClr val="000000"/>
                </a:solidFill>
                <a:latin typeface="Akzidenz Grotesk BE Md"/>
                <a:ea typeface="ＭＳ Ｐゴシック" pitchFamily="1" charset="-128"/>
              </a:rPr>
              <a:t>Academies</a:t>
            </a:r>
            <a:r>
              <a:rPr lang="fi-FI" sz="1200" dirty="0" smtClean="0">
                <a:solidFill>
                  <a:srgbClr val="000000"/>
                </a:solidFill>
                <a:latin typeface="Akzidenz Grotesk BE Md"/>
                <a:ea typeface="ＭＳ Ｐゴシック" pitchFamily="1" charset="-128"/>
              </a:rPr>
              <a:t> of </a:t>
            </a:r>
            <a:r>
              <a:rPr lang="fi-FI" sz="1200" dirty="0" err="1" smtClean="0">
                <a:solidFill>
                  <a:srgbClr val="000000"/>
                </a:solidFill>
                <a:latin typeface="Akzidenz Grotesk BE Md"/>
                <a:ea typeface="ＭＳ Ｐゴシック" pitchFamily="1" charset="-128"/>
              </a:rPr>
              <a:t>Higher</a:t>
            </a:r>
            <a:r>
              <a:rPr lang="fi-FI" sz="1200" dirty="0" smtClean="0">
                <a:solidFill>
                  <a:srgbClr val="000000"/>
                </a:solidFill>
                <a:latin typeface="Akzidenz Grotesk BE Md"/>
                <a:ea typeface="ＭＳ Ｐゴシック" pitchFamily="1" charset="-128"/>
              </a:rPr>
              <a:t> </a:t>
            </a:r>
            <a:r>
              <a:rPr lang="fi-FI" sz="1200" dirty="0" err="1" smtClean="0">
                <a:solidFill>
                  <a:srgbClr val="000000"/>
                </a:solidFill>
                <a:latin typeface="Akzidenz Grotesk BE Md"/>
                <a:ea typeface="ＭＳ Ｐゴシック" pitchFamily="1" charset="-128"/>
              </a:rPr>
              <a:t>Education</a:t>
            </a:r>
            <a:r>
              <a:rPr lang="fi-FI" sz="1200" dirty="0" smtClean="0">
                <a:solidFill>
                  <a:srgbClr val="000000"/>
                </a:solidFill>
                <a:latin typeface="Akzidenz Grotesk BE Md"/>
                <a:ea typeface="ＭＳ Ｐゴシック" pitchFamily="1" charset="-128"/>
              </a:rPr>
              <a:t>; **</a:t>
            </a:r>
            <a:r>
              <a:rPr lang="fi-FI" sz="1200" dirty="0" err="1" smtClean="0">
                <a:solidFill>
                  <a:srgbClr val="000000"/>
                </a:solidFill>
                <a:latin typeface="Akzidenz Grotesk BE Md"/>
                <a:ea typeface="ＭＳ Ｐゴシック" pitchFamily="1" charset="-128"/>
              </a:rPr>
              <a:t>Institutes</a:t>
            </a:r>
            <a:r>
              <a:rPr lang="fi-FI" sz="1200" dirty="0" smtClean="0">
                <a:solidFill>
                  <a:srgbClr val="000000"/>
                </a:solidFill>
                <a:latin typeface="Akzidenz Grotesk BE Md"/>
                <a:ea typeface="ＭＳ Ｐゴシック" pitchFamily="1" charset="-128"/>
              </a:rPr>
              <a:t> of </a:t>
            </a:r>
            <a:r>
              <a:rPr lang="fi-FI" sz="1200" dirty="0" err="1" smtClean="0">
                <a:solidFill>
                  <a:srgbClr val="000000"/>
                </a:solidFill>
                <a:latin typeface="Akzidenz Grotesk BE Md"/>
                <a:ea typeface="ＭＳ Ｐゴシック" pitchFamily="1" charset="-128"/>
              </a:rPr>
              <a:t>technology</a:t>
            </a:r>
            <a:r>
              <a:rPr lang="fi-FI" sz="1200" dirty="0" smtClean="0">
                <a:solidFill>
                  <a:srgbClr val="000000"/>
                </a:solidFill>
                <a:latin typeface="Akzidenz Grotesk BE Md"/>
                <a:ea typeface="ＭＳ Ｐゴシック" pitchFamily="1" charset="-128"/>
              </a:rPr>
              <a:t>; *** 7 </a:t>
            </a:r>
            <a:r>
              <a:rPr lang="fi-FI" sz="1200" dirty="0" err="1" smtClean="0">
                <a:solidFill>
                  <a:srgbClr val="000000"/>
                </a:solidFill>
                <a:latin typeface="Akzidenz Grotesk BE Md"/>
                <a:ea typeface="ＭＳ Ｐゴシック" pitchFamily="1" charset="-128"/>
              </a:rPr>
              <a:t>public</a:t>
            </a:r>
            <a:r>
              <a:rPr lang="fi-FI" sz="1200" dirty="0" smtClean="0">
                <a:solidFill>
                  <a:srgbClr val="000000"/>
                </a:solidFill>
                <a:latin typeface="Akzidenz Grotesk BE Md"/>
                <a:ea typeface="ＭＳ Ｐゴシック" pitchFamily="1" charset="-128"/>
              </a:rPr>
              <a:t>, 2 </a:t>
            </a:r>
            <a:r>
              <a:rPr lang="fi-FI" sz="1200" dirty="0" err="1" smtClean="0">
                <a:solidFill>
                  <a:srgbClr val="000000"/>
                </a:solidFill>
                <a:latin typeface="Akzidenz Grotesk BE Md"/>
                <a:ea typeface="ＭＳ Ｐゴシック" pitchFamily="1" charset="-128"/>
              </a:rPr>
              <a:t>private</a:t>
            </a:r>
            <a:r>
              <a:rPr lang="fi-FI" sz="1200" dirty="0" smtClean="0">
                <a:solidFill>
                  <a:srgbClr val="000000"/>
                </a:solidFill>
                <a:latin typeface="Akzidenz Grotesk BE Md"/>
                <a:ea typeface="ＭＳ Ｐゴシック" pitchFamily="1" charset="-128"/>
              </a:rPr>
              <a:t> yksityistä.</a:t>
            </a:r>
          </a:p>
          <a:p>
            <a:pPr algn="ctr" eaLnBrk="0" hangingPunct="0"/>
            <a:r>
              <a:rPr lang="fi-FI" sz="1200" dirty="0" err="1" smtClean="0">
                <a:solidFill>
                  <a:srgbClr val="000000"/>
                </a:solidFill>
                <a:latin typeface="Akzidenz Grotesk BE Md"/>
                <a:ea typeface="ＭＳ Ｐゴシック" pitchFamily="1" charset="-128"/>
              </a:rPr>
              <a:t>Source</a:t>
            </a:r>
            <a:r>
              <a:rPr lang="fi-FI" sz="1200" dirty="0" smtClean="0">
                <a:solidFill>
                  <a:srgbClr val="000000"/>
                </a:solidFill>
                <a:latin typeface="Akzidenz Grotesk BE Md"/>
                <a:ea typeface="ＭＳ Ｐゴシック" pitchFamily="1" charset="-128"/>
              </a:rPr>
              <a:t>: </a:t>
            </a:r>
            <a:r>
              <a:rPr lang="fi-FI" sz="1200" dirty="0" err="1" smtClean="0">
                <a:solidFill>
                  <a:srgbClr val="000000"/>
                </a:solidFill>
                <a:latin typeface="Akzidenz Grotesk BE Md"/>
                <a:ea typeface="ＭＳ Ｐゴシック" pitchFamily="1" charset="-128"/>
              </a:rPr>
              <a:t>Technopolis</a:t>
            </a:r>
            <a:r>
              <a:rPr lang="fi-FI" sz="1200" dirty="0" smtClean="0">
                <a:solidFill>
                  <a:srgbClr val="000000"/>
                </a:solidFill>
                <a:latin typeface="Akzidenz Grotesk BE Md"/>
                <a:ea typeface="ＭＳ Ｐゴシック" pitchFamily="1" charset="-128"/>
              </a:rPr>
              <a:t> Group: </a:t>
            </a:r>
            <a:r>
              <a:rPr lang="en-US" sz="1200" dirty="0" smtClean="0">
                <a:solidFill>
                  <a:srgbClr val="000000"/>
                </a:solidFill>
                <a:latin typeface="Akzidenz Grotesk BE Md"/>
                <a:ea typeface="ＭＳ Ｐゴシック" pitchFamily="1" charset="-128"/>
              </a:rPr>
              <a:t>Considerations </a:t>
            </a:r>
            <a:r>
              <a:rPr lang="en-US" sz="1200" dirty="0">
                <a:solidFill>
                  <a:srgbClr val="000000"/>
                </a:solidFill>
                <a:latin typeface="Akzidenz Grotesk BE Md"/>
                <a:ea typeface="ＭＳ Ｐゴシック" pitchFamily="1" charset="-128"/>
              </a:rPr>
              <a:t>for a future proof system for higher education and research in Finland </a:t>
            </a:r>
            <a:endParaRPr lang="fi-FI" sz="1200" dirty="0">
              <a:solidFill>
                <a:srgbClr val="000000"/>
              </a:solidFill>
              <a:latin typeface="Akzidenz Grotesk BE Md"/>
              <a:ea typeface="ＭＳ Ｐゴシック" pitchFamily="1" charset="-128"/>
            </a:endParaRPr>
          </a:p>
        </p:txBody>
      </p:sp>
    </p:spTree>
    <p:extLst>
      <p:ext uri="{BB962C8B-B14F-4D97-AF65-F5344CB8AC3E}">
        <p14:creationId xmlns:p14="http://schemas.microsoft.com/office/powerpoint/2010/main" val="2717027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solidFill>
                  <a:srgbClr val="61A28C"/>
                </a:solidFill>
              </a:rPr>
              <a:t>Outline</a:t>
            </a:r>
            <a:endParaRPr lang="fi-FI" b="1" dirty="0">
              <a:solidFill>
                <a:srgbClr val="61A28C"/>
              </a:solidFill>
            </a:endParaRPr>
          </a:p>
        </p:txBody>
      </p:sp>
      <p:sp>
        <p:nvSpPr>
          <p:cNvPr id="3" name="Sisällön paikkamerkki 2"/>
          <p:cNvSpPr>
            <a:spLocks noGrp="1"/>
          </p:cNvSpPr>
          <p:nvPr>
            <p:ph idx="1"/>
          </p:nvPr>
        </p:nvSpPr>
        <p:spPr/>
        <p:txBody>
          <a:bodyPr/>
          <a:lstStyle/>
          <a:p>
            <a:r>
              <a:rPr lang="fi-FI" dirty="0"/>
              <a:t>The </a:t>
            </a:r>
            <a:r>
              <a:rPr lang="fi-FI" dirty="0" err="1"/>
              <a:t>Ministry</a:t>
            </a:r>
            <a:r>
              <a:rPr lang="fi-FI" dirty="0"/>
              <a:t> of Education and Culture and the </a:t>
            </a:r>
            <a:r>
              <a:rPr lang="fi-FI" dirty="0" err="1"/>
              <a:t>Finnish</a:t>
            </a:r>
            <a:r>
              <a:rPr lang="fi-FI" dirty="0"/>
              <a:t> Education System</a:t>
            </a:r>
          </a:p>
          <a:p>
            <a:r>
              <a:rPr lang="fi-FI" dirty="0" err="1" smtClean="0"/>
              <a:t>Steering</a:t>
            </a:r>
            <a:r>
              <a:rPr lang="fi-FI" dirty="0" smtClean="0"/>
              <a:t> of HE in Finland</a:t>
            </a:r>
          </a:p>
          <a:p>
            <a:r>
              <a:rPr lang="fi-FI" dirty="0" err="1"/>
              <a:t>Government</a:t>
            </a:r>
            <a:r>
              <a:rPr lang="fi-FI" dirty="0"/>
              <a:t> </a:t>
            </a:r>
            <a:r>
              <a:rPr lang="fi-FI" dirty="0" err="1"/>
              <a:t>programme</a:t>
            </a:r>
            <a:endParaRPr lang="fi-FI" dirty="0"/>
          </a:p>
          <a:p>
            <a:r>
              <a:rPr lang="fi-FI" dirty="0" smtClean="0"/>
              <a:t>HE in Finland</a:t>
            </a:r>
          </a:p>
          <a:p>
            <a:r>
              <a:rPr lang="fi-FI" b="1" dirty="0" err="1" smtClean="0">
                <a:solidFill>
                  <a:srgbClr val="FF0000"/>
                </a:solidFill>
              </a:rPr>
              <a:t>Qualifications</a:t>
            </a:r>
            <a:r>
              <a:rPr lang="fi-FI" b="1" dirty="0" smtClean="0">
                <a:solidFill>
                  <a:srgbClr val="FF0000"/>
                </a:solidFill>
              </a:rPr>
              <a:t> </a:t>
            </a:r>
            <a:r>
              <a:rPr lang="fi-FI" b="1" dirty="0" err="1" smtClean="0">
                <a:solidFill>
                  <a:srgbClr val="FF0000"/>
                </a:solidFill>
              </a:rPr>
              <a:t>framework</a:t>
            </a:r>
            <a:endParaRPr lang="fi-FI" b="1" dirty="0" smtClean="0">
              <a:solidFill>
                <a:srgbClr val="FF0000"/>
              </a:solidFill>
            </a:endParaRPr>
          </a:p>
          <a:p>
            <a:endParaRPr lang="fi-FI" dirty="0"/>
          </a:p>
          <a:p>
            <a:endParaRPr lang="fi-FI" dirty="0"/>
          </a:p>
        </p:txBody>
      </p:sp>
    </p:spTree>
    <p:extLst>
      <p:ext uri="{BB962C8B-B14F-4D97-AF65-F5344CB8AC3E}">
        <p14:creationId xmlns:p14="http://schemas.microsoft.com/office/powerpoint/2010/main" val="1537812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30213" y="620713"/>
            <a:ext cx="8713787" cy="792162"/>
          </a:xfrm>
        </p:spPr>
        <p:txBody>
          <a:bodyPr/>
          <a:lstStyle/>
          <a:p>
            <a:r>
              <a:rPr lang="en-GB" altLang="fi-FI" b="1" dirty="0">
                <a:solidFill>
                  <a:srgbClr val="61A28C"/>
                </a:solidFill>
              </a:rPr>
              <a:t>Preparation of the qualifications framework</a:t>
            </a:r>
          </a:p>
        </p:txBody>
      </p:sp>
      <p:sp>
        <p:nvSpPr>
          <p:cNvPr id="6147" name="Rectangle 3"/>
          <p:cNvSpPr>
            <a:spLocks noGrp="1" noChangeArrowheads="1"/>
          </p:cNvSpPr>
          <p:nvPr>
            <p:ph idx="4294967295"/>
          </p:nvPr>
        </p:nvSpPr>
        <p:spPr>
          <a:xfrm>
            <a:off x="214313" y="1341438"/>
            <a:ext cx="8929687" cy="5111750"/>
          </a:xfrm>
        </p:spPr>
        <p:txBody>
          <a:bodyPr/>
          <a:lstStyle/>
          <a:p>
            <a:pPr marL="381000" indent="-381000" eaLnBrk="1" hangingPunct="1">
              <a:lnSpc>
                <a:spcPts val="2200"/>
              </a:lnSpc>
              <a:spcBef>
                <a:spcPts val="600"/>
              </a:spcBef>
            </a:pPr>
            <a:endParaRPr lang="en-GB" altLang="fi-FI" dirty="0" smtClean="0">
              <a:latin typeface="Akzidenz Grotesk BE"/>
            </a:endParaRPr>
          </a:p>
          <a:p>
            <a:pPr marL="381000" indent="-381000" eaLnBrk="1" hangingPunct="1">
              <a:lnSpc>
                <a:spcPts val="2200"/>
              </a:lnSpc>
              <a:spcBef>
                <a:spcPts val="600"/>
              </a:spcBef>
            </a:pPr>
            <a:r>
              <a:rPr lang="en-GB" altLang="fi-FI" dirty="0" smtClean="0">
                <a:latin typeface="Akzidenz Grotesk BE"/>
              </a:rPr>
              <a:t>Development Plan for Education and Research 2007–2012: A national framework based on the description of competence produced by qualifications and other learning will be prepared by 2010</a:t>
            </a:r>
            <a:r>
              <a:rPr lang="fi-FI" altLang="fi-FI" dirty="0" smtClean="0">
                <a:latin typeface="Akzidenz Grotesk BE"/>
              </a:rPr>
              <a:t>.</a:t>
            </a:r>
          </a:p>
          <a:p>
            <a:pPr marL="381000" indent="-381000" eaLnBrk="1" hangingPunct="1">
              <a:lnSpc>
                <a:spcPts val="2200"/>
              </a:lnSpc>
              <a:spcBef>
                <a:spcPts val="600"/>
              </a:spcBef>
            </a:pPr>
            <a:r>
              <a:rPr lang="en-GB" altLang="fi-FI" dirty="0" smtClean="0">
                <a:latin typeface="Akzidenz Grotesk BE"/>
              </a:rPr>
              <a:t>An extensive preparatory committee (NQF Committee) appointed by the Ministry of Education, term from 1.9.2008 to 30.6.2009.</a:t>
            </a:r>
          </a:p>
          <a:p>
            <a:pPr marL="381000" indent="-381000" eaLnBrk="1" hangingPunct="1">
              <a:lnSpc>
                <a:spcPts val="2200"/>
              </a:lnSpc>
              <a:spcBef>
                <a:spcPts val="600"/>
              </a:spcBef>
            </a:pPr>
            <a:r>
              <a:rPr lang="en-GB" altLang="fi-FI" dirty="0" smtClean="0">
                <a:latin typeface="Akzidenz Grotesk BE"/>
              </a:rPr>
              <a:t>Consultation process on the committee proposals 8–10/2009 (86 opinions were submitted). </a:t>
            </a:r>
          </a:p>
          <a:p>
            <a:pPr marL="381000" indent="-381000" eaLnBrk="1" hangingPunct="1">
              <a:lnSpc>
                <a:spcPts val="2200"/>
              </a:lnSpc>
              <a:spcBef>
                <a:spcPts val="600"/>
              </a:spcBef>
            </a:pPr>
            <a:r>
              <a:rPr lang="en-GB" altLang="fi-FI" dirty="0" smtClean="0">
                <a:latin typeface="Akzidenz Grotesk BE"/>
              </a:rPr>
              <a:t>The framework was endorsed; proposals for changes concerned details.</a:t>
            </a:r>
          </a:p>
          <a:p>
            <a:pPr marL="381000" indent="-381000" eaLnBrk="1" hangingPunct="1">
              <a:lnSpc>
                <a:spcPts val="2200"/>
              </a:lnSpc>
              <a:spcBef>
                <a:spcPts val="600"/>
              </a:spcBef>
            </a:pPr>
            <a:r>
              <a:rPr lang="en-GB" altLang="fi-FI" dirty="0" smtClean="0">
                <a:latin typeface="Akzidenz Grotesk BE"/>
              </a:rPr>
              <a:t>The report formed a basis for the Government Proposal to Parliament for an Act on the National Framework for Qualifications and Other Learning. </a:t>
            </a:r>
          </a:p>
          <a:p>
            <a:pPr marL="381000" indent="-381000" eaLnBrk="1" hangingPunct="1">
              <a:lnSpc>
                <a:spcPts val="2200"/>
              </a:lnSpc>
              <a:spcBef>
                <a:spcPts val="600"/>
              </a:spcBef>
            </a:pPr>
            <a:r>
              <a:rPr lang="en-GB" altLang="fi-FI" dirty="0" smtClean="0">
                <a:latin typeface="Akzidenz Grotesk BE"/>
              </a:rPr>
              <a:t>The Finnish Parliament has not enacted an Act/Law</a:t>
            </a:r>
          </a:p>
          <a:p>
            <a:pPr marL="381000" indent="-381000" eaLnBrk="1" hangingPunct="1">
              <a:lnSpc>
                <a:spcPts val="2200"/>
              </a:lnSpc>
              <a:spcBef>
                <a:spcPts val="600"/>
              </a:spcBef>
            </a:pPr>
            <a:r>
              <a:rPr lang="en-GB" altLang="fi-FI" dirty="0" smtClean="0">
                <a:latin typeface="Akzidenz Grotesk BE"/>
              </a:rPr>
              <a:t>A revised Government Proposal will be given to the Parliament in autumn 2016.</a:t>
            </a:r>
          </a:p>
        </p:txBody>
      </p:sp>
    </p:spTree>
    <p:extLst>
      <p:ext uri="{BB962C8B-B14F-4D97-AF65-F5344CB8AC3E}">
        <p14:creationId xmlns:p14="http://schemas.microsoft.com/office/powerpoint/2010/main" val="4107030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913"/>
            <a:ext cx="8867775" cy="575791"/>
          </a:xfrm>
        </p:spPr>
        <p:txBody>
          <a:bodyPr/>
          <a:lstStyle/>
          <a:p>
            <a:pPr eaLnBrk="1" hangingPunct="1"/>
            <a:r>
              <a:rPr lang="en-GB" altLang="fi-FI" sz="2800" b="1" dirty="0" smtClean="0"/>
              <a:t/>
            </a:r>
            <a:br>
              <a:rPr lang="en-GB" altLang="fi-FI" sz="2800" b="1" dirty="0" smtClean="0"/>
            </a:br>
            <a:r>
              <a:rPr lang="en-GB" altLang="fi-FI" b="1" dirty="0">
                <a:solidFill>
                  <a:srgbClr val="61A28C"/>
                </a:solidFill>
              </a:rPr>
              <a:t>Involvement of stakeholders</a:t>
            </a:r>
          </a:p>
        </p:txBody>
      </p:sp>
      <p:sp>
        <p:nvSpPr>
          <p:cNvPr id="7171" name="Rectangle 3"/>
          <p:cNvSpPr>
            <a:spLocks noGrp="1" noChangeArrowheads="1"/>
          </p:cNvSpPr>
          <p:nvPr>
            <p:ph idx="1"/>
          </p:nvPr>
        </p:nvSpPr>
        <p:spPr>
          <a:xfrm>
            <a:off x="395288" y="836712"/>
            <a:ext cx="8748712" cy="5472013"/>
          </a:xfrm>
        </p:spPr>
        <p:txBody>
          <a:bodyPr/>
          <a:lstStyle/>
          <a:p>
            <a:pPr eaLnBrk="1" hangingPunct="1">
              <a:lnSpc>
                <a:spcPct val="80000"/>
              </a:lnSpc>
            </a:pPr>
            <a:endParaRPr lang="en-GB" altLang="fi-FI" sz="1800" dirty="0" smtClean="0"/>
          </a:p>
          <a:p>
            <a:pPr eaLnBrk="1" hangingPunct="1">
              <a:lnSpc>
                <a:spcPct val="80000"/>
              </a:lnSpc>
              <a:buFontTx/>
              <a:buNone/>
            </a:pPr>
            <a:r>
              <a:rPr lang="en-GB" altLang="fi-FI" sz="1800" dirty="0" smtClean="0"/>
              <a:t>	</a:t>
            </a:r>
            <a:r>
              <a:rPr lang="en-GB" altLang="fi-FI" sz="2000" dirty="0" smtClean="0">
                <a:latin typeface="Akzidenz Grotesk BE"/>
              </a:rPr>
              <a:t>The Finnish NQF process has been organised to include a broad range of stakeholders (strong ownership from the start).</a:t>
            </a:r>
          </a:p>
          <a:p>
            <a:pPr eaLnBrk="1" hangingPunct="1">
              <a:lnSpc>
                <a:spcPct val="80000"/>
              </a:lnSpc>
              <a:buFontTx/>
              <a:buNone/>
            </a:pPr>
            <a:r>
              <a:rPr lang="en-GB" altLang="fi-FI" sz="2000" dirty="0" smtClean="0">
                <a:latin typeface="Akzidenz Grotesk BE"/>
              </a:rPr>
              <a:t>	The Committee was chaired by the Ministry of Education and consisted of the following representatives: </a:t>
            </a:r>
          </a:p>
          <a:p>
            <a:pPr lvl="1" eaLnBrk="1" hangingPunct="1">
              <a:lnSpc>
                <a:spcPct val="90000"/>
              </a:lnSpc>
            </a:pPr>
            <a:r>
              <a:rPr lang="en-GB" altLang="fi-FI" dirty="0" smtClean="0">
                <a:latin typeface="Akzidenz Grotesk BE"/>
              </a:rPr>
              <a:t>The Ministry of Justice, Ministry of Internal Affairs, Ministry of Employment and the Economy, Defence Command Finland (Ministry of Defence) </a:t>
            </a:r>
          </a:p>
          <a:p>
            <a:pPr lvl="1" eaLnBrk="1" hangingPunct="1">
              <a:lnSpc>
                <a:spcPct val="90000"/>
              </a:lnSpc>
            </a:pPr>
            <a:r>
              <a:rPr lang="en-GB" altLang="fi-FI" dirty="0" smtClean="0">
                <a:latin typeface="Akzidenz Grotesk BE"/>
              </a:rPr>
              <a:t>Finnish National Board of Education</a:t>
            </a:r>
          </a:p>
          <a:p>
            <a:pPr lvl="1" eaLnBrk="1" hangingPunct="1">
              <a:lnSpc>
                <a:spcPct val="90000"/>
              </a:lnSpc>
            </a:pPr>
            <a:r>
              <a:rPr lang="en-GB" altLang="fi-FI" dirty="0" smtClean="0">
                <a:latin typeface="Akzidenz Grotesk BE"/>
              </a:rPr>
              <a:t>Confederation of Unions for Professional and Managerial Staff in Finland, Confederation of Finnish Industries, Central Organisation of Finnish Trade Unions, Association of Finnish Local and Regional Authorities, Finnish Confederation of Professionals</a:t>
            </a:r>
          </a:p>
          <a:p>
            <a:pPr lvl="1" eaLnBrk="1" hangingPunct="1">
              <a:lnSpc>
                <a:spcPct val="90000"/>
              </a:lnSpc>
            </a:pPr>
            <a:r>
              <a:rPr lang="en-GB" altLang="fi-FI" dirty="0" smtClean="0">
                <a:latin typeface="Akzidenz Grotesk BE"/>
              </a:rPr>
              <a:t>The Association of Vocational Adult Education Centres, Rectors' Conference of Finnish Universities of Applied Sciences, Vocational Education Providers in Finland, Finnish Association of Principals, The Finnish Council of University Rectors, Finnish Adult Education Association, the National Union of University Students in Finland and the Union of Finnish upper secondary students. </a:t>
            </a:r>
          </a:p>
        </p:txBody>
      </p:sp>
    </p:spTree>
    <p:extLst>
      <p:ext uri="{BB962C8B-B14F-4D97-AF65-F5344CB8AC3E}">
        <p14:creationId xmlns:p14="http://schemas.microsoft.com/office/powerpoint/2010/main" val="3373984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8775" y="333375"/>
            <a:ext cx="8785225" cy="791369"/>
          </a:xfrm>
        </p:spPr>
        <p:txBody>
          <a:bodyPr/>
          <a:lstStyle/>
          <a:p>
            <a:pPr eaLnBrk="1" hangingPunct="1"/>
            <a:r>
              <a:rPr lang="en-GB" altLang="fi-FI" b="1" dirty="0" smtClean="0"/>
              <a:t/>
            </a:r>
            <a:br>
              <a:rPr lang="en-GB" altLang="fi-FI" b="1" dirty="0" smtClean="0"/>
            </a:br>
            <a:r>
              <a:rPr lang="en-GB" altLang="fi-FI" b="1" dirty="0">
                <a:solidFill>
                  <a:srgbClr val="61A28C"/>
                </a:solidFill>
              </a:rPr>
              <a:t>Key content of the Government Proposal (1)</a:t>
            </a:r>
          </a:p>
        </p:txBody>
      </p:sp>
      <p:sp>
        <p:nvSpPr>
          <p:cNvPr id="10243" name="Rectangle 3"/>
          <p:cNvSpPr>
            <a:spLocks noGrp="1" noChangeArrowheads="1"/>
          </p:cNvSpPr>
          <p:nvPr>
            <p:ph idx="4294967295"/>
          </p:nvPr>
        </p:nvSpPr>
        <p:spPr>
          <a:xfrm>
            <a:off x="430213" y="1196975"/>
            <a:ext cx="8713787" cy="4895850"/>
          </a:xfrm>
        </p:spPr>
        <p:txBody>
          <a:bodyPr/>
          <a:lstStyle/>
          <a:p>
            <a:pPr eaLnBrk="1" hangingPunct="1">
              <a:lnSpc>
                <a:spcPct val="90000"/>
              </a:lnSpc>
            </a:pPr>
            <a:endParaRPr lang="en-GB" altLang="fi-FI" sz="2000" dirty="0" smtClean="0"/>
          </a:p>
          <a:p>
            <a:pPr eaLnBrk="1" hangingPunct="1">
              <a:lnSpc>
                <a:spcPct val="90000"/>
              </a:lnSpc>
            </a:pPr>
            <a:r>
              <a:rPr lang="en-GB" altLang="fi-FI" dirty="0" smtClean="0">
                <a:latin typeface="Akzidenz Grotesk BE"/>
              </a:rPr>
              <a:t>Enacting an Act on the National Framework for Qualifications and Other Learning</a:t>
            </a:r>
            <a:endParaRPr lang="fi-FI" altLang="fi-FI" dirty="0">
              <a:latin typeface="Akzidenz Grotesk BE"/>
            </a:endParaRPr>
          </a:p>
          <a:p>
            <a:pPr lvl="1">
              <a:lnSpc>
                <a:spcPct val="90000"/>
              </a:lnSpc>
            </a:pPr>
            <a:r>
              <a:rPr lang="en-GB" altLang="fi-FI" dirty="0" smtClean="0">
                <a:latin typeface="Akzidenz Grotesk BE"/>
              </a:rPr>
              <a:t>The qualifications included in the Finnish national education and qualifications system will be classified into eight levels on the basis of their respective learning outcomes.</a:t>
            </a:r>
          </a:p>
          <a:p>
            <a:pPr lvl="1">
              <a:lnSpc>
                <a:spcPct val="90000"/>
              </a:lnSpc>
            </a:pPr>
            <a:r>
              <a:rPr lang="en-GB" altLang="fi-FI" dirty="0" smtClean="0">
                <a:latin typeface="Akzidenz Grotesk BE"/>
              </a:rPr>
              <a:t>Provisions on the descriptors of the requirements levels and placement of qualifications, syllabi and other competence modules at different levels will be laid down by Government Decree.</a:t>
            </a:r>
          </a:p>
          <a:p>
            <a:pPr marL="925513" lvl="2" indent="0" eaLnBrk="1" hangingPunct="1">
              <a:lnSpc>
                <a:spcPct val="80000"/>
              </a:lnSpc>
              <a:buNone/>
            </a:pPr>
            <a:endParaRPr lang="fi-FI" altLang="fi-FI" dirty="0" smtClean="0">
              <a:latin typeface="Akzidenz Grotesk BE"/>
            </a:endParaRPr>
          </a:p>
          <a:p>
            <a:pPr eaLnBrk="1" hangingPunct="1">
              <a:lnSpc>
                <a:spcPct val="80000"/>
              </a:lnSpc>
            </a:pPr>
            <a:r>
              <a:rPr lang="en-GB" altLang="fi-FI" dirty="0" smtClean="0">
                <a:latin typeface="Akzidenz Grotesk BE"/>
              </a:rPr>
              <a:t>The National Framework for Qualifications and Other Learning will describe the learning outcomes required by Finnish qualifications and competence modules by means of criteria agreed through European co-operation, in terms of knowledge, skills and competences: a holistic description of learning will be given</a:t>
            </a:r>
            <a:r>
              <a:rPr lang="fi-FI" altLang="fi-FI" dirty="0" smtClean="0">
                <a:latin typeface="Akzidenz Grotesk BE"/>
              </a:rPr>
              <a:t>.</a:t>
            </a: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endParaRPr lang="fi-FI" sz="1200" dirty="0">
              <a:latin typeface="+mn-lt"/>
            </a:endParaRPr>
          </a:p>
          <a:p>
            <a:pPr algn="ctr">
              <a:defRPr/>
            </a:pPr>
            <a:endParaRPr lang="fi-FI" sz="1400" dirty="0">
              <a:latin typeface="+mn-lt"/>
            </a:endParaRPr>
          </a:p>
        </p:txBody>
      </p:sp>
      <p:sp>
        <p:nvSpPr>
          <p:cNvPr id="10245" name="Dian numeron paikkamerkki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itchFamily="34" charset="0"/>
              </a:defRPr>
            </a:lvl1pPr>
            <a:lvl2pPr marL="742950" indent="-285750" eaLnBrk="0" hangingPunct="0">
              <a:spcBef>
                <a:spcPct val="20000"/>
              </a:spcBef>
              <a:buFont typeface="Times" pitchFamily="18" charset="0"/>
              <a:buAutoNum type="arabicPeriod"/>
              <a:defRPr sz="2400">
                <a:solidFill>
                  <a:schemeClr val="tx1"/>
                </a:solidFill>
                <a:latin typeface="Arial" pitchFamily="34" charset="0"/>
              </a:defRPr>
            </a:lvl2pPr>
            <a:lvl3pPr marL="11430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defRPr>
            </a:lvl3pPr>
            <a:lvl4pPr marL="1600200" indent="-228600" eaLnBrk="0" hangingPunct="0">
              <a:spcBef>
                <a:spcPts val="338"/>
              </a:spcBef>
              <a:buFont typeface="Arial" pitchFamily="34" charset="0"/>
              <a:buChar char="–"/>
              <a:defRPr>
                <a:solidFill>
                  <a:schemeClr val="tx1"/>
                </a:solidFill>
                <a:latin typeface="Arial" pitchFamily="34" charset="0"/>
              </a:defRPr>
            </a:lvl4pPr>
            <a:lvl5pPr marL="2057400" indent="-228600" eaLnBrk="0" hangingPunct="0">
              <a:spcBef>
                <a:spcPts val="338"/>
              </a:spcBef>
              <a:buChar char="–"/>
              <a:defRPr>
                <a:solidFill>
                  <a:schemeClr val="tx1"/>
                </a:solidFill>
                <a:latin typeface="Arial" pitchFamily="34" charset="0"/>
              </a:defRPr>
            </a:lvl5pPr>
            <a:lvl6pPr marL="2514600" indent="-228600" eaLnBrk="0" fontAlgn="base" hangingPunct="0">
              <a:spcBef>
                <a:spcPts val="338"/>
              </a:spcBef>
              <a:spcAft>
                <a:spcPct val="0"/>
              </a:spcAft>
              <a:buChar char="–"/>
              <a:defRPr>
                <a:solidFill>
                  <a:schemeClr val="tx1"/>
                </a:solidFill>
                <a:latin typeface="Arial" pitchFamily="34" charset="0"/>
              </a:defRPr>
            </a:lvl6pPr>
            <a:lvl7pPr marL="2971800" indent="-228600" eaLnBrk="0" fontAlgn="base" hangingPunct="0">
              <a:spcBef>
                <a:spcPts val="338"/>
              </a:spcBef>
              <a:spcAft>
                <a:spcPct val="0"/>
              </a:spcAft>
              <a:buChar char="–"/>
              <a:defRPr>
                <a:solidFill>
                  <a:schemeClr val="tx1"/>
                </a:solidFill>
                <a:latin typeface="Arial" pitchFamily="34" charset="0"/>
              </a:defRPr>
            </a:lvl7pPr>
            <a:lvl8pPr marL="3429000" indent="-228600" eaLnBrk="0" fontAlgn="base" hangingPunct="0">
              <a:spcBef>
                <a:spcPts val="338"/>
              </a:spcBef>
              <a:spcAft>
                <a:spcPct val="0"/>
              </a:spcAft>
              <a:buChar char="–"/>
              <a:defRPr>
                <a:solidFill>
                  <a:schemeClr val="tx1"/>
                </a:solidFill>
                <a:latin typeface="Arial" pitchFamily="34" charset="0"/>
              </a:defRPr>
            </a:lvl8pPr>
            <a:lvl9pPr marL="3886200" indent="-228600" eaLnBrk="0" fontAlgn="base" hangingPunct="0">
              <a:spcBef>
                <a:spcPts val="338"/>
              </a:spcBef>
              <a:spcAft>
                <a:spcPct val="0"/>
              </a:spcAft>
              <a:buChar char="–"/>
              <a:defRPr>
                <a:solidFill>
                  <a:schemeClr val="tx1"/>
                </a:solidFill>
                <a:latin typeface="Arial" pitchFamily="34" charset="0"/>
              </a:defRPr>
            </a:lvl9pPr>
          </a:lstStyle>
          <a:p>
            <a:pPr algn="r" eaLnBrk="1" hangingPunct="1">
              <a:spcBef>
                <a:spcPct val="0"/>
              </a:spcBef>
              <a:buFontTx/>
              <a:buNone/>
            </a:pPr>
            <a:endParaRPr lang="en-US" altLang="fi-FI" sz="1200">
              <a:ea typeface="MS PGothic" pitchFamily="34" charset="-128"/>
            </a:endParaRPr>
          </a:p>
        </p:txBody>
      </p:sp>
    </p:spTree>
    <p:extLst>
      <p:ext uri="{BB962C8B-B14F-4D97-AF65-F5344CB8AC3E}">
        <p14:creationId xmlns:p14="http://schemas.microsoft.com/office/powerpoint/2010/main" val="1297514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58775" y="333375"/>
            <a:ext cx="8785225" cy="719361"/>
          </a:xfrm>
        </p:spPr>
        <p:txBody>
          <a:bodyPr/>
          <a:lstStyle/>
          <a:p>
            <a:pPr eaLnBrk="1" hangingPunct="1"/>
            <a:r>
              <a:rPr lang="en-GB" altLang="fi-FI" b="1" dirty="0" smtClean="0"/>
              <a:t/>
            </a:r>
            <a:br>
              <a:rPr lang="en-GB" altLang="fi-FI" b="1" dirty="0" smtClean="0"/>
            </a:br>
            <a:r>
              <a:rPr lang="en-GB" altLang="fi-FI" b="1" dirty="0">
                <a:solidFill>
                  <a:srgbClr val="61A28C"/>
                </a:solidFill>
              </a:rPr>
              <a:t>Key content of the Government Proposal (2)</a:t>
            </a:r>
          </a:p>
        </p:txBody>
      </p:sp>
      <p:sp>
        <p:nvSpPr>
          <p:cNvPr id="11267" name="Rectangle 3"/>
          <p:cNvSpPr>
            <a:spLocks noGrp="1" noChangeArrowheads="1"/>
          </p:cNvSpPr>
          <p:nvPr>
            <p:ph idx="4294967295"/>
          </p:nvPr>
        </p:nvSpPr>
        <p:spPr>
          <a:xfrm>
            <a:off x="287338" y="1340768"/>
            <a:ext cx="8856662" cy="5255295"/>
          </a:xfrm>
        </p:spPr>
        <p:txBody>
          <a:bodyPr/>
          <a:lstStyle/>
          <a:p>
            <a:pPr eaLnBrk="1" hangingPunct="1">
              <a:lnSpc>
                <a:spcPct val="80000"/>
              </a:lnSpc>
            </a:pPr>
            <a:r>
              <a:rPr lang="en-GB" altLang="fi-FI" dirty="0" smtClean="0">
                <a:latin typeface="Akzidenz Grotesk BE"/>
              </a:rPr>
              <a:t>In the first phase, the framework will only encompass the qualifications specified in the legislation of the educational administration and other administrative sectors. </a:t>
            </a:r>
          </a:p>
          <a:p>
            <a:pPr eaLnBrk="1" hangingPunct="1"/>
            <a:r>
              <a:rPr lang="en-GB" altLang="fi-FI" dirty="0" smtClean="0">
                <a:latin typeface="Akzidenz Grotesk BE"/>
              </a:rPr>
              <a:t>The framework is not intended to include (in this phase): </a:t>
            </a:r>
            <a:r>
              <a:rPr lang="fi-FI" altLang="fi-FI" dirty="0" smtClean="0">
                <a:latin typeface="Akzidenz Grotesk BE"/>
              </a:rPr>
              <a:t> </a:t>
            </a:r>
          </a:p>
          <a:p>
            <a:pPr lvl="1"/>
            <a:r>
              <a:rPr lang="en-GB" altLang="fi-FI" dirty="0" smtClean="0">
                <a:latin typeface="Akzidenz Grotesk BE"/>
              </a:rPr>
              <a:t>continuing education or other education not leading to a qualification</a:t>
            </a:r>
          </a:p>
          <a:p>
            <a:pPr lvl="1"/>
            <a:r>
              <a:rPr lang="en-GB" altLang="fi-FI" dirty="0" smtClean="0">
                <a:latin typeface="Akzidenz Grotesk BE"/>
              </a:rPr>
              <a:t>any procedures and requirements used by various authorities to grant rights to practise a profession or perform certain work duties</a:t>
            </a:r>
          </a:p>
          <a:p>
            <a:pPr lvl="1"/>
            <a:r>
              <a:rPr lang="en-GB" altLang="fi-FI" dirty="0" smtClean="0">
                <a:latin typeface="Akzidenz Grotesk BE"/>
              </a:rPr>
              <a:t>any competence modules extending or consolidating qualifications that fall outside the qualifications system</a:t>
            </a:r>
            <a:r>
              <a:rPr lang="fi-FI" altLang="fi-FI" dirty="0" smtClean="0">
                <a:latin typeface="Akzidenz Grotesk BE"/>
              </a:rPr>
              <a:t>. </a:t>
            </a:r>
            <a:endParaRPr lang="fi-FI" altLang="fi-FI" sz="2000" dirty="0" smtClean="0">
              <a:latin typeface="Akzidenz Grotesk BE"/>
            </a:endParaRPr>
          </a:p>
          <a:p>
            <a:pPr eaLnBrk="1" hangingPunct="1">
              <a:lnSpc>
                <a:spcPct val="80000"/>
              </a:lnSpc>
            </a:pPr>
            <a:r>
              <a:rPr lang="en-GB" altLang="fi-FI" dirty="0" smtClean="0">
                <a:latin typeface="Akzidenz Grotesk BE"/>
              </a:rPr>
              <a:t>The intention is to expand the qualifications framework into a wider framework for learning at a later date.</a:t>
            </a:r>
          </a:p>
          <a:p>
            <a:pPr lvl="0">
              <a:lnSpc>
                <a:spcPct val="90000"/>
              </a:lnSpc>
            </a:pPr>
            <a:r>
              <a:rPr lang="en-GB" altLang="fi-FI" dirty="0" smtClean="0">
                <a:latin typeface="Akzidenz Grotesk BE"/>
              </a:rPr>
              <a:t>The Act would subsequently apply to extensive competence modules comparable with qualifications.</a:t>
            </a:r>
            <a:r>
              <a:rPr lang="en-GB" altLang="fi-FI" dirty="0">
                <a:solidFill>
                  <a:srgbClr val="000000"/>
                </a:solidFill>
                <a:latin typeface="Akzidenz Grotesk BE"/>
              </a:rPr>
              <a:t> Laying down provisions on the framework will not:</a:t>
            </a:r>
          </a:p>
          <a:p>
            <a:pPr lvl="1">
              <a:lnSpc>
                <a:spcPct val="90000"/>
              </a:lnSpc>
            </a:pPr>
            <a:r>
              <a:rPr lang="en-GB" altLang="fi-FI" dirty="0"/>
              <a:t>affect the contents of existing qualifications</a:t>
            </a:r>
          </a:p>
          <a:p>
            <a:pPr lvl="1">
              <a:lnSpc>
                <a:spcPct val="90000"/>
              </a:lnSpc>
            </a:pPr>
            <a:r>
              <a:rPr lang="en-GB" altLang="fi-FI" dirty="0"/>
              <a:t>harmonise the contents of qualifications placed at the same level</a:t>
            </a:r>
          </a:p>
          <a:p>
            <a:pPr lvl="1">
              <a:lnSpc>
                <a:spcPct val="90000"/>
              </a:lnSpc>
            </a:pPr>
            <a:r>
              <a:rPr lang="en-GB" altLang="fi-FI" dirty="0"/>
              <a:t>change the eligibility for further studies provided by different qualifications</a:t>
            </a:r>
            <a:r>
              <a:rPr lang="fi-FI" altLang="fi-FI" dirty="0"/>
              <a:t>.</a:t>
            </a:r>
          </a:p>
          <a:p>
            <a:pPr lvl="0">
              <a:lnSpc>
                <a:spcPct val="80000"/>
              </a:lnSpc>
            </a:pPr>
            <a:endParaRPr lang="fi-FI" altLang="fi-FI" dirty="0">
              <a:solidFill>
                <a:srgbClr val="000000"/>
              </a:solidFill>
              <a:latin typeface="Akzidenz Grotesk BE"/>
            </a:endParaRPr>
          </a:p>
          <a:p>
            <a:pPr eaLnBrk="1" hangingPunct="1">
              <a:lnSpc>
                <a:spcPct val="80000"/>
              </a:lnSpc>
            </a:pPr>
            <a:endParaRPr lang="en-GB" altLang="fi-FI" dirty="0" smtClean="0">
              <a:latin typeface="Akzidenz Grotesk BE"/>
            </a:endParaRP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endParaRPr lang="fi-FI" sz="1200" dirty="0">
              <a:latin typeface="+mn-lt"/>
            </a:endParaRPr>
          </a:p>
          <a:p>
            <a:pPr algn="ctr">
              <a:defRPr/>
            </a:pPr>
            <a:endParaRPr lang="fi-FI" sz="1400" dirty="0">
              <a:latin typeface="+mn-lt"/>
            </a:endParaRPr>
          </a:p>
        </p:txBody>
      </p:sp>
      <p:sp>
        <p:nvSpPr>
          <p:cNvPr id="11269" name="Dian numeron paikkamerkki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itchFamily="34" charset="0"/>
              </a:defRPr>
            </a:lvl1pPr>
            <a:lvl2pPr marL="742950" indent="-285750" eaLnBrk="0" hangingPunct="0">
              <a:spcBef>
                <a:spcPct val="20000"/>
              </a:spcBef>
              <a:buFont typeface="Times" pitchFamily="18" charset="0"/>
              <a:buAutoNum type="arabicPeriod"/>
              <a:defRPr sz="2400">
                <a:solidFill>
                  <a:schemeClr val="tx1"/>
                </a:solidFill>
                <a:latin typeface="Arial" pitchFamily="34" charset="0"/>
              </a:defRPr>
            </a:lvl2pPr>
            <a:lvl3pPr marL="11430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defRPr>
            </a:lvl3pPr>
            <a:lvl4pPr marL="1600200" indent="-228600" eaLnBrk="0" hangingPunct="0">
              <a:spcBef>
                <a:spcPts val="338"/>
              </a:spcBef>
              <a:buFont typeface="Arial" pitchFamily="34" charset="0"/>
              <a:buChar char="–"/>
              <a:defRPr>
                <a:solidFill>
                  <a:schemeClr val="tx1"/>
                </a:solidFill>
                <a:latin typeface="Arial" pitchFamily="34" charset="0"/>
              </a:defRPr>
            </a:lvl4pPr>
            <a:lvl5pPr marL="2057400" indent="-228600" eaLnBrk="0" hangingPunct="0">
              <a:spcBef>
                <a:spcPts val="338"/>
              </a:spcBef>
              <a:buChar char="–"/>
              <a:defRPr>
                <a:solidFill>
                  <a:schemeClr val="tx1"/>
                </a:solidFill>
                <a:latin typeface="Arial" pitchFamily="34" charset="0"/>
              </a:defRPr>
            </a:lvl5pPr>
            <a:lvl6pPr marL="2514600" indent="-228600" eaLnBrk="0" fontAlgn="base" hangingPunct="0">
              <a:spcBef>
                <a:spcPts val="338"/>
              </a:spcBef>
              <a:spcAft>
                <a:spcPct val="0"/>
              </a:spcAft>
              <a:buChar char="–"/>
              <a:defRPr>
                <a:solidFill>
                  <a:schemeClr val="tx1"/>
                </a:solidFill>
                <a:latin typeface="Arial" pitchFamily="34" charset="0"/>
              </a:defRPr>
            </a:lvl6pPr>
            <a:lvl7pPr marL="2971800" indent="-228600" eaLnBrk="0" fontAlgn="base" hangingPunct="0">
              <a:spcBef>
                <a:spcPts val="338"/>
              </a:spcBef>
              <a:spcAft>
                <a:spcPct val="0"/>
              </a:spcAft>
              <a:buChar char="–"/>
              <a:defRPr>
                <a:solidFill>
                  <a:schemeClr val="tx1"/>
                </a:solidFill>
                <a:latin typeface="Arial" pitchFamily="34" charset="0"/>
              </a:defRPr>
            </a:lvl7pPr>
            <a:lvl8pPr marL="3429000" indent="-228600" eaLnBrk="0" fontAlgn="base" hangingPunct="0">
              <a:spcBef>
                <a:spcPts val="338"/>
              </a:spcBef>
              <a:spcAft>
                <a:spcPct val="0"/>
              </a:spcAft>
              <a:buChar char="–"/>
              <a:defRPr>
                <a:solidFill>
                  <a:schemeClr val="tx1"/>
                </a:solidFill>
                <a:latin typeface="Arial" pitchFamily="34" charset="0"/>
              </a:defRPr>
            </a:lvl8pPr>
            <a:lvl9pPr marL="3886200" indent="-228600" eaLnBrk="0" fontAlgn="base" hangingPunct="0">
              <a:spcBef>
                <a:spcPts val="338"/>
              </a:spcBef>
              <a:spcAft>
                <a:spcPct val="0"/>
              </a:spcAft>
              <a:buChar char="–"/>
              <a:defRPr>
                <a:solidFill>
                  <a:schemeClr val="tx1"/>
                </a:solidFill>
                <a:latin typeface="Arial" pitchFamily="34" charset="0"/>
              </a:defRPr>
            </a:lvl9pPr>
          </a:lstStyle>
          <a:p>
            <a:pPr algn="r" eaLnBrk="1" hangingPunct="1">
              <a:spcBef>
                <a:spcPct val="0"/>
              </a:spcBef>
              <a:buFontTx/>
              <a:buNone/>
            </a:pPr>
            <a:endParaRPr lang="en-US" altLang="fi-FI" sz="1200">
              <a:ea typeface="MS PGothic" pitchFamily="34" charset="-128"/>
            </a:endParaRPr>
          </a:p>
        </p:txBody>
      </p:sp>
    </p:spTree>
    <p:extLst>
      <p:ext uri="{BB962C8B-B14F-4D97-AF65-F5344CB8AC3E}">
        <p14:creationId xmlns:p14="http://schemas.microsoft.com/office/powerpoint/2010/main" val="1680205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1438" y="116633"/>
            <a:ext cx="9072562" cy="576064"/>
          </a:xfrm>
        </p:spPr>
        <p:txBody>
          <a:bodyPr/>
          <a:lstStyle/>
          <a:p>
            <a:pPr eaLnBrk="1" hangingPunct="1"/>
            <a:r>
              <a:rPr lang="en-GB" altLang="fi-FI" b="1" dirty="0" smtClean="0"/>
              <a:t/>
            </a:r>
            <a:br>
              <a:rPr lang="en-GB" altLang="fi-FI" b="1" dirty="0" smtClean="0"/>
            </a:br>
            <a:r>
              <a:rPr lang="en-GB" altLang="fi-FI" b="1" dirty="0">
                <a:solidFill>
                  <a:srgbClr val="61A28C"/>
                </a:solidFill>
              </a:rPr>
              <a:t>Key content of the Government Proposal (3)</a:t>
            </a:r>
          </a:p>
        </p:txBody>
      </p:sp>
      <p:sp>
        <p:nvSpPr>
          <p:cNvPr id="13315" name="Rectangle 3"/>
          <p:cNvSpPr>
            <a:spLocks noGrp="1" noChangeArrowheads="1"/>
          </p:cNvSpPr>
          <p:nvPr>
            <p:ph idx="4294967295"/>
          </p:nvPr>
        </p:nvSpPr>
        <p:spPr>
          <a:xfrm>
            <a:off x="323528" y="1124745"/>
            <a:ext cx="8208912" cy="4752528"/>
          </a:xfrm>
        </p:spPr>
        <p:txBody>
          <a:bodyPr/>
          <a:lstStyle/>
          <a:p>
            <a:pPr eaLnBrk="1" hangingPunct="1">
              <a:lnSpc>
                <a:spcPct val="70000"/>
              </a:lnSpc>
              <a:spcAft>
                <a:spcPts val="600"/>
              </a:spcAft>
            </a:pPr>
            <a:r>
              <a:rPr lang="en-GB" altLang="fi-FI" dirty="0" smtClean="0">
                <a:latin typeface="Akzidenz Grotesk BE"/>
              </a:rPr>
              <a:t>The Ministry of Education and Culture will be responsible for:</a:t>
            </a:r>
            <a:endParaRPr lang="fi-FI" altLang="fi-FI" dirty="0">
              <a:latin typeface="Akzidenz Grotesk BE"/>
            </a:endParaRPr>
          </a:p>
          <a:p>
            <a:pPr lvl="1">
              <a:lnSpc>
                <a:spcPct val="70000"/>
              </a:lnSpc>
              <a:spcAft>
                <a:spcPts val="600"/>
              </a:spcAft>
            </a:pPr>
            <a:r>
              <a:rPr lang="en-GB" altLang="fi-FI" dirty="0" smtClean="0">
                <a:latin typeface="Akzidenz Grotesk BE"/>
              </a:rPr>
              <a:t>development of the framework</a:t>
            </a:r>
          </a:p>
          <a:p>
            <a:pPr lvl="1">
              <a:lnSpc>
                <a:spcPct val="70000"/>
              </a:lnSpc>
              <a:spcAft>
                <a:spcPts val="600"/>
              </a:spcAft>
            </a:pPr>
            <a:r>
              <a:rPr lang="en-GB" altLang="fi-FI" dirty="0" smtClean="0">
                <a:latin typeface="Akzidenz Grotesk BE"/>
              </a:rPr>
              <a:t>preparation of legislative amendments related to the framework</a:t>
            </a:r>
          </a:p>
          <a:p>
            <a:pPr lvl="1">
              <a:lnSpc>
                <a:spcPct val="70000"/>
              </a:lnSpc>
              <a:spcAft>
                <a:spcPts val="600"/>
              </a:spcAft>
            </a:pPr>
            <a:r>
              <a:rPr lang="en-GB" altLang="fi-FI" dirty="0" smtClean="0">
                <a:latin typeface="Akzidenz Grotesk BE"/>
              </a:rPr>
              <a:t>consultation with other ministries and stakeholders during the legislative preparation phase</a:t>
            </a:r>
            <a:r>
              <a:rPr lang="fi-FI" altLang="fi-FI" dirty="0" smtClean="0">
                <a:latin typeface="Akzidenz Grotesk BE"/>
              </a:rPr>
              <a:t>. </a:t>
            </a:r>
          </a:p>
          <a:p>
            <a:pPr eaLnBrk="1" hangingPunct="1">
              <a:lnSpc>
                <a:spcPct val="70000"/>
              </a:lnSpc>
              <a:spcAft>
                <a:spcPts val="600"/>
              </a:spcAft>
            </a:pPr>
            <a:r>
              <a:rPr lang="en-GB" altLang="fi-FI" dirty="0" smtClean="0">
                <a:latin typeface="Akzidenz Grotesk BE"/>
              </a:rPr>
              <a:t>The mapping of the development and updating needs of the framework in co-operation with stakeholders will be integrated into the existing forms of stakeholder co-operation and preparation of the qualifications structure proposals. </a:t>
            </a:r>
          </a:p>
          <a:p>
            <a:pPr eaLnBrk="1" hangingPunct="1">
              <a:lnSpc>
                <a:spcPct val="70000"/>
              </a:lnSpc>
              <a:spcAft>
                <a:spcPts val="600"/>
              </a:spcAft>
            </a:pPr>
            <a:r>
              <a:rPr lang="en-GB" altLang="fi-FI" dirty="0" smtClean="0">
                <a:latin typeface="Akzidenz Grotesk BE"/>
              </a:rPr>
              <a:t>The Ministry of Education and Culture has designated the Finnish National Board of Education as Finland’s national co-ordination point in 2008</a:t>
            </a:r>
            <a:r>
              <a:rPr lang="fi-FI" altLang="fi-FI" dirty="0" smtClean="0">
                <a:latin typeface="Akzidenz Grotesk BE"/>
              </a:rPr>
              <a:t>.</a:t>
            </a: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endParaRPr lang="fi-FI" sz="1200" dirty="0">
              <a:latin typeface="+mn-lt"/>
            </a:endParaRPr>
          </a:p>
          <a:p>
            <a:pPr algn="ctr">
              <a:defRPr/>
            </a:pPr>
            <a:endParaRPr lang="fi-FI" sz="1400" dirty="0">
              <a:latin typeface="+mn-lt"/>
            </a:endParaRPr>
          </a:p>
        </p:txBody>
      </p:sp>
      <p:sp>
        <p:nvSpPr>
          <p:cNvPr id="13317" name="Dian numeron paikkamerkki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itchFamily="34" charset="0"/>
              </a:defRPr>
            </a:lvl1pPr>
            <a:lvl2pPr marL="742950" indent="-285750" eaLnBrk="0" hangingPunct="0">
              <a:spcBef>
                <a:spcPct val="20000"/>
              </a:spcBef>
              <a:buFont typeface="Times" pitchFamily="18" charset="0"/>
              <a:buAutoNum type="arabicPeriod"/>
              <a:defRPr sz="2400">
                <a:solidFill>
                  <a:schemeClr val="tx1"/>
                </a:solidFill>
                <a:latin typeface="Arial" pitchFamily="34" charset="0"/>
              </a:defRPr>
            </a:lvl2pPr>
            <a:lvl3pPr marL="11430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defRPr>
            </a:lvl3pPr>
            <a:lvl4pPr marL="1600200" indent="-228600" eaLnBrk="0" hangingPunct="0">
              <a:spcBef>
                <a:spcPts val="338"/>
              </a:spcBef>
              <a:buFont typeface="Arial" pitchFamily="34" charset="0"/>
              <a:buChar char="–"/>
              <a:defRPr>
                <a:solidFill>
                  <a:schemeClr val="tx1"/>
                </a:solidFill>
                <a:latin typeface="Arial" pitchFamily="34" charset="0"/>
              </a:defRPr>
            </a:lvl4pPr>
            <a:lvl5pPr marL="2057400" indent="-228600" eaLnBrk="0" hangingPunct="0">
              <a:spcBef>
                <a:spcPts val="338"/>
              </a:spcBef>
              <a:buChar char="–"/>
              <a:defRPr>
                <a:solidFill>
                  <a:schemeClr val="tx1"/>
                </a:solidFill>
                <a:latin typeface="Arial" pitchFamily="34" charset="0"/>
              </a:defRPr>
            </a:lvl5pPr>
            <a:lvl6pPr marL="2514600" indent="-228600" eaLnBrk="0" fontAlgn="base" hangingPunct="0">
              <a:spcBef>
                <a:spcPts val="338"/>
              </a:spcBef>
              <a:spcAft>
                <a:spcPct val="0"/>
              </a:spcAft>
              <a:buChar char="–"/>
              <a:defRPr>
                <a:solidFill>
                  <a:schemeClr val="tx1"/>
                </a:solidFill>
                <a:latin typeface="Arial" pitchFamily="34" charset="0"/>
              </a:defRPr>
            </a:lvl6pPr>
            <a:lvl7pPr marL="2971800" indent="-228600" eaLnBrk="0" fontAlgn="base" hangingPunct="0">
              <a:spcBef>
                <a:spcPts val="338"/>
              </a:spcBef>
              <a:spcAft>
                <a:spcPct val="0"/>
              </a:spcAft>
              <a:buChar char="–"/>
              <a:defRPr>
                <a:solidFill>
                  <a:schemeClr val="tx1"/>
                </a:solidFill>
                <a:latin typeface="Arial" pitchFamily="34" charset="0"/>
              </a:defRPr>
            </a:lvl7pPr>
            <a:lvl8pPr marL="3429000" indent="-228600" eaLnBrk="0" fontAlgn="base" hangingPunct="0">
              <a:spcBef>
                <a:spcPts val="338"/>
              </a:spcBef>
              <a:spcAft>
                <a:spcPct val="0"/>
              </a:spcAft>
              <a:buChar char="–"/>
              <a:defRPr>
                <a:solidFill>
                  <a:schemeClr val="tx1"/>
                </a:solidFill>
                <a:latin typeface="Arial" pitchFamily="34" charset="0"/>
              </a:defRPr>
            </a:lvl8pPr>
            <a:lvl9pPr marL="3886200" indent="-228600" eaLnBrk="0" fontAlgn="base" hangingPunct="0">
              <a:spcBef>
                <a:spcPts val="338"/>
              </a:spcBef>
              <a:spcAft>
                <a:spcPct val="0"/>
              </a:spcAft>
              <a:buChar char="–"/>
              <a:defRPr>
                <a:solidFill>
                  <a:schemeClr val="tx1"/>
                </a:solidFill>
                <a:latin typeface="Arial" pitchFamily="34" charset="0"/>
              </a:defRPr>
            </a:lvl9pPr>
          </a:lstStyle>
          <a:p>
            <a:pPr algn="r" eaLnBrk="1" hangingPunct="1">
              <a:spcBef>
                <a:spcPct val="0"/>
              </a:spcBef>
              <a:buFontTx/>
              <a:buNone/>
            </a:pPr>
            <a:endParaRPr lang="en-US" altLang="fi-FI" sz="1200">
              <a:ea typeface="MS PGothic" pitchFamily="34" charset="-128"/>
            </a:endParaRPr>
          </a:p>
        </p:txBody>
      </p:sp>
    </p:spTree>
    <p:extLst>
      <p:ext uri="{BB962C8B-B14F-4D97-AF65-F5344CB8AC3E}">
        <p14:creationId xmlns:p14="http://schemas.microsoft.com/office/powerpoint/2010/main" val="581706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14313" y="333375"/>
            <a:ext cx="9038207" cy="1511300"/>
          </a:xfrm>
        </p:spPr>
        <p:txBody>
          <a:bodyPr/>
          <a:lstStyle/>
          <a:p>
            <a:pPr eaLnBrk="1" hangingPunct="1">
              <a:lnSpc>
                <a:spcPct val="90000"/>
              </a:lnSpc>
            </a:pPr>
            <a:r>
              <a:rPr lang="en-GB" altLang="fi-FI" b="1" dirty="0" smtClean="0">
                <a:solidFill>
                  <a:srgbClr val="61A28C"/>
                </a:solidFill>
              </a:rPr>
              <a:t>Draft </a:t>
            </a:r>
            <a:r>
              <a:rPr lang="en-GB" altLang="fi-FI" b="1" dirty="0">
                <a:solidFill>
                  <a:srgbClr val="61A28C"/>
                </a:solidFill>
              </a:rPr>
              <a:t>Decree: descriptions of the </a:t>
            </a:r>
            <a:r>
              <a:rPr lang="en-GB" altLang="fi-FI" b="1" dirty="0" smtClean="0">
                <a:solidFill>
                  <a:srgbClr val="61A28C"/>
                </a:solidFill>
              </a:rPr>
              <a:t>requirements </a:t>
            </a:r>
            <a:r>
              <a:rPr lang="en-GB" altLang="fi-FI" b="1" dirty="0">
                <a:solidFill>
                  <a:srgbClr val="61A28C"/>
                </a:solidFill>
              </a:rPr>
              <a:t>levels and placement principles</a:t>
            </a:r>
          </a:p>
        </p:txBody>
      </p:sp>
      <p:sp>
        <p:nvSpPr>
          <p:cNvPr id="14339" name="Rectangle 3"/>
          <p:cNvSpPr>
            <a:spLocks noGrp="1" noChangeArrowheads="1"/>
          </p:cNvSpPr>
          <p:nvPr>
            <p:ph idx="4294967295"/>
          </p:nvPr>
        </p:nvSpPr>
        <p:spPr>
          <a:xfrm>
            <a:off x="287338" y="1484313"/>
            <a:ext cx="8856662" cy="4681537"/>
          </a:xfrm>
        </p:spPr>
        <p:txBody>
          <a:bodyPr/>
          <a:lstStyle/>
          <a:p>
            <a:pPr eaLnBrk="1" hangingPunct="1">
              <a:lnSpc>
                <a:spcPct val="80000"/>
              </a:lnSpc>
              <a:buFontTx/>
              <a:buNone/>
            </a:pPr>
            <a:endParaRPr lang="en-GB" altLang="fi-FI" dirty="0" smtClean="0"/>
          </a:p>
          <a:p>
            <a:pPr eaLnBrk="1" hangingPunct="1">
              <a:lnSpc>
                <a:spcPct val="80000"/>
              </a:lnSpc>
              <a:buFontTx/>
              <a:buNone/>
            </a:pPr>
            <a:endParaRPr lang="en-GB" altLang="fi-FI" dirty="0" smtClean="0"/>
          </a:p>
          <a:p>
            <a:pPr eaLnBrk="1" hangingPunct="1">
              <a:lnSpc>
                <a:spcPct val="80000"/>
              </a:lnSpc>
            </a:pPr>
            <a:r>
              <a:rPr lang="en-GB" altLang="fi-FI" dirty="0" smtClean="0">
                <a:latin typeface="Akzidenz Grotesk BE"/>
              </a:rPr>
              <a:t>The descriptors are based on the EQF and specified from a national perspective. </a:t>
            </a:r>
          </a:p>
          <a:p>
            <a:pPr eaLnBrk="1" hangingPunct="1">
              <a:lnSpc>
                <a:spcPct val="80000"/>
              </a:lnSpc>
            </a:pPr>
            <a:r>
              <a:rPr lang="en-GB" altLang="fi-FI" dirty="0" smtClean="0">
                <a:latin typeface="Akzidenz Grotesk BE"/>
              </a:rPr>
              <a:t>The level descriptors are general and should be further specified by field in the national core curricula and qualification requirements and other curricula.</a:t>
            </a:r>
          </a:p>
          <a:p>
            <a:pPr eaLnBrk="1" hangingPunct="1">
              <a:lnSpc>
                <a:spcPct val="80000"/>
              </a:lnSpc>
            </a:pPr>
            <a:r>
              <a:rPr lang="en-GB" altLang="fi-FI" dirty="0" smtClean="0">
                <a:latin typeface="Akzidenz Grotesk BE"/>
              </a:rPr>
              <a:t>The qualifications and syllabi will be placed in the framework according to their learning outcomes in such a way that although a qualification may include elements from several requirements levels of the framework, it is placed at the most suitable level overall (the principle of ‘best fit’). </a:t>
            </a: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endParaRPr lang="fi-FI" sz="1200" dirty="0">
              <a:latin typeface="+mn-lt"/>
            </a:endParaRPr>
          </a:p>
          <a:p>
            <a:pPr algn="ctr">
              <a:defRPr/>
            </a:pPr>
            <a:endParaRPr lang="fi-FI" sz="1400" dirty="0">
              <a:latin typeface="+mn-lt"/>
            </a:endParaRPr>
          </a:p>
        </p:txBody>
      </p:sp>
      <p:sp>
        <p:nvSpPr>
          <p:cNvPr id="14341" name="Dian numeron paikkamerkki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itchFamily="34" charset="0"/>
              </a:defRPr>
            </a:lvl1pPr>
            <a:lvl2pPr marL="742950" indent="-285750" eaLnBrk="0" hangingPunct="0">
              <a:spcBef>
                <a:spcPct val="20000"/>
              </a:spcBef>
              <a:buFont typeface="Times" pitchFamily="18" charset="0"/>
              <a:buAutoNum type="arabicPeriod"/>
              <a:defRPr sz="2400">
                <a:solidFill>
                  <a:schemeClr val="tx1"/>
                </a:solidFill>
                <a:latin typeface="Arial" pitchFamily="34" charset="0"/>
              </a:defRPr>
            </a:lvl2pPr>
            <a:lvl3pPr marL="11430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defRPr>
            </a:lvl3pPr>
            <a:lvl4pPr marL="1600200" indent="-228600" eaLnBrk="0" hangingPunct="0">
              <a:spcBef>
                <a:spcPts val="338"/>
              </a:spcBef>
              <a:buFont typeface="Arial" pitchFamily="34" charset="0"/>
              <a:buChar char="–"/>
              <a:defRPr>
                <a:solidFill>
                  <a:schemeClr val="tx1"/>
                </a:solidFill>
                <a:latin typeface="Arial" pitchFamily="34" charset="0"/>
              </a:defRPr>
            </a:lvl4pPr>
            <a:lvl5pPr marL="2057400" indent="-228600" eaLnBrk="0" hangingPunct="0">
              <a:spcBef>
                <a:spcPts val="338"/>
              </a:spcBef>
              <a:buChar char="–"/>
              <a:defRPr>
                <a:solidFill>
                  <a:schemeClr val="tx1"/>
                </a:solidFill>
                <a:latin typeface="Arial" pitchFamily="34" charset="0"/>
              </a:defRPr>
            </a:lvl5pPr>
            <a:lvl6pPr marL="2514600" indent="-228600" eaLnBrk="0" fontAlgn="base" hangingPunct="0">
              <a:spcBef>
                <a:spcPts val="338"/>
              </a:spcBef>
              <a:spcAft>
                <a:spcPct val="0"/>
              </a:spcAft>
              <a:buChar char="–"/>
              <a:defRPr>
                <a:solidFill>
                  <a:schemeClr val="tx1"/>
                </a:solidFill>
                <a:latin typeface="Arial" pitchFamily="34" charset="0"/>
              </a:defRPr>
            </a:lvl6pPr>
            <a:lvl7pPr marL="2971800" indent="-228600" eaLnBrk="0" fontAlgn="base" hangingPunct="0">
              <a:spcBef>
                <a:spcPts val="338"/>
              </a:spcBef>
              <a:spcAft>
                <a:spcPct val="0"/>
              </a:spcAft>
              <a:buChar char="–"/>
              <a:defRPr>
                <a:solidFill>
                  <a:schemeClr val="tx1"/>
                </a:solidFill>
                <a:latin typeface="Arial" pitchFamily="34" charset="0"/>
              </a:defRPr>
            </a:lvl7pPr>
            <a:lvl8pPr marL="3429000" indent="-228600" eaLnBrk="0" fontAlgn="base" hangingPunct="0">
              <a:spcBef>
                <a:spcPts val="338"/>
              </a:spcBef>
              <a:spcAft>
                <a:spcPct val="0"/>
              </a:spcAft>
              <a:buChar char="–"/>
              <a:defRPr>
                <a:solidFill>
                  <a:schemeClr val="tx1"/>
                </a:solidFill>
                <a:latin typeface="Arial" pitchFamily="34" charset="0"/>
              </a:defRPr>
            </a:lvl8pPr>
            <a:lvl9pPr marL="3886200" indent="-228600" eaLnBrk="0" fontAlgn="base" hangingPunct="0">
              <a:spcBef>
                <a:spcPts val="338"/>
              </a:spcBef>
              <a:spcAft>
                <a:spcPct val="0"/>
              </a:spcAft>
              <a:buChar char="–"/>
              <a:defRPr>
                <a:solidFill>
                  <a:schemeClr val="tx1"/>
                </a:solidFill>
                <a:latin typeface="Arial" pitchFamily="34" charset="0"/>
              </a:defRPr>
            </a:lvl9pPr>
          </a:lstStyle>
          <a:p>
            <a:pPr algn="r" eaLnBrk="1" hangingPunct="1">
              <a:spcBef>
                <a:spcPct val="0"/>
              </a:spcBef>
              <a:buFontTx/>
              <a:buNone/>
            </a:pPr>
            <a:endParaRPr lang="en-US" altLang="fi-FI" sz="1200">
              <a:ea typeface="MS PGothic" pitchFamily="34" charset="-128"/>
            </a:endParaRPr>
          </a:p>
        </p:txBody>
      </p:sp>
    </p:spTree>
    <p:extLst>
      <p:ext uri="{BB962C8B-B14F-4D97-AF65-F5344CB8AC3E}">
        <p14:creationId xmlns:p14="http://schemas.microsoft.com/office/powerpoint/2010/main" val="3867222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14313" y="333375"/>
            <a:ext cx="9110215" cy="1871663"/>
          </a:xfrm>
        </p:spPr>
        <p:txBody>
          <a:bodyPr/>
          <a:lstStyle/>
          <a:p>
            <a:pPr eaLnBrk="1" hangingPunct="1">
              <a:lnSpc>
                <a:spcPct val="90000"/>
              </a:lnSpc>
            </a:pPr>
            <a:r>
              <a:rPr lang="en-GB" altLang="fi-FI" b="1" dirty="0" smtClean="0">
                <a:solidFill>
                  <a:srgbClr val="61A28C"/>
                </a:solidFill>
              </a:rPr>
              <a:t>Draft </a:t>
            </a:r>
            <a:r>
              <a:rPr lang="en-GB" altLang="fi-FI" b="1" dirty="0">
                <a:solidFill>
                  <a:srgbClr val="61A28C"/>
                </a:solidFill>
              </a:rPr>
              <a:t>Decree: descriptions of the requirements levels and placement principles</a:t>
            </a:r>
          </a:p>
        </p:txBody>
      </p:sp>
      <p:sp>
        <p:nvSpPr>
          <p:cNvPr id="15363" name="Rectangle 3"/>
          <p:cNvSpPr>
            <a:spLocks noGrp="1" noChangeArrowheads="1"/>
          </p:cNvSpPr>
          <p:nvPr>
            <p:ph idx="4294967295"/>
          </p:nvPr>
        </p:nvSpPr>
        <p:spPr>
          <a:xfrm>
            <a:off x="287338" y="1916113"/>
            <a:ext cx="8856662" cy="4681537"/>
          </a:xfrm>
        </p:spPr>
        <p:txBody>
          <a:bodyPr/>
          <a:lstStyle/>
          <a:p>
            <a:pPr eaLnBrk="1" hangingPunct="1">
              <a:lnSpc>
                <a:spcPct val="80000"/>
              </a:lnSpc>
            </a:pPr>
            <a:endParaRPr lang="en-GB" altLang="fi-FI" sz="2000" dirty="0" smtClean="0"/>
          </a:p>
          <a:p>
            <a:pPr eaLnBrk="1" hangingPunct="1">
              <a:lnSpc>
                <a:spcPct val="80000"/>
              </a:lnSpc>
            </a:pPr>
            <a:endParaRPr lang="en-GB" altLang="fi-FI" sz="2000" dirty="0" smtClean="0"/>
          </a:p>
          <a:p>
            <a:pPr eaLnBrk="1" hangingPunct="1">
              <a:lnSpc>
                <a:spcPct val="80000"/>
              </a:lnSpc>
            </a:pPr>
            <a:r>
              <a:rPr lang="en-GB" altLang="fi-FI" dirty="0" smtClean="0">
                <a:latin typeface="Akzidenz Grotesk BE"/>
              </a:rPr>
              <a:t>Qualifications or competence modules placed at the same level may focus on different dimensions of learning. </a:t>
            </a:r>
          </a:p>
          <a:p>
            <a:pPr eaLnBrk="1" hangingPunct="1">
              <a:lnSpc>
                <a:spcPct val="80000"/>
              </a:lnSpc>
            </a:pPr>
            <a:r>
              <a:rPr lang="en-GB" altLang="fi-FI" dirty="0" smtClean="0">
                <a:latin typeface="Akzidenz Grotesk BE"/>
              </a:rPr>
              <a:t>All qualifications of a certain type would primarily be placed at the same level in the framework.</a:t>
            </a:r>
          </a:p>
          <a:p>
            <a:pPr eaLnBrk="1" hangingPunct="1">
              <a:lnSpc>
                <a:spcPct val="80000"/>
              </a:lnSpc>
            </a:pPr>
            <a:r>
              <a:rPr lang="en-GB" altLang="fi-FI" dirty="0" smtClean="0">
                <a:latin typeface="Akzidenz Grotesk BE"/>
              </a:rPr>
              <a:t>Instead of placing individual qualification modules separately in the framework, these will be placed at the same level as the entire qualification</a:t>
            </a:r>
            <a:r>
              <a:rPr lang="fi-FI" altLang="fi-FI" dirty="0" smtClean="0">
                <a:latin typeface="Akzidenz Grotesk BE"/>
              </a:rPr>
              <a:t>.</a:t>
            </a:r>
          </a:p>
        </p:txBody>
      </p:sp>
      <p:sp>
        <p:nvSpPr>
          <p:cNvPr id="5" name="Alatunnisteen paikkamerkki 4"/>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endParaRPr lang="fi-FI" sz="1200" dirty="0">
              <a:latin typeface="+mn-lt"/>
            </a:endParaRPr>
          </a:p>
          <a:p>
            <a:pPr algn="ctr">
              <a:defRPr/>
            </a:pPr>
            <a:endParaRPr lang="fi-FI" sz="1400" dirty="0">
              <a:latin typeface="+mn-lt"/>
            </a:endParaRPr>
          </a:p>
        </p:txBody>
      </p:sp>
      <p:sp>
        <p:nvSpPr>
          <p:cNvPr id="15365" name="Dian numeron paikkamerkki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Arial" pitchFamily="34" charset="0"/>
              </a:defRPr>
            </a:lvl1pPr>
            <a:lvl2pPr marL="742950" indent="-285750" eaLnBrk="0" hangingPunct="0">
              <a:spcBef>
                <a:spcPct val="20000"/>
              </a:spcBef>
              <a:buFont typeface="Times" pitchFamily="18" charset="0"/>
              <a:buAutoNum type="arabicPeriod"/>
              <a:defRPr sz="2400">
                <a:solidFill>
                  <a:schemeClr val="tx1"/>
                </a:solidFill>
                <a:latin typeface="Arial" pitchFamily="34" charset="0"/>
              </a:defRPr>
            </a:lvl2pPr>
            <a:lvl3pPr marL="11430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defRPr>
            </a:lvl3pPr>
            <a:lvl4pPr marL="1600200" indent="-228600" eaLnBrk="0" hangingPunct="0">
              <a:spcBef>
                <a:spcPts val="338"/>
              </a:spcBef>
              <a:buFont typeface="Arial" pitchFamily="34" charset="0"/>
              <a:buChar char="–"/>
              <a:defRPr>
                <a:solidFill>
                  <a:schemeClr val="tx1"/>
                </a:solidFill>
                <a:latin typeface="Arial" pitchFamily="34" charset="0"/>
              </a:defRPr>
            </a:lvl4pPr>
            <a:lvl5pPr marL="2057400" indent="-228600" eaLnBrk="0" hangingPunct="0">
              <a:spcBef>
                <a:spcPts val="338"/>
              </a:spcBef>
              <a:buChar char="–"/>
              <a:defRPr>
                <a:solidFill>
                  <a:schemeClr val="tx1"/>
                </a:solidFill>
                <a:latin typeface="Arial" pitchFamily="34" charset="0"/>
              </a:defRPr>
            </a:lvl5pPr>
            <a:lvl6pPr marL="2514600" indent="-228600" eaLnBrk="0" fontAlgn="base" hangingPunct="0">
              <a:spcBef>
                <a:spcPts val="338"/>
              </a:spcBef>
              <a:spcAft>
                <a:spcPct val="0"/>
              </a:spcAft>
              <a:buChar char="–"/>
              <a:defRPr>
                <a:solidFill>
                  <a:schemeClr val="tx1"/>
                </a:solidFill>
                <a:latin typeface="Arial" pitchFamily="34" charset="0"/>
              </a:defRPr>
            </a:lvl6pPr>
            <a:lvl7pPr marL="2971800" indent="-228600" eaLnBrk="0" fontAlgn="base" hangingPunct="0">
              <a:spcBef>
                <a:spcPts val="338"/>
              </a:spcBef>
              <a:spcAft>
                <a:spcPct val="0"/>
              </a:spcAft>
              <a:buChar char="–"/>
              <a:defRPr>
                <a:solidFill>
                  <a:schemeClr val="tx1"/>
                </a:solidFill>
                <a:latin typeface="Arial" pitchFamily="34" charset="0"/>
              </a:defRPr>
            </a:lvl7pPr>
            <a:lvl8pPr marL="3429000" indent="-228600" eaLnBrk="0" fontAlgn="base" hangingPunct="0">
              <a:spcBef>
                <a:spcPts val="338"/>
              </a:spcBef>
              <a:spcAft>
                <a:spcPct val="0"/>
              </a:spcAft>
              <a:buChar char="–"/>
              <a:defRPr>
                <a:solidFill>
                  <a:schemeClr val="tx1"/>
                </a:solidFill>
                <a:latin typeface="Arial" pitchFamily="34" charset="0"/>
              </a:defRPr>
            </a:lvl8pPr>
            <a:lvl9pPr marL="3886200" indent="-228600" eaLnBrk="0" fontAlgn="base" hangingPunct="0">
              <a:spcBef>
                <a:spcPts val="338"/>
              </a:spcBef>
              <a:spcAft>
                <a:spcPct val="0"/>
              </a:spcAft>
              <a:buChar char="–"/>
              <a:defRPr>
                <a:solidFill>
                  <a:schemeClr val="tx1"/>
                </a:solidFill>
                <a:latin typeface="Arial" pitchFamily="34" charset="0"/>
              </a:defRPr>
            </a:lvl9pPr>
          </a:lstStyle>
          <a:p>
            <a:pPr algn="r" eaLnBrk="1" hangingPunct="1">
              <a:spcBef>
                <a:spcPct val="0"/>
              </a:spcBef>
              <a:buFontTx/>
              <a:buNone/>
            </a:pPr>
            <a:endParaRPr lang="en-US" altLang="fi-FI" sz="1200">
              <a:ea typeface="MS PGothic" pitchFamily="34" charset="-128"/>
            </a:endParaRPr>
          </a:p>
        </p:txBody>
      </p:sp>
    </p:spTree>
    <p:extLst>
      <p:ext uri="{BB962C8B-B14F-4D97-AF65-F5344CB8AC3E}">
        <p14:creationId xmlns:p14="http://schemas.microsoft.com/office/powerpoint/2010/main" val="3546632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36513" y="0"/>
            <a:ext cx="9882188" cy="1773238"/>
          </a:xfrm>
          <a:prstGeom prst="rect">
            <a:avLst/>
          </a:prstGeom>
          <a:solidFill>
            <a:srgbClr val="61A2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556" y="1920875"/>
            <a:ext cx="18002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1916115"/>
            <a:ext cx="1836738"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22466"/>
            <a:ext cx="183515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1916113"/>
            <a:ext cx="2522538"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0556" y="3195638"/>
            <a:ext cx="18002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088" y="4460875"/>
            <a:ext cx="1800225"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195638"/>
            <a:ext cx="374650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6" name="Dian numeron paikkamerkki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B775A1-6D14-4C22-8C9E-9D3B46D5B9D6}" type="slidenum">
              <a:rPr lang="fi-FI" smtClean="0"/>
              <a:pPr eaLnBrk="1" hangingPunct="1"/>
              <a:t>39</a:t>
            </a:fld>
            <a:endParaRPr lang="fi-FI" smtClean="0"/>
          </a:p>
        </p:txBody>
      </p:sp>
      <p:sp>
        <p:nvSpPr>
          <p:cNvPr id="45067" name="Otsikko 1"/>
          <p:cNvSpPr>
            <a:spLocks noGrp="1"/>
          </p:cNvSpPr>
          <p:nvPr>
            <p:ph type="title"/>
          </p:nvPr>
        </p:nvSpPr>
        <p:spPr>
          <a:xfrm>
            <a:off x="560388" y="341313"/>
            <a:ext cx="8170862" cy="1071562"/>
          </a:xfrm>
        </p:spPr>
        <p:txBody>
          <a:bodyPr/>
          <a:lstStyle/>
          <a:p>
            <a:r>
              <a:rPr lang="en-GB" sz="2800" b="1" dirty="0" smtClean="0">
                <a:solidFill>
                  <a:schemeClr val="bg1"/>
                </a:solidFill>
              </a:rPr>
              <a:t>Thank you! </a:t>
            </a:r>
          </a:p>
        </p:txBody>
      </p:sp>
    </p:spTree>
    <p:extLst>
      <p:ext uri="{BB962C8B-B14F-4D97-AF65-F5344CB8AC3E}">
        <p14:creationId xmlns:p14="http://schemas.microsoft.com/office/powerpoint/2010/main" val="3466892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1" y="76200"/>
            <a:ext cx="5943600" cy="666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Otsikko 1"/>
          <p:cNvSpPr>
            <a:spLocks noGrp="1"/>
          </p:cNvSpPr>
          <p:nvPr>
            <p:ph type="title"/>
          </p:nvPr>
        </p:nvSpPr>
        <p:spPr>
          <a:xfrm>
            <a:off x="1691680" y="116632"/>
            <a:ext cx="4032448" cy="414187"/>
          </a:xfrm>
        </p:spPr>
        <p:txBody>
          <a:bodyPr/>
          <a:lstStyle/>
          <a:p>
            <a:pPr algn="ctr"/>
            <a:r>
              <a:rPr lang="en-GB" altLang="fi-FI" sz="3200" dirty="0" smtClean="0">
                <a:solidFill>
                  <a:srgbClr val="61A28C"/>
                </a:solidFill>
              </a:rPr>
              <a:t>Flexible system </a:t>
            </a:r>
            <a:endParaRPr lang="fi-FI" altLang="fi-FI" sz="3200" dirty="0" smtClean="0">
              <a:solidFill>
                <a:srgbClr val="61A28C"/>
              </a:solidFill>
            </a:endParaRPr>
          </a:p>
        </p:txBody>
      </p:sp>
      <p:sp>
        <p:nvSpPr>
          <p:cNvPr id="4" name="Tekstin paikkamerkki 3"/>
          <p:cNvSpPr>
            <a:spLocks noGrp="1"/>
          </p:cNvSpPr>
          <p:nvPr>
            <p:ph type="body" sz="half" idx="2"/>
          </p:nvPr>
        </p:nvSpPr>
        <p:spPr>
          <a:xfrm>
            <a:off x="6156176" y="2348880"/>
            <a:ext cx="2880320" cy="1938992"/>
          </a:xfrm>
          <a:ln>
            <a:solidFill>
              <a:schemeClr val="accent2">
                <a:lumMod val="60000"/>
                <a:lumOff val="40000"/>
              </a:schemeClr>
            </a:solidFill>
          </a:ln>
        </p:spPr>
        <p:txBody>
          <a:bodyPr wrap="square">
            <a:spAutoFit/>
          </a:bodyPr>
          <a:lstStyle/>
          <a:p>
            <a:pPr marL="171450" indent="-171450">
              <a:spcBef>
                <a:spcPct val="0"/>
              </a:spcBef>
              <a:buFont typeface="Arial" panose="020B0604020202020204" pitchFamily="34" charset="0"/>
              <a:buChar char="•"/>
            </a:pPr>
            <a:r>
              <a:rPr lang="en-GB" sz="1200" b="1" kern="400" dirty="0" smtClean="0">
                <a:cs typeface="Arial" panose="020B0604020202020204" pitchFamily="34" charset="0"/>
              </a:rPr>
              <a:t>The </a:t>
            </a:r>
            <a:r>
              <a:rPr lang="en-GB" sz="1200" b="1" kern="400" dirty="0">
                <a:cs typeface="Arial" panose="020B0604020202020204" pitchFamily="34" charset="0"/>
              </a:rPr>
              <a:t>education system gives each student great flexibility</a:t>
            </a:r>
            <a:r>
              <a:rPr lang="en-GB" sz="1200" b="1" kern="400" dirty="0" smtClean="0">
                <a:cs typeface="Arial" panose="020B0604020202020204" pitchFamily="34" charset="0"/>
              </a:rPr>
              <a:t>.</a:t>
            </a:r>
          </a:p>
          <a:p>
            <a:pPr marL="171450" indent="-171450">
              <a:spcBef>
                <a:spcPct val="0"/>
              </a:spcBef>
              <a:buFont typeface="Arial" panose="020B0604020202020204" pitchFamily="34" charset="0"/>
              <a:buChar char="•"/>
            </a:pPr>
            <a:r>
              <a:rPr lang="en-GB" sz="1200" b="1" kern="400" dirty="0" smtClean="0">
                <a:cs typeface="Arial" panose="020B0604020202020204" pitchFamily="34" charset="0"/>
              </a:rPr>
              <a:t> </a:t>
            </a:r>
            <a:endParaRPr lang="en-GB" sz="1200" b="1" kern="400" dirty="0">
              <a:cs typeface="Arial" panose="020B0604020202020204" pitchFamily="34" charset="0"/>
            </a:endParaRPr>
          </a:p>
          <a:p>
            <a:pPr marL="171450" indent="-171450">
              <a:spcBef>
                <a:spcPct val="0"/>
              </a:spcBef>
              <a:buFont typeface="Arial" panose="020B0604020202020204" pitchFamily="34" charset="0"/>
              <a:buChar char="•"/>
            </a:pPr>
            <a:r>
              <a:rPr lang="en-GB" sz="1200" b="1" kern="400" dirty="0">
                <a:cs typeface="Arial" panose="020B0604020202020204" pitchFamily="34" charset="0"/>
              </a:rPr>
              <a:t>Binding decisions are not expected to be made at an early stage. </a:t>
            </a:r>
          </a:p>
          <a:p>
            <a:pPr marL="171450" indent="-171450">
              <a:spcBef>
                <a:spcPct val="0"/>
              </a:spcBef>
              <a:buFont typeface="Arial" panose="020B0604020202020204" pitchFamily="34" charset="0"/>
              <a:buChar char="•"/>
            </a:pPr>
            <a:endParaRPr lang="en-GB" sz="1200" b="1" kern="400" dirty="0" smtClean="0">
              <a:cs typeface="Arial" panose="020B0604020202020204" pitchFamily="34" charset="0"/>
            </a:endParaRPr>
          </a:p>
          <a:p>
            <a:pPr marL="171450" indent="-171450">
              <a:spcBef>
                <a:spcPct val="0"/>
              </a:spcBef>
              <a:buFont typeface="Arial" panose="020B0604020202020204" pitchFamily="34" charset="0"/>
              <a:buChar char="•"/>
            </a:pPr>
            <a:r>
              <a:rPr lang="en-GB" sz="1200" b="1" kern="400" dirty="0" smtClean="0">
                <a:cs typeface="Arial" panose="020B0604020202020204" pitchFamily="34" charset="0"/>
              </a:rPr>
              <a:t>The </a:t>
            </a:r>
            <a:r>
              <a:rPr lang="en-GB" sz="1200" b="1" kern="400" dirty="0">
                <a:cs typeface="Arial" panose="020B0604020202020204" pitchFamily="34" charset="0"/>
              </a:rPr>
              <a:t>road all the way to tertiary education is untracked, with none of the paths leading to a dead end.  </a:t>
            </a:r>
            <a:endParaRPr lang="fi-FI" sz="1200" kern="400" dirty="0">
              <a:cs typeface="Arial" panose="020B0604020202020204" pitchFamily="34" charset="0"/>
            </a:endParaRPr>
          </a:p>
        </p:txBody>
      </p:sp>
      <p:sp>
        <p:nvSpPr>
          <p:cNvPr id="4100" name="Dian numeron paikkamerkki 4"/>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kzidenz Grotesk BE Md" pitchFamily="84" charset="0"/>
              </a:defRPr>
            </a:lvl1pPr>
            <a:lvl2pPr marL="742950" indent="-285750" eaLnBrk="0" hangingPunct="0">
              <a:spcBef>
                <a:spcPct val="20000"/>
              </a:spcBef>
              <a:buChar char="–"/>
              <a:defRPr sz="1600">
                <a:solidFill>
                  <a:srgbClr val="000000"/>
                </a:solidFill>
                <a:latin typeface="Akzidenz Grotesk BE" pitchFamily="84" charset="0"/>
              </a:defRPr>
            </a:lvl2pPr>
            <a:lvl3pPr marL="1143000" indent="-228600" eaLnBrk="0" hangingPunct="0">
              <a:spcBef>
                <a:spcPct val="20000"/>
              </a:spcBef>
              <a:buChar char="•"/>
              <a:defRPr sz="1600">
                <a:solidFill>
                  <a:srgbClr val="000000"/>
                </a:solidFill>
                <a:latin typeface="Akzidenz Grotesk BE" pitchFamily="84" charset="0"/>
              </a:defRPr>
            </a:lvl3pPr>
            <a:lvl4pPr marL="1600200" indent="-228600" eaLnBrk="0" hangingPunct="0">
              <a:spcBef>
                <a:spcPct val="20000"/>
              </a:spcBef>
              <a:buChar char="–"/>
              <a:defRPr sz="1600">
                <a:solidFill>
                  <a:srgbClr val="000000"/>
                </a:solidFill>
                <a:latin typeface="Akzidenz Grotesk BE" pitchFamily="84" charset="0"/>
              </a:defRPr>
            </a:lvl4pPr>
            <a:lvl5pPr marL="2057400" indent="-228600" eaLnBrk="0" hangingPunct="0">
              <a:spcBef>
                <a:spcPct val="20000"/>
              </a:spcBef>
              <a:buChar char="»"/>
              <a:defRPr sz="1600">
                <a:solidFill>
                  <a:srgbClr val="000000"/>
                </a:solidFill>
                <a:latin typeface="Akzidenz Grotesk BE" pitchFamily="84" charset="0"/>
              </a:defRPr>
            </a:lvl5pPr>
            <a:lvl6pPr marL="2514600" indent="-228600" eaLnBrk="0" fontAlgn="base" hangingPunct="0">
              <a:spcBef>
                <a:spcPct val="20000"/>
              </a:spcBef>
              <a:spcAft>
                <a:spcPct val="0"/>
              </a:spcAft>
              <a:buChar char="»"/>
              <a:defRPr sz="1600">
                <a:solidFill>
                  <a:srgbClr val="000000"/>
                </a:solidFill>
                <a:latin typeface="Akzidenz Grotesk BE" pitchFamily="84" charset="0"/>
              </a:defRPr>
            </a:lvl6pPr>
            <a:lvl7pPr marL="2971800" indent="-228600" eaLnBrk="0" fontAlgn="base" hangingPunct="0">
              <a:spcBef>
                <a:spcPct val="20000"/>
              </a:spcBef>
              <a:spcAft>
                <a:spcPct val="0"/>
              </a:spcAft>
              <a:buChar char="»"/>
              <a:defRPr sz="1600">
                <a:solidFill>
                  <a:srgbClr val="000000"/>
                </a:solidFill>
                <a:latin typeface="Akzidenz Grotesk BE" pitchFamily="84" charset="0"/>
              </a:defRPr>
            </a:lvl7pPr>
            <a:lvl8pPr marL="3429000" indent="-228600" eaLnBrk="0" fontAlgn="base" hangingPunct="0">
              <a:spcBef>
                <a:spcPct val="20000"/>
              </a:spcBef>
              <a:spcAft>
                <a:spcPct val="0"/>
              </a:spcAft>
              <a:buChar char="»"/>
              <a:defRPr sz="1600">
                <a:solidFill>
                  <a:srgbClr val="000000"/>
                </a:solidFill>
                <a:latin typeface="Akzidenz Grotesk BE" pitchFamily="84" charset="0"/>
              </a:defRPr>
            </a:lvl8pPr>
            <a:lvl9pPr marL="3886200" indent="-228600" eaLnBrk="0" fontAlgn="base" hangingPunct="0">
              <a:spcBef>
                <a:spcPct val="20000"/>
              </a:spcBef>
              <a:spcAft>
                <a:spcPct val="0"/>
              </a:spcAft>
              <a:buChar char="»"/>
              <a:defRPr sz="1600">
                <a:solidFill>
                  <a:srgbClr val="000000"/>
                </a:solidFill>
                <a:latin typeface="Akzidenz Grotesk BE" pitchFamily="84" charset="0"/>
              </a:defRPr>
            </a:lvl9pPr>
          </a:lstStyle>
          <a:p>
            <a:pPr eaLnBrk="1" hangingPunct="1">
              <a:spcBef>
                <a:spcPct val="0"/>
              </a:spcBef>
              <a:buFontTx/>
              <a:buNone/>
            </a:pPr>
            <a:fld id="{AF537DA0-F4E3-4996-8F1D-02F978F0957D}" type="slidenum">
              <a:rPr lang="fi-FI" altLang="fi-FI" sz="1400" smtClean="0">
                <a:latin typeface="Arial" charset="0"/>
              </a:rPr>
              <a:pPr eaLnBrk="1" hangingPunct="1">
                <a:spcBef>
                  <a:spcPct val="0"/>
                </a:spcBef>
                <a:buFontTx/>
                <a:buNone/>
              </a:pPr>
              <a:t>4</a:t>
            </a:fld>
            <a:endParaRPr lang="fi-FI" altLang="fi-FI" sz="1400" smtClean="0">
              <a:latin typeface="Arial" charset="0"/>
            </a:endParaRPr>
          </a:p>
        </p:txBody>
      </p:sp>
      <p:sp>
        <p:nvSpPr>
          <p:cNvPr id="6" name="Suorakulmio 5"/>
          <p:cNvSpPr/>
          <p:nvPr/>
        </p:nvSpPr>
        <p:spPr>
          <a:xfrm>
            <a:off x="6156176" y="476672"/>
            <a:ext cx="2880320" cy="1754326"/>
          </a:xfrm>
          <a:prstGeom prst="rect">
            <a:avLst/>
          </a:prstGeom>
          <a:ln>
            <a:solidFill>
              <a:schemeClr val="accent2">
                <a:lumMod val="60000"/>
                <a:lumOff val="40000"/>
              </a:schemeClr>
            </a:solidFill>
          </a:ln>
        </p:spPr>
        <p:txBody>
          <a:bodyPr wrap="square">
            <a:spAutoFit/>
          </a:bodyPr>
          <a:lstStyle/>
          <a:p>
            <a:pPr>
              <a:defRPr/>
            </a:pPr>
            <a:r>
              <a:rPr lang="en-GB" sz="1200" kern="400" dirty="0">
                <a:latin typeface="+mn-lt"/>
                <a:cs typeface="Arial" panose="020B0604020202020204" pitchFamily="34" charset="0"/>
              </a:rPr>
              <a:t>LIBERAL ADULT EDUCATION </a:t>
            </a:r>
          </a:p>
          <a:p>
            <a:pPr marL="171450" indent="-171450">
              <a:buFontTx/>
              <a:buChar char="-"/>
              <a:defRPr/>
            </a:pPr>
            <a:r>
              <a:rPr lang="en-GB" sz="1200" dirty="0">
                <a:latin typeface="+mn-lt"/>
                <a:cs typeface="Arial" panose="020B0604020202020204" pitchFamily="34" charset="0"/>
              </a:rPr>
              <a:t>Open University education</a:t>
            </a:r>
          </a:p>
          <a:p>
            <a:pPr marL="171450" indent="-171450">
              <a:buFontTx/>
              <a:buChar char="-"/>
              <a:defRPr/>
            </a:pPr>
            <a:r>
              <a:rPr lang="en-GB" sz="1200" dirty="0">
                <a:latin typeface="+mn-lt"/>
                <a:cs typeface="Arial" panose="020B0604020202020204" pitchFamily="34" charset="0"/>
              </a:rPr>
              <a:t>Open </a:t>
            </a:r>
            <a:r>
              <a:rPr lang="en-GB" sz="1200" dirty="0" smtClean="0">
                <a:latin typeface="+mn-lt"/>
                <a:cs typeface="Arial" panose="020B0604020202020204" pitchFamily="34" charset="0"/>
              </a:rPr>
              <a:t>Universities of applied sciences education</a:t>
            </a:r>
            <a:endParaRPr lang="en-GB" sz="1200" dirty="0">
              <a:latin typeface="+mn-lt"/>
              <a:cs typeface="Arial" panose="020B0604020202020204" pitchFamily="34" charset="0"/>
            </a:endParaRPr>
          </a:p>
          <a:p>
            <a:pPr marL="171450" indent="-171450">
              <a:buFontTx/>
              <a:buChar char="-"/>
              <a:defRPr/>
            </a:pPr>
            <a:r>
              <a:rPr lang="en-GB" sz="1200" dirty="0">
                <a:latin typeface="+mn-lt"/>
                <a:cs typeface="Arial" panose="020B0604020202020204" pitchFamily="34" charset="0"/>
              </a:rPr>
              <a:t>Adult education centres</a:t>
            </a:r>
          </a:p>
          <a:p>
            <a:pPr marL="171450" indent="-171450">
              <a:buFontTx/>
              <a:buChar char="-"/>
              <a:defRPr/>
            </a:pPr>
            <a:r>
              <a:rPr lang="en-GB" sz="1200" dirty="0">
                <a:latin typeface="+mn-lt"/>
                <a:cs typeface="Arial" panose="020B0604020202020204" pitchFamily="34" charset="0"/>
              </a:rPr>
              <a:t>Folk high schools</a:t>
            </a:r>
          </a:p>
          <a:p>
            <a:pPr marL="171450" indent="-171450">
              <a:buFontTx/>
              <a:buChar char="-"/>
              <a:defRPr/>
            </a:pPr>
            <a:r>
              <a:rPr lang="en-GB" sz="1200" dirty="0">
                <a:latin typeface="+mn-lt"/>
                <a:cs typeface="Arial" panose="020B0604020202020204" pitchFamily="34" charset="0"/>
              </a:rPr>
              <a:t>Summer universities</a:t>
            </a:r>
          </a:p>
          <a:p>
            <a:pPr marL="171450" indent="-171450">
              <a:buFontTx/>
              <a:buChar char="-"/>
              <a:defRPr/>
            </a:pPr>
            <a:r>
              <a:rPr lang="en-GB" sz="1200" dirty="0">
                <a:latin typeface="+mn-lt"/>
                <a:cs typeface="Arial" panose="020B0604020202020204" pitchFamily="34" charset="0"/>
              </a:rPr>
              <a:t>Study centres</a:t>
            </a:r>
          </a:p>
          <a:p>
            <a:pPr marL="171450" indent="-171450">
              <a:buFontTx/>
              <a:buChar char="-"/>
              <a:defRPr/>
            </a:pPr>
            <a:r>
              <a:rPr lang="en-GB" sz="1200" dirty="0">
                <a:latin typeface="+mn-lt"/>
                <a:cs typeface="Arial" panose="020B0604020202020204" pitchFamily="34" charset="0"/>
              </a:rPr>
              <a:t>Sports institutes </a:t>
            </a:r>
          </a:p>
        </p:txBody>
      </p:sp>
      <p:sp>
        <p:nvSpPr>
          <p:cNvPr id="10" name="Tekstin paikkamerkki 3"/>
          <p:cNvSpPr txBox="1">
            <a:spLocks/>
          </p:cNvSpPr>
          <p:nvPr/>
        </p:nvSpPr>
        <p:spPr bwMode="auto">
          <a:xfrm>
            <a:off x="6156176" y="4437112"/>
            <a:ext cx="2880320" cy="1615827"/>
          </a:xfrm>
          <a:prstGeom prst="rect">
            <a:avLst/>
          </a:prstGeom>
          <a:noFill/>
          <a:ln>
            <a:solidFill>
              <a:schemeClr val="accent2">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rgbClr val="000000"/>
                </a:solidFill>
                <a:latin typeface="+mj-lt"/>
              </a:defRPr>
            </a:lvl2pPr>
            <a:lvl3pPr marL="914400" indent="0" algn="l" rtl="0" eaLnBrk="1" fontAlgn="base" hangingPunct="1">
              <a:spcBef>
                <a:spcPct val="20000"/>
              </a:spcBef>
              <a:spcAft>
                <a:spcPct val="0"/>
              </a:spcAft>
              <a:buNone/>
              <a:defRPr sz="1000">
                <a:solidFill>
                  <a:srgbClr val="000000"/>
                </a:solidFill>
                <a:latin typeface="+mj-lt"/>
              </a:defRPr>
            </a:lvl3pPr>
            <a:lvl4pPr marL="1371600" indent="0" algn="l" rtl="0" eaLnBrk="1" fontAlgn="base" hangingPunct="1">
              <a:spcBef>
                <a:spcPct val="20000"/>
              </a:spcBef>
              <a:spcAft>
                <a:spcPct val="0"/>
              </a:spcAft>
              <a:buNone/>
              <a:defRPr sz="900">
                <a:solidFill>
                  <a:srgbClr val="000000"/>
                </a:solidFill>
                <a:latin typeface="+mj-lt"/>
              </a:defRPr>
            </a:lvl4pPr>
            <a:lvl5pPr marL="1828800" indent="0" algn="l" rtl="0" eaLnBrk="1" fontAlgn="base" hangingPunct="1">
              <a:spcBef>
                <a:spcPct val="20000"/>
              </a:spcBef>
              <a:spcAft>
                <a:spcPct val="0"/>
              </a:spcAft>
              <a:buNone/>
              <a:defRPr sz="900">
                <a:solidFill>
                  <a:srgbClr val="000000"/>
                </a:solidFill>
                <a:latin typeface="+mj-lt"/>
              </a:defRPr>
            </a:lvl5pPr>
            <a:lvl6pPr marL="2286000" indent="0" algn="l" rtl="0" eaLnBrk="1" fontAlgn="base" hangingPunct="1">
              <a:spcBef>
                <a:spcPct val="20000"/>
              </a:spcBef>
              <a:spcAft>
                <a:spcPct val="0"/>
              </a:spcAft>
              <a:buNone/>
              <a:defRPr sz="900">
                <a:solidFill>
                  <a:srgbClr val="000000"/>
                </a:solidFill>
                <a:latin typeface="+mj-lt"/>
              </a:defRPr>
            </a:lvl6pPr>
            <a:lvl7pPr marL="2743200" indent="0" algn="l" rtl="0" eaLnBrk="1" fontAlgn="base" hangingPunct="1">
              <a:spcBef>
                <a:spcPct val="20000"/>
              </a:spcBef>
              <a:spcAft>
                <a:spcPct val="0"/>
              </a:spcAft>
              <a:buNone/>
              <a:defRPr sz="900">
                <a:solidFill>
                  <a:srgbClr val="000000"/>
                </a:solidFill>
                <a:latin typeface="+mj-lt"/>
              </a:defRPr>
            </a:lvl7pPr>
            <a:lvl8pPr marL="3200400" indent="0" algn="l" rtl="0" eaLnBrk="1" fontAlgn="base" hangingPunct="1">
              <a:spcBef>
                <a:spcPct val="20000"/>
              </a:spcBef>
              <a:spcAft>
                <a:spcPct val="0"/>
              </a:spcAft>
              <a:buNone/>
              <a:defRPr sz="900">
                <a:solidFill>
                  <a:srgbClr val="000000"/>
                </a:solidFill>
                <a:latin typeface="+mj-lt"/>
              </a:defRPr>
            </a:lvl8pPr>
            <a:lvl9pPr marL="3657600" indent="0" algn="l" rtl="0" eaLnBrk="1" fontAlgn="base" hangingPunct="1">
              <a:spcBef>
                <a:spcPct val="20000"/>
              </a:spcBef>
              <a:spcAft>
                <a:spcPct val="0"/>
              </a:spcAft>
              <a:buNone/>
              <a:defRPr sz="900">
                <a:solidFill>
                  <a:srgbClr val="000000"/>
                </a:solidFill>
                <a:latin typeface="+mj-lt"/>
              </a:defRPr>
            </a:lvl9pPr>
          </a:lstStyle>
          <a:p>
            <a:pPr>
              <a:spcBef>
                <a:spcPct val="0"/>
              </a:spcBef>
            </a:pPr>
            <a:r>
              <a:rPr lang="en-US" sz="1100" kern="400" dirty="0">
                <a:cs typeface="Arial" panose="020B0604020202020204" pitchFamily="34" charset="0"/>
              </a:rPr>
              <a:t>ISCED-classification 2011</a:t>
            </a:r>
          </a:p>
          <a:p>
            <a:pPr>
              <a:spcBef>
                <a:spcPct val="0"/>
              </a:spcBef>
            </a:pPr>
            <a:r>
              <a:rPr lang="en-US" sz="1100" kern="400" dirty="0">
                <a:cs typeface="Arial" panose="020B0604020202020204" pitchFamily="34" charset="0"/>
              </a:rPr>
              <a:t>0 Early childhood education</a:t>
            </a:r>
          </a:p>
          <a:p>
            <a:pPr>
              <a:spcBef>
                <a:spcPct val="0"/>
              </a:spcBef>
            </a:pPr>
            <a:r>
              <a:rPr lang="en-US" sz="1100" kern="400" dirty="0">
                <a:cs typeface="Arial" panose="020B0604020202020204" pitchFamily="34" charset="0"/>
              </a:rPr>
              <a:t>1 Primary education</a:t>
            </a:r>
          </a:p>
          <a:p>
            <a:pPr>
              <a:spcBef>
                <a:spcPct val="0"/>
              </a:spcBef>
            </a:pPr>
            <a:r>
              <a:rPr lang="en-US" sz="1100" kern="400" dirty="0">
                <a:cs typeface="Arial" panose="020B0604020202020204" pitchFamily="34" charset="0"/>
              </a:rPr>
              <a:t>2 Lower secondary education</a:t>
            </a:r>
          </a:p>
          <a:p>
            <a:pPr>
              <a:spcBef>
                <a:spcPct val="0"/>
              </a:spcBef>
            </a:pPr>
            <a:r>
              <a:rPr lang="en-US" sz="1100" kern="400" dirty="0">
                <a:cs typeface="Arial" panose="020B0604020202020204" pitchFamily="34" charset="0"/>
              </a:rPr>
              <a:t>3 Upper secondary education</a:t>
            </a:r>
          </a:p>
          <a:p>
            <a:pPr>
              <a:spcBef>
                <a:spcPct val="0"/>
              </a:spcBef>
            </a:pPr>
            <a:r>
              <a:rPr lang="en-US" sz="1100" kern="400" dirty="0">
                <a:cs typeface="Arial" panose="020B0604020202020204" pitchFamily="34" charset="0"/>
              </a:rPr>
              <a:t>4 Post-secondary non-tertiary education</a:t>
            </a:r>
          </a:p>
          <a:p>
            <a:pPr>
              <a:spcBef>
                <a:spcPct val="0"/>
              </a:spcBef>
            </a:pPr>
            <a:r>
              <a:rPr lang="en-US" sz="1100" kern="400" dirty="0">
                <a:cs typeface="Arial" panose="020B0604020202020204" pitchFamily="34" charset="0"/>
              </a:rPr>
              <a:t>6 Bachelor’s or equivalent</a:t>
            </a:r>
          </a:p>
          <a:p>
            <a:pPr>
              <a:spcBef>
                <a:spcPct val="0"/>
              </a:spcBef>
            </a:pPr>
            <a:r>
              <a:rPr lang="en-US" sz="1100" kern="400" dirty="0">
                <a:cs typeface="Arial" panose="020B0604020202020204" pitchFamily="34" charset="0"/>
              </a:rPr>
              <a:t>7 Master’s or equivalent</a:t>
            </a:r>
          </a:p>
          <a:p>
            <a:pPr>
              <a:spcBef>
                <a:spcPct val="0"/>
              </a:spcBef>
            </a:pPr>
            <a:r>
              <a:rPr lang="en-US" sz="1100" kern="400" dirty="0">
                <a:cs typeface="Arial" panose="020B0604020202020204" pitchFamily="34" charset="0"/>
              </a:rPr>
              <a:t>8 Doctoral or </a:t>
            </a:r>
            <a:r>
              <a:rPr lang="en-US" sz="1100" kern="400" dirty="0" smtClean="0">
                <a:cs typeface="Arial" panose="020B0604020202020204" pitchFamily="34" charset="0"/>
              </a:rPr>
              <a:t>equivalent</a:t>
            </a:r>
            <a:endParaRPr lang="fi-FI" sz="1100" kern="400" dirty="0" smtClean="0">
              <a:cs typeface="Arial" panose="020B0604020202020204" pitchFamily="34" charset="0"/>
            </a:endParaRPr>
          </a:p>
        </p:txBody>
      </p:sp>
    </p:spTree>
    <p:extLst>
      <p:ext uri="{BB962C8B-B14F-4D97-AF65-F5344CB8AC3E}">
        <p14:creationId xmlns:p14="http://schemas.microsoft.com/office/powerpoint/2010/main" val="46994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err="1">
                <a:solidFill>
                  <a:srgbClr val="61A28C"/>
                </a:solidFill>
              </a:rPr>
              <a:t>Outline</a:t>
            </a:r>
            <a:endParaRPr lang="fi-FI" b="1" dirty="0">
              <a:solidFill>
                <a:srgbClr val="61A28C"/>
              </a:solidFill>
            </a:endParaRPr>
          </a:p>
        </p:txBody>
      </p:sp>
      <p:sp>
        <p:nvSpPr>
          <p:cNvPr id="3" name="Sisällön paikkamerkki 2"/>
          <p:cNvSpPr>
            <a:spLocks noGrp="1"/>
          </p:cNvSpPr>
          <p:nvPr>
            <p:ph idx="1"/>
          </p:nvPr>
        </p:nvSpPr>
        <p:spPr/>
        <p:txBody>
          <a:bodyPr/>
          <a:lstStyle/>
          <a:p>
            <a:r>
              <a:rPr lang="fi-FI" dirty="0"/>
              <a:t>The </a:t>
            </a:r>
            <a:r>
              <a:rPr lang="fi-FI" dirty="0" err="1"/>
              <a:t>Ministry</a:t>
            </a:r>
            <a:r>
              <a:rPr lang="fi-FI" dirty="0"/>
              <a:t> of Education and Culture and the </a:t>
            </a:r>
            <a:r>
              <a:rPr lang="fi-FI" dirty="0" err="1"/>
              <a:t>Finnish</a:t>
            </a:r>
            <a:r>
              <a:rPr lang="fi-FI" dirty="0"/>
              <a:t> Education System</a:t>
            </a:r>
          </a:p>
          <a:p>
            <a:r>
              <a:rPr lang="fi-FI" b="1" dirty="0" err="1" smtClean="0">
                <a:solidFill>
                  <a:srgbClr val="FF0000"/>
                </a:solidFill>
              </a:rPr>
              <a:t>Steering</a:t>
            </a:r>
            <a:r>
              <a:rPr lang="fi-FI" b="1" dirty="0" smtClean="0">
                <a:solidFill>
                  <a:srgbClr val="FF0000"/>
                </a:solidFill>
              </a:rPr>
              <a:t> of HE in Finland</a:t>
            </a:r>
          </a:p>
          <a:p>
            <a:r>
              <a:rPr lang="fi-FI" dirty="0" err="1"/>
              <a:t>Government</a:t>
            </a:r>
            <a:r>
              <a:rPr lang="fi-FI" dirty="0"/>
              <a:t> </a:t>
            </a:r>
            <a:r>
              <a:rPr lang="fi-FI" dirty="0" err="1"/>
              <a:t>programme</a:t>
            </a:r>
            <a:endParaRPr lang="fi-FI" dirty="0"/>
          </a:p>
          <a:p>
            <a:r>
              <a:rPr lang="fi-FI" dirty="0" smtClean="0"/>
              <a:t>HE in Finland</a:t>
            </a:r>
          </a:p>
          <a:p>
            <a:r>
              <a:rPr lang="fi-FI" dirty="0" err="1" smtClean="0"/>
              <a:t>Qualifications</a:t>
            </a:r>
            <a:r>
              <a:rPr lang="fi-FI" dirty="0" smtClean="0"/>
              <a:t> </a:t>
            </a:r>
            <a:r>
              <a:rPr lang="fi-FI" dirty="0" err="1" smtClean="0"/>
              <a:t>framework</a:t>
            </a:r>
            <a:endParaRPr lang="fi-FI" dirty="0" smtClean="0"/>
          </a:p>
          <a:p>
            <a:endParaRPr lang="fi-FI" dirty="0"/>
          </a:p>
          <a:p>
            <a:endParaRPr lang="fi-FI" dirty="0"/>
          </a:p>
        </p:txBody>
      </p:sp>
    </p:spTree>
    <p:extLst>
      <p:ext uri="{BB962C8B-B14F-4D97-AF65-F5344CB8AC3E}">
        <p14:creationId xmlns:p14="http://schemas.microsoft.com/office/powerpoint/2010/main" val="374945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55575" y="0"/>
            <a:ext cx="7859787" cy="1143000"/>
          </a:xfrm>
        </p:spPr>
        <p:txBody>
          <a:bodyPr/>
          <a:lstStyle/>
          <a:p>
            <a:pPr eaLnBrk="1" hangingPunct="1"/>
            <a:r>
              <a:rPr lang="fi-FI" b="1" dirty="0" err="1">
                <a:solidFill>
                  <a:srgbClr val="61A28C"/>
                </a:solidFill>
              </a:rPr>
              <a:t>Steering</a:t>
            </a:r>
            <a:r>
              <a:rPr lang="fi-FI" b="1" dirty="0">
                <a:solidFill>
                  <a:srgbClr val="61A28C"/>
                </a:solidFill>
              </a:rPr>
              <a:t> and </a:t>
            </a:r>
            <a:r>
              <a:rPr lang="fi-FI" b="1" dirty="0" err="1">
                <a:solidFill>
                  <a:srgbClr val="61A28C"/>
                </a:solidFill>
              </a:rPr>
              <a:t>funding</a:t>
            </a:r>
            <a:r>
              <a:rPr lang="fi-FI" b="1" dirty="0">
                <a:solidFill>
                  <a:srgbClr val="61A28C"/>
                </a:solidFill>
              </a:rPr>
              <a:t> of </a:t>
            </a:r>
            <a:r>
              <a:rPr lang="fi-FI" b="1" dirty="0" err="1">
                <a:solidFill>
                  <a:srgbClr val="61A28C"/>
                </a:solidFill>
              </a:rPr>
              <a:t>HEIs</a:t>
            </a:r>
            <a:endParaRPr lang="fi-FI" b="1" dirty="0">
              <a:solidFill>
                <a:srgbClr val="61A28C"/>
              </a:solidFill>
            </a:endParaRPr>
          </a:p>
        </p:txBody>
      </p:sp>
      <p:sp>
        <p:nvSpPr>
          <p:cNvPr id="10243" name="Rectangle 3"/>
          <p:cNvSpPr>
            <a:spLocks noGrp="1" noChangeArrowheads="1"/>
          </p:cNvSpPr>
          <p:nvPr>
            <p:ph type="body" idx="4294967295"/>
          </p:nvPr>
        </p:nvSpPr>
        <p:spPr>
          <a:xfrm>
            <a:off x="395288" y="1196975"/>
            <a:ext cx="8291512" cy="5661025"/>
          </a:xfrm>
        </p:spPr>
        <p:txBody>
          <a:bodyPr/>
          <a:lstStyle/>
          <a:p>
            <a:pPr eaLnBrk="1" hangingPunct="1"/>
            <a:r>
              <a:rPr lang="en-US" dirty="0"/>
              <a:t>Legislation and norms</a:t>
            </a:r>
          </a:p>
          <a:p>
            <a:pPr eaLnBrk="1" hangingPunct="1"/>
            <a:r>
              <a:rPr lang="en-US" dirty="0" err="1"/>
              <a:t>Programme</a:t>
            </a:r>
            <a:r>
              <a:rPr lang="en-US" dirty="0"/>
              <a:t> of the Finnish Government</a:t>
            </a:r>
          </a:p>
          <a:p>
            <a:pPr eaLnBrk="1" hangingPunct="1"/>
            <a:r>
              <a:rPr lang="en-US" smtClean="0"/>
              <a:t>MoE</a:t>
            </a:r>
            <a:r>
              <a:rPr lang="en-US" dirty="0" smtClean="0"/>
              <a:t> </a:t>
            </a:r>
            <a:r>
              <a:rPr lang="en-US" dirty="0"/>
              <a:t>steering</a:t>
            </a:r>
          </a:p>
          <a:p>
            <a:pPr lvl="1" eaLnBrk="1" hangingPunct="1"/>
            <a:r>
              <a:rPr lang="en-US" dirty="0"/>
              <a:t>Negotiations and performance agreements</a:t>
            </a:r>
          </a:p>
          <a:p>
            <a:pPr lvl="1" eaLnBrk="1" hangingPunct="1"/>
            <a:r>
              <a:rPr lang="en-US" dirty="0"/>
              <a:t>Written feedback</a:t>
            </a:r>
          </a:p>
          <a:p>
            <a:pPr lvl="1" eaLnBrk="1" hangingPunct="1"/>
            <a:r>
              <a:rPr lang="en-US" dirty="0"/>
              <a:t>University and Polytechnic visits</a:t>
            </a:r>
          </a:p>
          <a:p>
            <a:pPr lvl="1"/>
            <a:r>
              <a:rPr lang="en-US" dirty="0"/>
              <a:t>Regional seminars </a:t>
            </a:r>
          </a:p>
          <a:p>
            <a:pPr lvl="1" eaLnBrk="1" hangingPunct="1"/>
            <a:r>
              <a:rPr lang="en-US" dirty="0"/>
              <a:t>Information exchange</a:t>
            </a:r>
          </a:p>
          <a:p>
            <a:pPr eaLnBrk="1" hangingPunct="1"/>
            <a:r>
              <a:rPr lang="en-US" dirty="0"/>
              <a:t>State budget</a:t>
            </a:r>
          </a:p>
          <a:p>
            <a:pPr eaLnBrk="1" hangingPunct="1"/>
            <a:r>
              <a:rPr lang="fi-FI" dirty="0"/>
              <a:t>State funding for </a:t>
            </a:r>
            <a:r>
              <a:rPr lang="fi-FI" dirty="0" err="1"/>
              <a:t>HEIs</a:t>
            </a:r>
            <a:endParaRPr lang="fi-FI" dirty="0"/>
          </a:p>
          <a:p>
            <a:pPr lvl="2" eaLnBrk="1" hangingPunct="1">
              <a:buFontTx/>
              <a:buNone/>
            </a:pPr>
            <a:r>
              <a:rPr lang="fi-FI" sz="1800" dirty="0"/>
              <a:t>Universities € 1,8 </a:t>
            </a:r>
            <a:r>
              <a:rPr lang="fi-FI" sz="1800" dirty="0" err="1"/>
              <a:t>bn</a:t>
            </a:r>
            <a:endParaRPr lang="fi-FI" sz="1800" dirty="0"/>
          </a:p>
          <a:p>
            <a:pPr lvl="2" eaLnBrk="1" hangingPunct="1">
              <a:buFontTx/>
              <a:buNone/>
            </a:pPr>
            <a:r>
              <a:rPr lang="fi-FI" sz="1800" dirty="0" err="1"/>
              <a:t>Polytechnics</a:t>
            </a:r>
            <a:r>
              <a:rPr lang="fi-FI" sz="1800" dirty="0"/>
              <a:t> € 0,9 </a:t>
            </a:r>
            <a:r>
              <a:rPr lang="fi-FI" sz="1800" dirty="0" err="1"/>
              <a:t>bn</a:t>
            </a:r>
            <a:endParaRPr lang="fi-FI" sz="1800" dirty="0"/>
          </a:p>
          <a:p>
            <a:pPr lvl="2" eaLnBrk="1" hangingPunct="1">
              <a:buFontTx/>
              <a:buNone/>
            </a:pPr>
            <a:r>
              <a:rPr lang="fi-FI" sz="1800" dirty="0"/>
              <a:t>+ Public research funding </a:t>
            </a:r>
            <a:r>
              <a:rPr lang="fi-FI" sz="1800" dirty="0" err="1"/>
              <a:t>allocated</a:t>
            </a:r>
            <a:r>
              <a:rPr lang="fi-FI" sz="1800" dirty="0"/>
              <a:t> to universities (Academy of Finland &amp; Tekes) € 0,3 </a:t>
            </a:r>
            <a:r>
              <a:rPr lang="fi-FI" sz="1800" dirty="0" err="1"/>
              <a:t>bn</a:t>
            </a:r>
            <a:endParaRPr lang="fi-FI" sz="1800" dirty="0"/>
          </a:p>
        </p:txBody>
      </p:sp>
      <p:sp>
        <p:nvSpPr>
          <p:cNvPr id="10244" name="Text Box 5"/>
          <p:cNvSpPr txBox="1">
            <a:spLocks noChangeArrowheads="1"/>
          </p:cNvSpPr>
          <p:nvPr/>
        </p:nvSpPr>
        <p:spPr bwMode="auto">
          <a:xfrm>
            <a:off x="7453313" y="6524625"/>
            <a:ext cx="16906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endParaRPr lang="fi-FI" sz="1400">
              <a:ea typeface="MS PGothic" pitchFamily="34" charset="-128"/>
            </a:endParaRPr>
          </a:p>
          <a:p>
            <a:pPr eaLnBrk="1" hangingPunct="1">
              <a:spcBef>
                <a:spcPct val="50000"/>
              </a:spcBef>
            </a:pPr>
            <a:endParaRPr lang="fi-FI" sz="1400">
              <a:ea typeface="MS PGothic" pitchFamily="34" charset="-128"/>
            </a:endParaRPr>
          </a:p>
        </p:txBody>
      </p:sp>
    </p:spTree>
    <p:extLst>
      <p:ext uri="{BB962C8B-B14F-4D97-AF65-F5344CB8AC3E}">
        <p14:creationId xmlns:p14="http://schemas.microsoft.com/office/powerpoint/2010/main" val="327842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03647" y="404664"/>
            <a:ext cx="8712200" cy="576263"/>
          </a:xfrm>
        </p:spPr>
        <p:txBody>
          <a:bodyPr/>
          <a:lstStyle/>
          <a:p>
            <a:pPr eaLnBrk="1" hangingPunct="1"/>
            <a:r>
              <a:rPr lang="fi-FI" b="1" dirty="0" err="1">
                <a:solidFill>
                  <a:srgbClr val="61A28C"/>
                </a:solidFill>
              </a:rPr>
              <a:t>Performance</a:t>
            </a:r>
            <a:r>
              <a:rPr lang="fi-FI" b="1" dirty="0">
                <a:solidFill>
                  <a:srgbClr val="61A28C"/>
                </a:solidFill>
              </a:rPr>
              <a:t> </a:t>
            </a:r>
            <a:r>
              <a:rPr lang="fi-FI" b="1" dirty="0" err="1" smtClean="0">
                <a:solidFill>
                  <a:srgbClr val="61A28C"/>
                </a:solidFill>
              </a:rPr>
              <a:t>Agreements</a:t>
            </a:r>
            <a:endParaRPr lang="fi-FI" b="1" dirty="0">
              <a:solidFill>
                <a:srgbClr val="61A28C"/>
              </a:solidFill>
            </a:endParaRPr>
          </a:p>
        </p:txBody>
      </p:sp>
      <p:sp>
        <p:nvSpPr>
          <p:cNvPr id="12291" name="Rectangle 3"/>
          <p:cNvSpPr>
            <a:spLocks noGrp="1" noChangeArrowheads="1"/>
          </p:cNvSpPr>
          <p:nvPr>
            <p:ph type="body" idx="4294967295"/>
          </p:nvPr>
        </p:nvSpPr>
        <p:spPr>
          <a:xfrm>
            <a:off x="467544" y="1196975"/>
            <a:ext cx="8640762" cy="5256213"/>
          </a:xfrm>
        </p:spPr>
        <p:txBody>
          <a:bodyPr/>
          <a:lstStyle/>
          <a:p>
            <a:pPr eaLnBrk="1" hangingPunct="1">
              <a:buFontTx/>
              <a:buNone/>
            </a:pPr>
            <a:r>
              <a:rPr lang="fi-FI" sz="2400" dirty="0" err="1" smtClean="0"/>
              <a:t>Structure</a:t>
            </a:r>
            <a:r>
              <a:rPr lang="fi-FI" sz="2400" dirty="0" smtClean="0"/>
              <a:t> of the </a:t>
            </a:r>
            <a:r>
              <a:rPr lang="fi-FI" sz="2400" dirty="0" err="1" smtClean="0"/>
              <a:t>agreement</a:t>
            </a:r>
            <a:r>
              <a:rPr lang="fi-FI" sz="2400" dirty="0" smtClean="0"/>
              <a:t> </a:t>
            </a:r>
            <a:r>
              <a:rPr lang="fi-FI" sz="2400" dirty="0" err="1" smtClean="0"/>
              <a:t>between</a:t>
            </a:r>
            <a:r>
              <a:rPr lang="fi-FI" sz="2400" dirty="0" smtClean="0"/>
              <a:t> MoE and </a:t>
            </a:r>
            <a:r>
              <a:rPr lang="fi-FI" sz="2400" dirty="0" err="1" smtClean="0"/>
              <a:t>HEIs</a:t>
            </a:r>
            <a:endParaRPr lang="fi-FI" sz="2400" dirty="0" smtClean="0"/>
          </a:p>
          <a:p>
            <a:pPr eaLnBrk="1" hangingPunct="1">
              <a:buFontTx/>
              <a:buNone/>
            </a:pPr>
            <a:r>
              <a:rPr lang="fi-FI" sz="2400" dirty="0" smtClean="0"/>
              <a:t>1.	</a:t>
            </a:r>
            <a:r>
              <a:rPr lang="en-US" sz="2400" dirty="0" smtClean="0"/>
              <a:t>Objectives set for the higher education system as a whole</a:t>
            </a:r>
          </a:p>
          <a:p>
            <a:pPr marL="800100" lvl="1" indent="-342900" eaLnBrk="1" hangingPunct="1"/>
            <a:r>
              <a:rPr lang="fi-FI" dirty="0" err="1" smtClean="0"/>
              <a:t>Verbal</a:t>
            </a:r>
            <a:r>
              <a:rPr lang="fi-FI" dirty="0" smtClean="0"/>
              <a:t> </a:t>
            </a:r>
            <a:r>
              <a:rPr lang="fi-FI" dirty="0" err="1" smtClean="0"/>
              <a:t>goals</a:t>
            </a:r>
            <a:r>
              <a:rPr lang="fi-FI" dirty="0" smtClean="0"/>
              <a:t> </a:t>
            </a:r>
            <a:r>
              <a:rPr lang="fi-FI" dirty="0" err="1" smtClean="0"/>
              <a:t>formulated</a:t>
            </a:r>
            <a:r>
              <a:rPr lang="fi-FI" dirty="0" smtClean="0"/>
              <a:t> in </a:t>
            </a:r>
            <a:r>
              <a:rPr lang="fi-FI" dirty="0" err="1" smtClean="0"/>
              <a:t>dialogue</a:t>
            </a:r>
            <a:r>
              <a:rPr lang="fi-FI" dirty="0" smtClean="0"/>
              <a:t> with </a:t>
            </a:r>
            <a:r>
              <a:rPr lang="fi-FI" dirty="0" err="1" smtClean="0"/>
              <a:t>HEIs</a:t>
            </a:r>
            <a:r>
              <a:rPr lang="fi-FI" dirty="0" smtClean="0"/>
              <a:t> </a:t>
            </a:r>
          </a:p>
          <a:p>
            <a:pPr marL="800100" lvl="1" indent="-342900" eaLnBrk="1" hangingPunct="1"/>
            <a:r>
              <a:rPr lang="en-US" dirty="0" smtClean="0"/>
              <a:t>Comprise the statutory duties, structural development, quality, competitiveness, effectiveness, </a:t>
            </a:r>
            <a:r>
              <a:rPr lang="en-US" dirty="0" smtClean="0">
                <a:solidFill>
                  <a:schemeClr val="tx1"/>
                </a:solidFill>
              </a:rPr>
              <a:t>internationalization</a:t>
            </a:r>
            <a:r>
              <a:rPr lang="en-US" b="1" dirty="0" smtClean="0">
                <a:solidFill>
                  <a:schemeClr val="tx1"/>
                </a:solidFill>
              </a:rPr>
              <a:t>,</a:t>
            </a:r>
            <a:r>
              <a:rPr lang="en-US" dirty="0" smtClean="0"/>
              <a:t> the viewpoint of staff and students, and the cost-effectiveness and productivity of the activities. </a:t>
            </a:r>
            <a:r>
              <a:rPr lang="fi-FI" dirty="0" smtClean="0"/>
              <a:t> </a:t>
            </a:r>
          </a:p>
          <a:p>
            <a:pPr eaLnBrk="1" hangingPunct="1">
              <a:buFontTx/>
              <a:buNone/>
            </a:pPr>
            <a:r>
              <a:rPr lang="fi-FI" sz="2400" dirty="0" smtClean="0"/>
              <a:t>2.	Mission, </a:t>
            </a:r>
            <a:r>
              <a:rPr lang="fi-FI" sz="2400" dirty="0" err="1" smtClean="0"/>
              <a:t>Profile</a:t>
            </a:r>
            <a:r>
              <a:rPr lang="fi-FI" sz="2400" dirty="0" smtClean="0"/>
              <a:t> and </a:t>
            </a:r>
            <a:r>
              <a:rPr lang="fi-FI" sz="2400" dirty="0" err="1" smtClean="0"/>
              <a:t>Focus</a:t>
            </a:r>
            <a:r>
              <a:rPr lang="fi-FI" sz="2400" dirty="0" smtClean="0"/>
              <a:t> </a:t>
            </a:r>
            <a:r>
              <a:rPr lang="fi-FI" sz="2400" dirty="0" err="1" smtClean="0"/>
              <a:t>Areas</a:t>
            </a:r>
            <a:r>
              <a:rPr lang="fi-FI" sz="2400" dirty="0" smtClean="0"/>
              <a:t> of the HEI</a:t>
            </a:r>
          </a:p>
          <a:p>
            <a:pPr eaLnBrk="1" hangingPunct="1">
              <a:buFontTx/>
              <a:buAutoNum type="arabicPeriod" startAt="3"/>
            </a:pPr>
            <a:r>
              <a:rPr lang="fi-FI" sz="2400" dirty="0" smtClean="0"/>
              <a:t>Key </a:t>
            </a:r>
            <a:r>
              <a:rPr lang="fi-FI" sz="2400" dirty="0" err="1" smtClean="0"/>
              <a:t>Development</a:t>
            </a:r>
            <a:r>
              <a:rPr lang="fi-FI" sz="2400" dirty="0" smtClean="0"/>
              <a:t> </a:t>
            </a:r>
            <a:r>
              <a:rPr lang="fi-FI" sz="2400" dirty="0" err="1" smtClean="0"/>
              <a:t>Measures</a:t>
            </a:r>
            <a:r>
              <a:rPr lang="fi-FI" sz="2400" dirty="0" smtClean="0"/>
              <a:t> </a:t>
            </a:r>
          </a:p>
          <a:p>
            <a:pPr marL="800100" lvl="1" indent="-342900" eaLnBrk="1" hangingPunct="1"/>
            <a:r>
              <a:rPr lang="fi-FI" dirty="0" smtClean="0"/>
              <a:t>1-5 </a:t>
            </a:r>
            <a:r>
              <a:rPr lang="fi-FI" dirty="0" err="1" smtClean="0"/>
              <a:t>projects</a:t>
            </a:r>
            <a:r>
              <a:rPr lang="fi-FI" dirty="0" smtClean="0"/>
              <a:t> per HEI </a:t>
            </a:r>
            <a:r>
              <a:rPr lang="fi-FI" dirty="0" err="1" smtClean="0"/>
              <a:t>linked</a:t>
            </a:r>
            <a:r>
              <a:rPr lang="fi-FI" dirty="0" smtClean="0"/>
              <a:t> to the </a:t>
            </a:r>
            <a:r>
              <a:rPr lang="fi-FI" dirty="0" err="1" smtClean="0"/>
              <a:t>implementation</a:t>
            </a:r>
            <a:r>
              <a:rPr lang="fi-FI" dirty="0" smtClean="0"/>
              <a:t> of the </a:t>
            </a:r>
            <a:r>
              <a:rPr lang="fi-FI" dirty="0" err="1" smtClean="0"/>
              <a:t>HEI's</a:t>
            </a:r>
            <a:r>
              <a:rPr lang="fi-FI" dirty="0" smtClean="0"/>
              <a:t> </a:t>
            </a:r>
            <a:r>
              <a:rPr lang="fi-FI" dirty="0" err="1" smtClean="0"/>
              <a:t>strategy</a:t>
            </a:r>
            <a:r>
              <a:rPr lang="fi-FI" dirty="0" smtClean="0"/>
              <a:t> </a:t>
            </a:r>
          </a:p>
          <a:p>
            <a:pPr eaLnBrk="1" hangingPunct="1">
              <a:buFontTx/>
              <a:buAutoNum type="arabicPeriod" startAt="4"/>
            </a:pPr>
            <a:r>
              <a:rPr lang="fi-FI" sz="2400" dirty="0" err="1" smtClean="0"/>
              <a:t>Financing</a:t>
            </a:r>
            <a:endParaRPr lang="fi-FI" sz="2400" dirty="0" smtClean="0"/>
          </a:p>
          <a:p>
            <a:pPr marL="800100" lvl="1" indent="-342900" eaLnBrk="1" hangingPunct="1"/>
            <a:r>
              <a:rPr lang="fi-FI" dirty="0" smtClean="0"/>
              <a:t>The </a:t>
            </a:r>
            <a:r>
              <a:rPr lang="fi-FI" dirty="0" err="1" smtClean="0"/>
              <a:t>government</a:t>
            </a:r>
            <a:r>
              <a:rPr lang="fi-FI" dirty="0" smtClean="0"/>
              <a:t> </a:t>
            </a:r>
            <a:r>
              <a:rPr lang="fi-FI" dirty="0" err="1" smtClean="0"/>
              <a:t>core</a:t>
            </a:r>
            <a:r>
              <a:rPr lang="fi-FI" dirty="0" smtClean="0"/>
              <a:t> funding in </a:t>
            </a:r>
            <a:r>
              <a:rPr lang="fi-FI" dirty="0" err="1" smtClean="0"/>
              <a:t>total</a:t>
            </a:r>
            <a:endParaRPr lang="fi-FI" dirty="0" smtClean="0"/>
          </a:p>
          <a:p>
            <a:pPr marL="57150" indent="0">
              <a:buNone/>
            </a:pPr>
            <a:endParaRPr lang="fi-FI" dirty="0"/>
          </a:p>
        </p:txBody>
      </p:sp>
    </p:spTree>
    <p:extLst>
      <p:ext uri="{BB962C8B-B14F-4D97-AF65-F5344CB8AC3E}">
        <p14:creationId xmlns:p14="http://schemas.microsoft.com/office/powerpoint/2010/main" val="274489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99" y="117698"/>
            <a:ext cx="7451675" cy="935038"/>
          </a:xfrm>
        </p:spPr>
        <p:txBody>
          <a:bodyPr/>
          <a:lstStyle/>
          <a:p>
            <a:r>
              <a:rPr lang="fi-FI" b="1" dirty="0" smtClean="0">
                <a:solidFill>
                  <a:srgbClr val="61A28C"/>
                </a:solidFill>
              </a:rPr>
              <a:t>Feedback and </a:t>
            </a:r>
            <a:r>
              <a:rPr lang="fi-FI" b="1" dirty="0" err="1" smtClean="0">
                <a:solidFill>
                  <a:srgbClr val="61A28C"/>
                </a:solidFill>
              </a:rPr>
              <a:t>monitoring</a:t>
            </a:r>
            <a:endParaRPr lang="fi-FI" b="1" dirty="0">
              <a:solidFill>
                <a:srgbClr val="61A28C"/>
              </a:solidFill>
            </a:endParaRPr>
          </a:p>
        </p:txBody>
      </p:sp>
      <p:sp>
        <p:nvSpPr>
          <p:cNvPr id="26627" name="Rectangle 3"/>
          <p:cNvSpPr>
            <a:spLocks noGrp="1" noChangeArrowheads="1"/>
          </p:cNvSpPr>
          <p:nvPr>
            <p:ph type="body" idx="1"/>
          </p:nvPr>
        </p:nvSpPr>
        <p:spPr>
          <a:xfrm>
            <a:off x="685800" y="980727"/>
            <a:ext cx="7772400" cy="5328593"/>
          </a:xfrm>
        </p:spPr>
        <p:txBody>
          <a:bodyPr/>
          <a:lstStyle/>
          <a:p>
            <a:pPr>
              <a:lnSpc>
                <a:spcPct val="90000"/>
              </a:lnSpc>
            </a:pPr>
            <a:endParaRPr lang="en-GB" dirty="0" smtClean="0"/>
          </a:p>
          <a:p>
            <a:pPr>
              <a:lnSpc>
                <a:spcPct val="90000"/>
              </a:lnSpc>
            </a:pPr>
            <a:r>
              <a:rPr lang="en-GB" dirty="0" smtClean="0"/>
              <a:t>The HEIs are expected to present correct information on their performance and finances in a way that enables their progress be evaluated against the set goals. </a:t>
            </a:r>
          </a:p>
          <a:p>
            <a:pPr lvl="1">
              <a:lnSpc>
                <a:spcPct val="90000"/>
              </a:lnSpc>
            </a:pPr>
            <a:r>
              <a:rPr lang="en-GB" dirty="0" smtClean="0"/>
              <a:t>Development is annually monitored through indicators which gauge effectiveness and quality </a:t>
            </a:r>
          </a:p>
          <a:p>
            <a:pPr lvl="1">
              <a:lnSpc>
                <a:spcPct val="90000"/>
              </a:lnSpc>
            </a:pPr>
            <a:r>
              <a:rPr lang="en-GB" dirty="0" smtClean="0"/>
              <a:t>The Ministry gives written feedback to the HEIs on their activities and development needs.</a:t>
            </a:r>
          </a:p>
          <a:p>
            <a:pPr lvl="1">
              <a:lnSpc>
                <a:spcPct val="90000"/>
              </a:lnSpc>
            </a:pPr>
            <a:r>
              <a:rPr lang="en-GB" dirty="0" smtClean="0"/>
              <a:t>The feedback procedure is used to steer and monitor the implementation of higher education policy objectives during the agreement period. </a:t>
            </a:r>
          </a:p>
          <a:p>
            <a:pPr>
              <a:lnSpc>
                <a:spcPct val="90000"/>
              </a:lnSpc>
            </a:pPr>
            <a:r>
              <a:rPr lang="en-GB" dirty="0" smtClean="0"/>
              <a:t>The Ministry of Education and Culture visits each HEI once on the agreement period</a:t>
            </a:r>
          </a:p>
          <a:p>
            <a:pPr lvl="1">
              <a:lnSpc>
                <a:spcPct val="90000"/>
              </a:lnSpc>
            </a:pPr>
            <a:r>
              <a:rPr lang="en-GB" dirty="0" smtClean="0"/>
              <a:t>Discussions with the management, personnel, students and stakeholders</a:t>
            </a:r>
          </a:p>
          <a:p>
            <a:pPr>
              <a:lnSpc>
                <a:spcPct val="90000"/>
              </a:lnSpc>
            </a:pPr>
            <a:r>
              <a:rPr lang="en-GB" dirty="0" smtClean="0"/>
              <a:t>Informal exchange of information is frequent</a:t>
            </a:r>
          </a:p>
          <a:p>
            <a:pPr lvl="1">
              <a:lnSpc>
                <a:spcPct val="90000"/>
              </a:lnSpc>
            </a:pPr>
            <a:r>
              <a:rPr lang="en-GB" dirty="0" smtClean="0"/>
              <a:t>Small and large, multilateral and bilateral meetings between HEIs and the </a:t>
            </a:r>
            <a:r>
              <a:rPr lang="en-GB" dirty="0" err="1" smtClean="0"/>
              <a:t>MoE</a:t>
            </a:r>
            <a:endParaRPr lang="en-GB" dirty="0" smtClean="0"/>
          </a:p>
          <a:p>
            <a:pPr marL="457200" lvl="1" indent="0">
              <a:lnSpc>
                <a:spcPct val="90000"/>
              </a:lnSpc>
              <a:buNone/>
            </a:pPr>
            <a:endParaRPr lang="en-GB" dirty="0" smtClean="0"/>
          </a:p>
          <a:p>
            <a:pPr lvl="1">
              <a:lnSpc>
                <a:spcPct val="90000"/>
              </a:lnSpc>
            </a:pPr>
            <a:endParaRPr lang="en-GB" dirty="0" smtClean="0"/>
          </a:p>
        </p:txBody>
      </p:sp>
    </p:spTree>
    <p:extLst>
      <p:ext uri="{BB962C8B-B14F-4D97-AF65-F5344CB8AC3E}">
        <p14:creationId xmlns:p14="http://schemas.microsoft.com/office/powerpoint/2010/main" val="1769473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27384"/>
            <a:ext cx="9252519" cy="548680"/>
          </a:xfrm>
        </p:spPr>
        <p:txBody>
          <a:bodyPr/>
          <a:lstStyle/>
          <a:p>
            <a:r>
              <a:rPr lang="fi-FI" b="1" dirty="0">
                <a:solidFill>
                  <a:srgbClr val="729C86"/>
                </a:solidFill>
              </a:rPr>
              <a:t>Universities </a:t>
            </a:r>
            <a:r>
              <a:rPr lang="fi-FI" b="1" dirty="0" err="1">
                <a:solidFill>
                  <a:srgbClr val="729C86"/>
                </a:solidFill>
              </a:rPr>
              <a:t>core</a:t>
            </a:r>
            <a:r>
              <a:rPr lang="fi-FI" b="1" dirty="0">
                <a:solidFill>
                  <a:srgbClr val="729C86"/>
                </a:solidFill>
              </a:rPr>
              <a:t> funding </a:t>
            </a:r>
            <a:r>
              <a:rPr lang="fi-FI" b="1" dirty="0" err="1">
                <a:solidFill>
                  <a:srgbClr val="729C86"/>
                </a:solidFill>
              </a:rPr>
              <a:t>from</a:t>
            </a:r>
            <a:r>
              <a:rPr lang="fi-FI" b="1" dirty="0">
                <a:solidFill>
                  <a:srgbClr val="729C86"/>
                </a:solidFill>
              </a:rPr>
              <a:t> </a:t>
            </a:r>
            <a:r>
              <a:rPr lang="fi-FI" b="1" dirty="0" smtClean="0">
                <a:solidFill>
                  <a:srgbClr val="729C86"/>
                </a:solidFill>
              </a:rPr>
              <a:t>2015</a:t>
            </a:r>
            <a:endParaRPr lang="fi-FI" b="1" dirty="0">
              <a:solidFill>
                <a:srgbClr val="729C86"/>
              </a:solidFill>
            </a:endParaRPr>
          </a:p>
        </p:txBody>
      </p:sp>
      <p:pic>
        <p:nvPicPr>
          <p:cNvPr id="2" name="Picture 3" descr="\\tt.eduuni.fi@SSL\DavWWWRoot\okm\ktpo\STO\YO rahoitusmalli\Rahoitusmalli 2015 alkaen\Eduunisisältö\Työkansio (OKM)\rahoitusmalli_2015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20688"/>
            <a:ext cx="8149034" cy="603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783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KM_A vihreä englanti ranska">
  <a:themeElements>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A vihreä englanti ranska">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A vihreä englanti rans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A vihreä englanti rans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A vihreä englanti rans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A vihreä englanti rans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A vihreä englanti rans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A vihreä englanti rans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A vihreä englanti rans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A vihreä englanti rans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A vihreä englanti rans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A vihreä englanti rans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A vihreä englanti rans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KM_A vaalea suomi ruotsi">
  <a:themeElements>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vihreä suomi ruotsi">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vihreä suomi ruots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vihreä suomi ruots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vihreä suomi ruots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vihreä suomi ruots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vihreä suomi ruots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vihreä suomi ruots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vihreä suomi ruots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vihreä suomi ruots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vihreä suomi ruots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vihreä suomi ruots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vihreä suomi ruots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KM_A vaalea suomi ruotsi">
  <a:themeElements>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vihreä suomi ruotsi">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vihreä suomi ruots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vihreä suomi ruots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vihreä suomi ruots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vihreä suomi ruots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vihreä suomi ruots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vihreä suomi ruots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vihreä suomi ruots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vihreä suomi ruots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vihreä suomi ruots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vihreä suomi ruots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vihreä suomi ruots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KM_A vihreä suomi ruotsi">
  <a:themeElements>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vihreä suomi ruotsi">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vihreä suomi ruots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vihreä suomi ruots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vihreä suomi ruots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vihreä suomi ruots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vihreä suomi ruots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vihreä suomi ruots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vihreä suomi ruots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vihreä suomi ruots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vihreä suomi ruots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vihreä suomi ruots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vihreä suomi ruots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KM_A vihreä englanti ranska">
  <a:themeElements>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A vihreä englanti ranska">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A vihreä englanti rans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A vihreä englanti rans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A vihreä englanti rans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A vihreä englanti rans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A vihreä englanti rans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A vihreä englanti rans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A vihreä englanti rans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A vihreä englanti rans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A vihreä englanti rans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A vihreä englanti rans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A vihreä englanti rans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A vihreä englanti rans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KM_C vaalea englanti ranska lisä">
  <a:themeElements>
    <a:clrScheme name="OKM_C vaalea englanti ranska lisä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C vaalea englanti ranska lisä">
      <a:majorFont>
        <a:latin typeface="Akzidenz Grotesk BE"/>
        <a:ea typeface="MS PGothic"/>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C vaalea englanti ranska lisä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C vaalea englanti ranska lisä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C vaalea englanti ranska lisä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C vaalea englanti ranska lisä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C vaalea englanti ranska lisä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C vaalea englanti ranska lisä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C vaalea englanti ranska lisä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C vaalea englanti ranska lisä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C vaalea englanti ranska lisä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C vaalea englanti ranska lisä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C vaalea englanti ranska lisä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C vaalea englanti ranska lisä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KM_C vaalea englanti ranska lisä">
  <a:themeElements>
    <a:clrScheme name="OKM_C vaalea englanti ranska lisä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KM_C vaalea englanti ranska lisä">
      <a:majorFont>
        <a:latin typeface="Akzidenz Grotesk BE"/>
        <a:ea typeface="MS PGothic"/>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M_C vaalea englanti ranska lisä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C vaalea englanti ranska lisä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C vaalea englanti ranska lisä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C vaalea englanti ranska lisä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C vaalea englanti ranska lisä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C vaalea englanti ranska lisä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C vaalea englanti ranska lisä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C vaalea englanti ranska lisä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C vaalea englanti ranska lisä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C vaalea englanti ranska lisä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C vaalea englanti ranska lisä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C vaalea englanti ranska lisä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3A04F2CC84D143BC2366A03E3116AF" ma:contentTypeVersion="0" ma:contentTypeDescription="Create a new document." ma:contentTypeScope="" ma:versionID="bb3b8606a7c8a77d3589bafdd174274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8F41C-A352-451B-B7CF-DAE30A35B87C}">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79B0FC9-331C-40CD-BEB4-B54503783E3E}">
  <ds:schemaRefs>
    <ds:schemaRef ds:uri="http://schemas.microsoft.com/sharepoint/v3/contenttype/forms"/>
  </ds:schemaRefs>
</ds:datastoreItem>
</file>

<file path=customXml/itemProps3.xml><?xml version="1.0" encoding="utf-8"?>
<ds:datastoreItem xmlns:ds="http://schemas.openxmlformats.org/officeDocument/2006/customXml" ds:itemID="{6380F62E-7651-4C13-BCD4-CA960722E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4855</TotalTime>
  <Words>3687</Words>
  <Application>Microsoft Office PowerPoint</Application>
  <PresentationFormat>Näytössä katseltava diaesitys (4:3)</PresentationFormat>
  <Paragraphs>581</Paragraphs>
  <Slides>39</Slides>
  <Notes>8</Notes>
  <HiddenSlides>0</HiddenSlides>
  <MMClips>0</MMClips>
  <ScaleCrop>false</ScaleCrop>
  <HeadingPairs>
    <vt:vector size="6" baseType="variant">
      <vt:variant>
        <vt:lpstr>Käytetyt fontit</vt:lpstr>
      </vt:variant>
      <vt:variant>
        <vt:i4>8</vt:i4>
      </vt:variant>
      <vt:variant>
        <vt:lpstr>Teema</vt:lpstr>
      </vt:variant>
      <vt:variant>
        <vt:i4>7</vt:i4>
      </vt:variant>
      <vt:variant>
        <vt:lpstr>Dian otsikot</vt:lpstr>
      </vt:variant>
      <vt:variant>
        <vt:i4>39</vt:i4>
      </vt:variant>
    </vt:vector>
  </HeadingPairs>
  <TitlesOfParts>
    <vt:vector size="54" baseType="lpstr">
      <vt:lpstr>MS Mincho</vt:lpstr>
      <vt:lpstr>ＭＳ Ｐゴシック</vt:lpstr>
      <vt:lpstr>ＭＳ Ｐゴシック</vt:lpstr>
      <vt:lpstr>Akzidenz Grotesk BE</vt:lpstr>
      <vt:lpstr>Akzidenz Grotesk BE Md</vt:lpstr>
      <vt:lpstr>Arial</vt:lpstr>
      <vt:lpstr>Calibri</vt:lpstr>
      <vt:lpstr>Times New Roman</vt:lpstr>
      <vt:lpstr>OKM_A vihreä englanti ranska</vt:lpstr>
      <vt:lpstr>OKM_A vaalea suomi ruotsi</vt:lpstr>
      <vt:lpstr>4_OKM_A vaalea suomi ruotsi</vt:lpstr>
      <vt:lpstr>2_OKM_A vihreä suomi ruotsi</vt:lpstr>
      <vt:lpstr>2_OKM_A vihreä englanti ranska</vt:lpstr>
      <vt:lpstr>OKM_C vaalea englanti ranska lisä</vt:lpstr>
      <vt:lpstr>2_OKM_C vaalea englanti ranska lisä</vt:lpstr>
      <vt:lpstr>HE in Finland  Birgitta Vuorinen, Counsellor of Education Department of Higher Education and Science Policy</vt:lpstr>
      <vt:lpstr>Outline</vt:lpstr>
      <vt:lpstr>PowerPoint-esitys</vt:lpstr>
      <vt:lpstr>Flexible system </vt:lpstr>
      <vt:lpstr>Outline</vt:lpstr>
      <vt:lpstr>Steering and funding of HEIs</vt:lpstr>
      <vt:lpstr>Performance Agreements</vt:lpstr>
      <vt:lpstr>Feedback and monitoring</vt:lpstr>
      <vt:lpstr>Universities core funding from 2015</vt:lpstr>
      <vt:lpstr>Universities' core funding formula review 2017</vt:lpstr>
      <vt:lpstr>Universities core funding from 2017</vt:lpstr>
      <vt:lpstr>Universities of Applied Sciences’ core funding from 2015</vt:lpstr>
      <vt:lpstr>UAS' core funding formula review 2017 - proposal</vt:lpstr>
      <vt:lpstr>External funding: Academy of Finland and TEKES</vt:lpstr>
      <vt:lpstr>Public funding for higher education and research  2016</vt:lpstr>
      <vt:lpstr>Outline</vt:lpstr>
      <vt:lpstr>Government programme 2015-2019</vt:lpstr>
      <vt:lpstr>Government on  Knowledge and Education</vt:lpstr>
      <vt:lpstr>  Knowledge and Education Key projects this government term</vt:lpstr>
      <vt:lpstr>Sipilä’s Government:  Acceleration of transition to working life</vt:lpstr>
      <vt:lpstr> Sipilä’s Government: Cooperation between higher education institutions and business life strengthened to bring innovations to the market</vt:lpstr>
      <vt:lpstr>Outline</vt:lpstr>
      <vt:lpstr>PowerPoint-esitys</vt:lpstr>
      <vt:lpstr>Similarities with other European HE systems</vt:lpstr>
      <vt:lpstr>PowerPoint-esitys</vt:lpstr>
      <vt:lpstr>Finnish education and research system in comparison</vt:lpstr>
      <vt:lpstr>Tertiary education level for 30-34-years-olds in 2014</vt:lpstr>
      <vt:lpstr>Spending on higher education, 2011 As a percentage of GDP</vt:lpstr>
      <vt:lpstr>Finnish HE system - review </vt:lpstr>
      <vt:lpstr>The number of  higher education institutions</vt:lpstr>
      <vt:lpstr>Outline</vt:lpstr>
      <vt:lpstr>Preparation of the qualifications framework</vt:lpstr>
      <vt:lpstr> Involvement of stakeholders</vt:lpstr>
      <vt:lpstr> Key content of the Government Proposal (1)</vt:lpstr>
      <vt:lpstr> Key content of the Government Proposal (2)</vt:lpstr>
      <vt:lpstr> Key content of the Government Proposal (3)</vt:lpstr>
      <vt:lpstr>Draft Decree: descriptions of the requirements levels and placement principles</vt:lpstr>
      <vt:lpstr>Draft Decree: descriptions of the requirements levels and placement principles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Halonen Tomi</dc:creator>
  <cp:lastModifiedBy>Hilla Aurén</cp:lastModifiedBy>
  <cp:revision>365</cp:revision>
  <cp:lastPrinted>2016-01-12T14:44:46Z</cp:lastPrinted>
  <dcterms:created xsi:type="dcterms:W3CDTF">2012-10-03T07:49:43Z</dcterms:created>
  <dcterms:modified xsi:type="dcterms:W3CDTF">2016-06-13T10:32:34Z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0x0101006D3A04F2CC84D143BC2366A03E3116AF</vt:lpwstr>
  </property>
</Properties>
</file>