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5" r:id="rId1"/>
  </p:sldMasterIdLst>
  <p:notesMasterIdLst>
    <p:notesMasterId r:id="rId26"/>
  </p:notesMasterIdLst>
  <p:handoutMasterIdLst>
    <p:handoutMasterId r:id="rId27"/>
  </p:handoutMasterIdLst>
  <p:sldIdLst>
    <p:sldId id="318" r:id="rId2"/>
    <p:sldId id="319" r:id="rId3"/>
    <p:sldId id="322" r:id="rId4"/>
    <p:sldId id="330" r:id="rId5"/>
    <p:sldId id="291" r:id="rId6"/>
    <p:sldId id="292" r:id="rId7"/>
    <p:sldId id="324" r:id="rId8"/>
    <p:sldId id="335" r:id="rId9"/>
    <p:sldId id="327" r:id="rId10"/>
    <p:sldId id="349" r:id="rId11"/>
    <p:sldId id="339" r:id="rId12"/>
    <p:sldId id="333" r:id="rId13"/>
    <p:sldId id="350" r:id="rId14"/>
    <p:sldId id="325" r:id="rId15"/>
    <p:sldId id="347" r:id="rId16"/>
    <p:sldId id="338" r:id="rId17"/>
    <p:sldId id="343" r:id="rId18"/>
    <p:sldId id="331" r:id="rId19"/>
    <p:sldId id="340" r:id="rId20"/>
    <p:sldId id="341" r:id="rId21"/>
    <p:sldId id="342" r:id="rId22"/>
    <p:sldId id="348" r:id="rId23"/>
    <p:sldId id="345" r:id="rId24"/>
    <p:sldId id="344" r:id="rId25"/>
  </p:sldIdLst>
  <p:sldSz cx="9144000" cy="6858000" type="screen4x3"/>
  <p:notesSz cx="6669088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6046" autoAdjust="0"/>
  </p:normalViewPr>
  <p:slideViewPr>
    <p:cSldViewPr snapToGrid="0" snapToObjects="1">
      <p:cViewPr varScale="1">
        <p:scale>
          <a:sx n="127" d="100"/>
          <a:sy n="127" d="100"/>
        </p:scale>
        <p:origin x="78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938" y="-96"/>
      </p:cViewPr>
      <p:guideLst>
        <p:guide orient="horz" pos="310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A3EA6-D462-449D-ABC0-69E2740811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1C5E991-4A16-4BD2-A051-989570AB394B}">
      <dgm:prSet custT="1"/>
      <dgm:spPr/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Audit agreement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15 January 2014</a:t>
          </a:r>
        </a:p>
        <a:p>
          <a:pPr rtl="0"/>
          <a:endParaRPr lang="fi-FI" sz="1100" dirty="0">
            <a:latin typeface="Calibri" panose="020F0502020204030204" pitchFamily="34" charset="0"/>
          </a:endParaRPr>
        </a:p>
      </dgm:t>
    </dgm:pt>
    <dgm:pt modelId="{1418A808-2224-46A6-AA69-0AC1AB992E86}" type="parTrans" cxnId="{616F7500-1CD1-4B49-885D-E670D47741E3}">
      <dgm:prSet/>
      <dgm:spPr/>
      <dgm:t>
        <a:bodyPr/>
        <a:lstStyle/>
        <a:p>
          <a:endParaRPr lang="fi-FI"/>
        </a:p>
      </dgm:t>
    </dgm:pt>
    <dgm:pt modelId="{7F944BDE-7C49-4750-B5AF-40F086801482}" type="sibTrans" cxnId="{616F7500-1CD1-4B49-885D-E670D47741E3}">
      <dgm:prSet/>
      <dgm:spPr/>
      <dgm:t>
        <a:bodyPr/>
        <a:lstStyle/>
        <a:p>
          <a:endParaRPr lang="fi-FI"/>
        </a:p>
      </dgm:t>
    </dgm:pt>
    <dgm:pt modelId="{0AB7C50B-5855-457F-BBCB-6E6F64E3B8B8}">
      <dgm:prSet custT="1"/>
      <dgm:spPr/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Audit team appointed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25 March 2014</a:t>
          </a:r>
          <a:endParaRPr lang="fi-FI" sz="1100" b="1" dirty="0">
            <a:latin typeface="Calibri" panose="020F0502020204030204" pitchFamily="34" charset="0"/>
          </a:endParaRPr>
        </a:p>
      </dgm:t>
    </dgm:pt>
    <dgm:pt modelId="{DFDE101D-2FDD-4CA5-813E-CB9314B565EC}" type="parTrans" cxnId="{75301DE7-47A3-4F7A-BC92-11D080B142C7}">
      <dgm:prSet/>
      <dgm:spPr/>
      <dgm:t>
        <a:bodyPr/>
        <a:lstStyle/>
        <a:p>
          <a:endParaRPr lang="fi-FI"/>
        </a:p>
      </dgm:t>
    </dgm:pt>
    <dgm:pt modelId="{4AEE3CC5-C3B1-4DC3-A0B0-509D6A6B4E13}" type="sibTrans" cxnId="{75301DE7-47A3-4F7A-BC92-11D080B142C7}">
      <dgm:prSet/>
      <dgm:spPr/>
      <dgm:t>
        <a:bodyPr/>
        <a:lstStyle/>
        <a:p>
          <a:endParaRPr lang="fi-FI"/>
        </a:p>
      </dgm:t>
    </dgm:pt>
    <dgm:pt modelId="{ED3681EC-63FE-446F-9AFF-71F7407DC92E}">
      <dgm:prSet custT="1"/>
      <dgm:spPr/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Audit material by     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the University of Helsinki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20 June 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2014</a:t>
          </a:r>
          <a:endParaRPr lang="fi-FI" sz="1100" b="1" dirty="0">
            <a:latin typeface="Calibri" panose="020F0502020204030204" pitchFamily="34" charset="0"/>
          </a:endParaRPr>
        </a:p>
      </dgm:t>
    </dgm:pt>
    <dgm:pt modelId="{0B499D8E-F6CD-4BAA-8E6F-78A4FCF0A021}" type="parTrans" cxnId="{8D21EE00-62A3-4C9E-A10F-E095CD6E5D1F}">
      <dgm:prSet/>
      <dgm:spPr/>
      <dgm:t>
        <a:bodyPr/>
        <a:lstStyle/>
        <a:p>
          <a:endParaRPr lang="fi-FI"/>
        </a:p>
      </dgm:t>
    </dgm:pt>
    <dgm:pt modelId="{83F7A101-5214-414B-B654-E8FF40D63490}" type="sibTrans" cxnId="{8D21EE00-62A3-4C9E-A10F-E095CD6E5D1F}">
      <dgm:prSet/>
      <dgm:spPr/>
      <dgm:t>
        <a:bodyPr/>
        <a:lstStyle/>
        <a:p>
          <a:endParaRPr lang="fi-FI"/>
        </a:p>
      </dgm:t>
    </dgm:pt>
    <dgm:pt modelId="{2AA4CEB8-15C0-4C78-A3AD-1BA87B745370}">
      <dgm:prSet custT="1"/>
      <dgm:spPr/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Preparations for the site visit 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– 5 October 2014</a:t>
          </a:r>
          <a:endParaRPr lang="fi-FI" sz="1100" b="1" dirty="0">
            <a:latin typeface="Calibri" panose="020F0502020204030204" pitchFamily="34" charset="0"/>
          </a:endParaRPr>
        </a:p>
      </dgm:t>
    </dgm:pt>
    <dgm:pt modelId="{469D7A4D-357F-47D4-9875-32DFC79EABE5}" type="parTrans" cxnId="{8AB02C6C-A436-4E02-A348-C20DFFD1C15F}">
      <dgm:prSet/>
      <dgm:spPr/>
      <dgm:t>
        <a:bodyPr/>
        <a:lstStyle/>
        <a:p>
          <a:endParaRPr lang="fi-FI"/>
        </a:p>
      </dgm:t>
    </dgm:pt>
    <dgm:pt modelId="{63AE1761-C5F4-4C86-B8F3-DACA3878D310}" type="sibTrans" cxnId="{8AB02C6C-A436-4E02-A348-C20DFFD1C15F}">
      <dgm:prSet/>
      <dgm:spPr/>
      <dgm:t>
        <a:bodyPr/>
        <a:lstStyle/>
        <a:p>
          <a:endParaRPr lang="fi-FI"/>
        </a:p>
      </dgm:t>
    </dgm:pt>
    <dgm:pt modelId="{B6A54AF5-169C-42D9-B5F2-EEB930491EAC}">
      <dgm:prSet custT="1"/>
      <dgm:spPr/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Site visit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6–9 October 2014</a:t>
          </a:r>
          <a:endParaRPr lang="fi-FI" sz="1100" b="1" dirty="0">
            <a:latin typeface="Calibri" panose="020F0502020204030204" pitchFamily="34" charset="0"/>
          </a:endParaRPr>
        </a:p>
      </dgm:t>
    </dgm:pt>
    <dgm:pt modelId="{D7B5DDE0-115E-40DF-BF45-59115F2589BC}" type="parTrans" cxnId="{17DE8BB8-66DF-4EA1-8499-31EBD2494F08}">
      <dgm:prSet/>
      <dgm:spPr/>
      <dgm:t>
        <a:bodyPr/>
        <a:lstStyle/>
        <a:p>
          <a:endParaRPr lang="fi-FI"/>
        </a:p>
      </dgm:t>
    </dgm:pt>
    <dgm:pt modelId="{8F3F5D5F-BFBF-4584-9ABF-BAA0244F0C3B}" type="sibTrans" cxnId="{17DE8BB8-66DF-4EA1-8499-31EBD2494F08}">
      <dgm:prSet/>
      <dgm:spPr/>
      <dgm:t>
        <a:bodyPr/>
        <a:lstStyle/>
        <a:p>
          <a:endParaRPr lang="fi-FI"/>
        </a:p>
      </dgm:t>
    </dgm:pt>
    <dgm:pt modelId="{917D0834-60CC-430F-BB37-42BD76FF1378}">
      <dgm:prSet custT="1"/>
      <dgm:spPr/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FINEEC’s/ Higher Education Board’s decision on the result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&amp;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Publication of the report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February 2015</a:t>
          </a:r>
          <a:endParaRPr lang="fi-FI" sz="1100" b="1" dirty="0">
            <a:latin typeface="Calibri" panose="020F0502020204030204" pitchFamily="34" charset="0"/>
          </a:endParaRPr>
        </a:p>
      </dgm:t>
    </dgm:pt>
    <dgm:pt modelId="{EE60A133-C7CC-4483-A9A2-036A8315237B}" type="parTrans" cxnId="{AE2C2F1B-F057-4641-BAE8-143793A2A665}">
      <dgm:prSet/>
      <dgm:spPr/>
      <dgm:t>
        <a:bodyPr/>
        <a:lstStyle/>
        <a:p>
          <a:endParaRPr lang="fi-FI"/>
        </a:p>
      </dgm:t>
    </dgm:pt>
    <dgm:pt modelId="{F4F8F02D-F632-46A7-B410-3B9ECE3E317C}" type="sibTrans" cxnId="{AE2C2F1B-F057-4641-BAE8-143793A2A665}">
      <dgm:prSet/>
      <dgm:spPr/>
      <dgm:t>
        <a:bodyPr/>
        <a:lstStyle/>
        <a:p>
          <a:endParaRPr lang="fi-FI"/>
        </a:p>
      </dgm:t>
    </dgm:pt>
    <dgm:pt modelId="{5071937A-7E2C-451F-8010-0C6158BBD55C}">
      <dgm:prSet custT="1"/>
      <dgm:spPr/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Concluding seminar at the University of Helsinki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March 2015</a:t>
          </a:r>
          <a:endParaRPr lang="fi-FI" sz="1100" b="1" dirty="0">
            <a:latin typeface="Calibri" panose="020F0502020204030204" pitchFamily="34" charset="0"/>
          </a:endParaRPr>
        </a:p>
      </dgm:t>
    </dgm:pt>
    <dgm:pt modelId="{F261BC81-2A35-4C78-9B1F-340CDC833A44}" type="parTrans" cxnId="{65A26C4A-76FA-48C2-A3CD-9B01DF642CAD}">
      <dgm:prSet/>
      <dgm:spPr/>
      <dgm:t>
        <a:bodyPr/>
        <a:lstStyle/>
        <a:p>
          <a:endParaRPr lang="fi-FI"/>
        </a:p>
      </dgm:t>
    </dgm:pt>
    <dgm:pt modelId="{8AC68CAB-39C9-4961-83BB-293485880C92}" type="sibTrans" cxnId="{65A26C4A-76FA-48C2-A3CD-9B01DF642CAD}">
      <dgm:prSet/>
      <dgm:spPr/>
      <dgm:t>
        <a:bodyPr/>
        <a:lstStyle/>
        <a:p>
          <a:endParaRPr lang="fi-FI"/>
        </a:p>
      </dgm:t>
    </dgm:pt>
    <dgm:pt modelId="{A469504A-2BFF-48CC-BE05-4A09DB3EAB9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100" b="1" dirty="0" smtClean="0">
              <a:latin typeface="Calibri" panose="020F0502020204030204" pitchFamily="34" charset="0"/>
            </a:rPr>
            <a:t>Information and discussion event </a:t>
          </a:r>
        </a:p>
        <a:p>
          <a:pPr rtl="0"/>
          <a:r>
            <a:rPr lang="en-US" sz="1100" b="1" dirty="0" smtClean="0">
              <a:latin typeface="Calibri" panose="020F0502020204030204" pitchFamily="34" charset="0"/>
            </a:rPr>
            <a:t>10 September 2014</a:t>
          </a:r>
          <a:endParaRPr lang="fi-FI" sz="1100" b="1" dirty="0">
            <a:latin typeface="Calibri" panose="020F0502020204030204" pitchFamily="34" charset="0"/>
          </a:endParaRPr>
        </a:p>
      </dgm:t>
    </dgm:pt>
    <dgm:pt modelId="{53407A2F-F84D-4E41-AD2C-6F2400798A4D}" type="sibTrans" cxnId="{83E72179-0882-4312-BD6F-72013F41D199}">
      <dgm:prSet/>
      <dgm:spPr/>
      <dgm:t>
        <a:bodyPr/>
        <a:lstStyle/>
        <a:p>
          <a:endParaRPr lang="fi-FI"/>
        </a:p>
      </dgm:t>
    </dgm:pt>
    <dgm:pt modelId="{FAD96BBE-2C9D-4EEE-91B4-D5C24F4BFA38}" type="parTrans" cxnId="{83E72179-0882-4312-BD6F-72013F41D199}">
      <dgm:prSet/>
      <dgm:spPr/>
      <dgm:t>
        <a:bodyPr/>
        <a:lstStyle/>
        <a:p>
          <a:endParaRPr lang="fi-FI"/>
        </a:p>
      </dgm:t>
    </dgm:pt>
    <dgm:pt modelId="{C6A5E448-9F05-401B-AC06-9E9A1501F9BF}" type="pres">
      <dgm:prSet presAssocID="{D7DA3EA6-D462-449D-ABC0-69E27408111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8DF5B00-E4D5-4544-B020-6738A6A2B8B3}" type="pres">
      <dgm:prSet presAssocID="{D7DA3EA6-D462-449D-ABC0-69E274081110}" presName="arrow" presStyleLbl="bgShp" presStyleIdx="0" presStyleCnt="1" custScaleX="115303" custLinFactNeighborX="-1172"/>
      <dgm:spPr/>
    </dgm:pt>
    <dgm:pt modelId="{9E15193B-553B-48AF-A33D-E140817834B8}" type="pres">
      <dgm:prSet presAssocID="{D7DA3EA6-D462-449D-ABC0-69E274081110}" presName="linearProcess" presStyleCnt="0"/>
      <dgm:spPr/>
    </dgm:pt>
    <dgm:pt modelId="{D5100334-EAFD-4606-803D-4C6CF2230186}" type="pres">
      <dgm:prSet presAssocID="{91C5E991-4A16-4BD2-A051-989570AB394B}" presName="textNode" presStyleLbl="node1" presStyleIdx="0" presStyleCnt="8" custScaleX="473967" custLinFactNeighborX="-6720" custLinFactNeighborY="432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FC5B14E-D7F9-4455-9811-52CB6131912C}" type="pres">
      <dgm:prSet presAssocID="{7F944BDE-7C49-4750-B5AF-40F086801482}" presName="sibTrans" presStyleCnt="0"/>
      <dgm:spPr/>
    </dgm:pt>
    <dgm:pt modelId="{D1E73417-3F84-4F7F-9B57-E68F931C1057}" type="pres">
      <dgm:prSet presAssocID="{0AB7C50B-5855-457F-BBCB-6E6F64E3B8B8}" presName="textNode" presStyleLbl="node1" presStyleIdx="1" presStyleCnt="8" custScaleX="463174" custLinFactNeighborX="62047" custLinFactNeighborY="432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B4F09B4-1DEC-471B-BE9B-31BF20D6339B}" type="pres">
      <dgm:prSet presAssocID="{4AEE3CC5-C3B1-4DC3-A0B0-509D6A6B4E13}" presName="sibTrans" presStyleCnt="0"/>
      <dgm:spPr/>
    </dgm:pt>
    <dgm:pt modelId="{856107BD-BAC4-4C79-AF41-40BB76B1E0F0}" type="pres">
      <dgm:prSet presAssocID="{ED3681EC-63FE-446F-9AFF-71F7407DC92E}" presName="textNode" presStyleLbl="node1" presStyleIdx="2" presStyleCnt="8" custScaleX="602008" custLinFactNeighborX="48167" custLinFactNeighborY="-405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E7A60FF-2A68-4D54-B011-3F6A57BFA92B}" type="pres">
      <dgm:prSet presAssocID="{83F7A101-5214-414B-B654-E8FF40D63490}" presName="sibTrans" presStyleCnt="0"/>
      <dgm:spPr/>
    </dgm:pt>
    <dgm:pt modelId="{A8A9F8E7-8D29-4908-9EA6-422E9FA41B70}" type="pres">
      <dgm:prSet presAssocID="{A469504A-2BFF-48CC-BE05-4A09DB3EAB9C}" presName="textNode" presStyleLbl="node1" presStyleIdx="3" presStyleCnt="8" custScaleX="610473" custLinFactNeighborX="-25978" custLinFactNeighborY="432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D4C3CB7-6397-4378-8582-1CF673EE78BC}" type="pres">
      <dgm:prSet presAssocID="{53407A2F-F84D-4E41-AD2C-6F2400798A4D}" presName="sibTrans" presStyleCnt="0"/>
      <dgm:spPr/>
    </dgm:pt>
    <dgm:pt modelId="{FAACC99C-4505-4E01-AD91-B63830DB9E44}" type="pres">
      <dgm:prSet presAssocID="{2AA4CEB8-15C0-4C78-A3AD-1BA87B745370}" presName="textNode" presStyleLbl="node1" presStyleIdx="4" presStyleCnt="8" custScaleX="588679" custLinFactNeighborX="-89988" custLinFactNeighborY="-405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01051E-2252-49FB-A623-BD6106AE4CC8}" type="pres">
      <dgm:prSet presAssocID="{63AE1761-C5F4-4C86-B8F3-DACA3878D310}" presName="sibTrans" presStyleCnt="0"/>
      <dgm:spPr/>
    </dgm:pt>
    <dgm:pt modelId="{5EA4B1DF-0614-4B62-98EB-DA1D0536A102}" type="pres">
      <dgm:prSet presAssocID="{B6A54AF5-169C-42D9-B5F2-EEB930491EAC}" presName="textNode" presStyleLbl="node1" presStyleIdx="5" presStyleCnt="8" custScaleX="537444" custLinFactNeighborX="37235" custLinFactNeighborY="-405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4F7F5F3-479F-475A-9497-35728B90BE7F}" type="pres">
      <dgm:prSet presAssocID="{8F3F5D5F-BFBF-4584-9ABF-BAA0244F0C3B}" presName="sibTrans" presStyleCnt="0"/>
      <dgm:spPr/>
    </dgm:pt>
    <dgm:pt modelId="{54C4AFAD-E5AE-46A9-A212-C44DAE76B37F}" type="pres">
      <dgm:prSet presAssocID="{917D0834-60CC-430F-BB37-42BD76FF1378}" presName="textNode" presStyleLbl="node1" presStyleIdx="6" presStyleCnt="8" custScaleX="532398" custScaleY="109390" custLinFactNeighborX="61595" custLinFactNeighborY="4662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7DEC7A-8307-4278-A11C-56866A01C344}" type="pres">
      <dgm:prSet presAssocID="{F4F8F02D-F632-46A7-B410-3B9ECE3E317C}" presName="sibTrans" presStyleCnt="0"/>
      <dgm:spPr/>
    </dgm:pt>
    <dgm:pt modelId="{845FD7EE-CA00-4ECF-96E5-EB4CE86E8F11}" type="pres">
      <dgm:prSet presAssocID="{5071937A-7E2C-451F-8010-0C6158BBD55C}" presName="textNode" presStyleLbl="node1" presStyleIdx="7" presStyleCnt="8" custScaleX="528357" custScaleY="109390" custLinFactX="-5841" custLinFactNeighborX="-100000" custLinFactNeighborY="4662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87D6FDE-F2CD-44C5-8B15-0825F4C20C1D}" type="presOf" srcId="{91C5E991-4A16-4BD2-A051-989570AB394B}" destId="{D5100334-EAFD-4606-803D-4C6CF2230186}" srcOrd="0" destOrd="0" presId="urn:microsoft.com/office/officeart/2005/8/layout/hProcess9"/>
    <dgm:cxn modelId="{2064FBA2-1DE8-4F92-B3B5-C791905F1AB9}" type="presOf" srcId="{0AB7C50B-5855-457F-BBCB-6E6F64E3B8B8}" destId="{D1E73417-3F84-4F7F-9B57-E68F931C1057}" srcOrd="0" destOrd="0" presId="urn:microsoft.com/office/officeart/2005/8/layout/hProcess9"/>
    <dgm:cxn modelId="{FD343A5A-9D80-4DB4-8FD6-5D7ABD8825A1}" type="presOf" srcId="{B6A54AF5-169C-42D9-B5F2-EEB930491EAC}" destId="{5EA4B1DF-0614-4B62-98EB-DA1D0536A102}" srcOrd="0" destOrd="0" presId="urn:microsoft.com/office/officeart/2005/8/layout/hProcess9"/>
    <dgm:cxn modelId="{8AB02C6C-A436-4E02-A348-C20DFFD1C15F}" srcId="{D7DA3EA6-D462-449D-ABC0-69E274081110}" destId="{2AA4CEB8-15C0-4C78-A3AD-1BA87B745370}" srcOrd="4" destOrd="0" parTransId="{469D7A4D-357F-47D4-9875-32DFC79EABE5}" sibTransId="{63AE1761-C5F4-4C86-B8F3-DACA3878D310}"/>
    <dgm:cxn modelId="{A763D2C9-5BF7-4CAE-B662-9D266807C181}" type="presOf" srcId="{917D0834-60CC-430F-BB37-42BD76FF1378}" destId="{54C4AFAD-E5AE-46A9-A212-C44DAE76B37F}" srcOrd="0" destOrd="0" presId="urn:microsoft.com/office/officeart/2005/8/layout/hProcess9"/>
    <dgm:cxn modelId="{65A26C4A-76FA-48C2-A3CD-9B01DF642CAD}" srcId="{D7DA3EA6-D462-449D-ABC0-69E274081110}" destId="{5071937A-7E2C-451F-8010-0C6158BBD55C}" srcOrd="7" destOrd="0" parTransId="{F261BC81-2A35-4C78-9B1F-340CDC833A44}" sibTransId="{8AC68CAB-39C9-4961-83BB-293485880C92}"/>
    <dgm:cxn modelId="{AE2C2F1B-F057-4641-BAE8-143793A2A665}" srcId="{D7DA3EA6-D462-449D-ABC0-69E274081110}" destId="{917D0834-60CC-430F-BB37-42BD76FF1378}" srcOrd="6" destOrd="0" parTransId="{EE60A133-C7CC-4483-A9A2-036A8315237B}" sibTransId="{F4F8F02D-F632-46A7-B410-3B9ECE3E317C}"/>
    <dgm:cxn modelId="{75301DE7-47A3-4F7A-BC92-11D080B142C7}" srcId="{D7DA3EA6-D462-449D-ABC0-69E274081110}" destId="{0AB7C50B-5855-457F-BBCB-6E6F64E3B8B8}" srcOrd="1" destOrd="0" parTransId="{DFDE101D-2FDD-4CA5-813E-CB9314B565EC}" sibTransId="{4AEE3CC5-C3B1-4DC3-A0B0-509D6A6B4E13}"/>
    <dgm:cxn modelId="{616F7500-1CD1-4B49-885D-E670D47741E3}" srcId="{D7DA3EA6-D462-449D-ABC0-69E274081110}" destId="{91C5E991-4A16-4BD2-A051-989570AB394B}" srcOrd="0" destOrd="0" parTransId="{1418A808-2224-46A6-AA69-0AC1AB992E86}" sibTransId="{7F944BDE-7C49-4750-B5AF-40F086801482}"/>
    <dgm:cxn modelId="{D758AA41-FAF7-4999-A5BE-D670D0CD2124}" type="presOf" srcId="{5071937A-7E2C-451F-8010-0C6158BBD55C}" destId="{845FD7EE-CA00-4ECF-96E5-EB4CE86E8F11}" srcOrd="0" destOrd="0" presId="urn:microsoft.com/office/officeart/2005/8/layout/hProcess9"/>
    <dgm:cxn modelId="{8D21EE00-62A3-4C9E-A10F-E095CD6E5D1F}" srcId="{D7DA3EA6-D462-449D-ABC0-69E274081110}" destId="{ED3681EC-63FE-446F-9AFF-71F7407DC92E}" srcOrd="2" destOrd="0" parTransId="{0B499D8E-F6CD-4BAA-8E6F-78A4FCF0A021}" sibTransId="{83F7A101-5214-414B-B654-E8FF40D63490}"/>
    <dgm:cxn modelId="{17DE8BB8-66DF-4EA1-8499-31EBD2494F08}" srcId="{D7DA3EA6-D462-449D-ABC0-69E274081110}" destId="{B6A54AF5-169C-42D9-B5F2-EEB930491EAC}" srcOrd="5" destOrd="0" parTransId="{D7B5DDE0-115E-40DF-BF45-59115F2589BC}" sibTransId="{8F3F5D5F-BFBF-4584-9ABF-BAA0244F0C3B}"/>
    <dgm:cxn modelId="{83E72179-0882-4312-BD6F-72013F41D199}" srcId="{D7DA3EA6-D462-449D-ABC0-69E274081110}" destId="{A469504A-2BFF-48CC-BE05-4A09DB3EAB9C}" srcOrd="3" destOrd="0" parTransId="{FAD96BBE-2C9D-4EEE-91B4-D5C24F4BFA38}" sibTransId="{53407A2F-F84D-4E41-AD2C-6F2400798A4D}"/>
    <dgm:cxn modelId="{11C665AC-5BDC-42FD-A366-3BD4F970A100}" type="presOf" srcId="{D7DA3EA6-D462-449D-ABC0-69E274081110}" destId="{C6A5E448-9F05-401B-AC06-9E9A1501F9BF}" srcOrd="0" destOrd="0" presId="urn:microsoft.com/office/officeart/2005/8/layout/hProcess9"/>
    <dgm:cxn modelId="{C7A47A73-2914-4A24-9373-D2C35631C8FB}" type="presOf" srcId="{2AA4CEB8-15C0-4C78-A3AD-1BA87B745370}" destId="{FAACC99C-4505-4E01-AD91-B63830DB9E44}" srcOrd="0" destOrd="0" presId="urn:microsoft.com/office/officeart/2005/8/layout/hProcess9"/>
    <dgm:cxn modelId="{256421C0-AF7E-4780-B4C6-7F5D287ECF0F}" type="presOf" srcId="{ED3681EC-63FE-446F-9AFF-71F7407DC92E}" destId="{856107BD-BAC4-4C79-AF41-40BB76B1E0F0}" srcOrd="0" destOrd="0" presId="urn:microsoft.com/office/officeart/2005/8/layout/hProcess9"/>
    <dgm:cxn modelId="{6343DB1A-60C4-42ED-845D-DA8AA4BD3D90}" type="presOf" srcId="{A469504A-2BFF-48CC-BE05-4A09DB3EAB9C}" destId="{A8A9F8E7-8D29-4908-9EA6-422E9FA41B70}" srcOrd="0" destOrd="0" presId="urn:microsoft.com/office/officeart/2005/8/layout/hProcess9"/>
    <dgm:cxn modelId="{84C26988-170D-4C77-89D2-433E39F3BB62}" type="presParOf" srcId="{C6A5E448-9F05-401B-AC06-9E9A1501F9BF}" destId="{58DF5B00-E4D5-4544-B020-6738A6A2B8B3}" srcOrd="0" destOrd="0" presId="urn:microsoft.com/office/officeart/2005/8/layout/hProcess9"/>
    <dgm:cxn modelId="{0F5B048D-5581-4116-AE87-B66EC8762775}" type="presParOf" srcId="{C6A5E448-9F05-401B-AC06-9E9A1501F9BF}" destId="{9E15193B-553B-48AF-A33D-E140817834B8}" srcOrd="1" destOrd="0" presId="urn:microsoft.com/office/officeart/2005/8/layout/hProcess9"/>
    <dgm:cxn modelId="{DEC0F062-CA51-4FB4-A30A-B5939840D126}" type="presParOf" srcId="{9E15193B-553B-48AF-A33D-E140817834B8}" destId="{D5100334-EAFD-4606-803D-4C6CF2230186}" srcOrd="0" destOrd="0" presId="urn:microsoft.com/office/officeart/2005/8/layout/hProcess9"/>
    <dgm:cxn modelId="{CE310B62-DC29-4803-80C7-8BB77D56F23A}" type="presParOf" srcId="{9E15193B-553B-48AF-A33D-E140817834B8}" destId="{EFC5B14E-D7F9-4455-9811-52CB6131912C}" srcOrd="1" destOrd="0" presId="urn:microsoft.com/office/officeart/2005/8/layout/hProcess9"/>
    <dgm:cxn modelId="{A53C9B52-1C82-458E-9F53-8FE8C3D863B0}" type="presParOf" srcId="{9E15193B-553B-48AF-A33D-E140817834B8}" destId="{D1E73417-3F84-4F7F-9B57-E68F931C1057}" srcOrd="2" destOrd="0" presId="urn:microsoft.com/office/officeart/2005/8/layout/hProcess9"/>
    <dgm:cxn modelId="{E7C3E923-708E-4323-9B40-8EC37BC368D2}" type="presParOf" srcId="{9E15193B-553B-48AF-A33D-E140817834B8}" destId="{0B4F09B4-1DEC-471B-BE9B-31BF20D6339B}" srcOrd="3" destOrd="0" presId="urn:microsoft.com/office/officeart/2005/8/layout/hProcess9"/>
    <dgm:cxn modelId="{89AB5119-28FC-49BC-A70B-9641C079F67B}" type="presParOf" srcId="{9E15193B-553B-48AF-A33D-E140817834B8}" destId="{856107BD-BAC4-4C79-AF41-40BB76B1E0F0}" srcOrd="4" destOrd="0" presId="urn:microsoft.com/office/officeart/2005/8/layout/hProcess9"/>
    <dgm:cxn modelId="{43F929AA-F803-44EC-B6B6-8348537D738D}" type="presParOf" srcId="{9E15193B-553B-48AF-A33D-E140817834B8}" destId="{1E7A60FF-2A68-4D54-B011-3F6A57BFA92B}" srcOrd="5" destOrd="0" presId="urn:microsoft.com/office/officeart/2005/8/layout/hProcess9"/>
    <dgm:cxn modelId="{5D72C397-FDF0-471E-9B19-04F00DF1D8C2}" type="presParOf" srcId="{9E15193B-553B-48AF-A33D-E140817834B8}" destId="{A8A9F8E7-8D29-4908-9EA6-422E9FA41B70}" srcOrd="6" destOrd="0" presId="urn:microsoft.com/office/officeart/2005/8/layout/hProcess9"/>
    <dgm:cxn modelId="{3F75EBAE-1706-4D45-9FED-46379A94B73E}" type="presParOf" srcId="{9E15193B-553B-48AF-A33D-E140817834B8}" destId="{AD4C3CB7-6397-4378-8582-1CF673EE78BC}" srcOrd="7" destOrd="0" presId="urn:microsoft.com/office/officeart/2005/8/layout/hProcess9"/>
    <dgm:cxn modelId="{FD329BDE-FEC9-4C06-822E-BE77812794AB}" type="presParOf" srcId="{9E15193B-553B-48AF-A33D-E140817834B8}" destId="{FAACC99C-4505-4E01-AD91-B63830DB9E44}" srcOrd="8" destOrd="0" presId="urn:microsoft.com/office/officeart/2005/8/layout/hProcess9"/>
    <dgm:cxn modelId="{3220187C-E9DD-422A-BDFD-CB9635470539}" type="presParOf" srcId="{9E15193B-553B-48AF-A33D-E140817834B8}" destId="{B001051E-2252-49FB-A623-BD6106AE4CC8}" srcOrd="9" destOrd="0" presId="urn:microsoft.com/office/officeart/2005/8/layout/hProcess9"/>
    <dgm:cxn modelId="{D1C7B4CB-04D7-4C1E-AF42-F78B11CC803F}" type="presParOf" srcId="{9E15193B-553B-48AF-A33D-E140817834B8}" destId="{5EA4B1DF-0614-4B62-98EB-DA1D0536A102}" srcOrd="10" destOrd="0" presId="urn:microsoft.com/office/officeart/2005/8/layout/hProcess9"/>
    <dgm:cxn modelId="{64F1BD1F-26EC-4C7D-8361-072BD5FAF1F7}" type="presParOf" srcId="{9E15193B-553B-48AF-A33D-E140817834B8}" destId="{54F7F5F3-479F-475A-9497-35728B90BE7F}" srcOrd="11" destOrd="0" presId="urn:microsoft.com/office/officeart/2005/8/layout/hProcess9"/>
    <dgm:cxn modelId="{1DD42DEE-737C-4603-8DF4-BC86FEBF80D6}" type="presParOf" srcId="{9E15193B-553B-48AF-A33D-E140817834B8}" destId="{54C4AFAD-E5AE-46A9-A212-C44DAE76B37F}" srcOrd="12" destOrd="0" presId="urn:microsoft.com/office/officeart/2005/8/layout/hProcess9"/>
    <dgm:cxn modelId="{0DADE0DF-E164-41CA-A425-C9A8AC9E9D2D}" type="presParOf" srcId="{9E15193B-553B-48AF-A33D-E140817834B8}" destId="{5B7DEC7A-8307-4278-A11C-56866A01C344}" srcOrd="13" destOrd="0" presId="urn:microsoft.com/office/officeart/2005/8/layout/hProcess9"/>
    <dgm:cxn modelId="{044885CB-315A-40E4-AC39-B0991491ABCB}" type="presParOf" srcId="{9E15193B-553B-48AF-A33D-E140817834B8}" destId="{845FD7EE-CA00-4ECF-96E5-EB4CE86E8F11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7514-26C8-4C17-B857-F465329DC1BD}" type="datetimeFigureOut">
              <a:rPr lang="fi-FI" smtClean="0"/>
              <a:t>17.6.2016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5E12-2988-43AF-8C0D-3AD5B21FA6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59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B5D9-9486-4EC5-89B3-4D94BEACC1FE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2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F5B6-EFA8-409D-AD7A-924F880C8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07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6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4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0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89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F5B6-EFA8-409D-AD7A-924F880C8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3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29"/>
            <a:ext cx="7772400" cy="3165021"/>
          </a:xfrm>
        </p:spPr>
        <p:txBody>
          <a:bodyPr anchor="b" anchorCtr="0"/>
          <a:lstStyle>
            <a:lvl1pPr algn="ctr">
              <a:defRPr sz="8500" baseline="0"/>
            </a:lvl1pPr>
          </a:lstStyle>
          <a:p>
            <a:r>
              <a:rPr lang="fi-FI" dirty="0" smtClean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66457"/>
            <a:ext cx="6400800" cy="783771"/>
          </a:xfrm>
        </p:spPr>
        <p:txBody>
          <a:bodyPr/>
          <a:lstStyle>
            <a:lvl1pPr marL="0" indent="0" algn="ctr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5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600200"/>
            <a:ext cx="8562000" cy="3622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8" name="Ryhmä 7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8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Picture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fi-FI" dirty="0" smtClean="0"/>
              <a:t>CLICK TO ADD TEXT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2" name="Ryhmä 1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7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3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989138"/>
            <a:ext cx="334803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2113" y="1989138"/>
            <a:ext cx="3348036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79CB-5AA9-4A68-9C9D-DDAE6D0844AD}" type="datetime1">
              <a:rPr lang="fi-FI" smtClean="0"/>
              <a:pPr/>
              <a:t>17.6.2016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Osasto / Henkilön nimi / Esityksen nimi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9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800" y="1494971"/>
            <a:ext cx="8841600" cy="3407773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8500" cap="all" spc="-5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0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5430"/>
            <a:ext cx="7772400" cy="2256970"/>
          </a:xfrm>
        </p:spPr>
        <p:txBody>
          <a:bodyPr anchor="b" anchorCtr="0"/>
          <a:lstStyle>
            <a:lvl1pPr algn="ctr">
              <a:defRPr sz="6800" baseline="0"/>
            </a:lvl1pPr>
          </a:lstStyle>
          <a:p>
            <a:r>
              <a:rPr lang="fi-FI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3027"/>
            <a:ext cx="7772400" cy="2344059"/>
          </a:xfr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800"/>
              </a:spcBef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600200"/>
            <a:ext cx="8562000" cy="362285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Pictur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8" name="Ryhmä 7"/>
          <p:cNvGrpSpPr/>
          <p:nvPr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4" name="Kuva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7" y="5200865"/>
            <a:ext cx="2008392" cy="1362093"/>
          </a:xfrm>
          <a:prstGeom prst="rect">
            <a:avLst/>
          </a:prstGeom>
        </p:spPr>
      </p:pic>
      <p:grpSp>
        <p:nvGrpSpPr>
          <p:cNvPr id="13" name="Ryhmä 12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9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8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Picture Ne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200" y="1706400"/>
            <a:ext cx="8562000" cy="3516653"/>
          </a:xfrm>
        </p:spPr>
        <p:txBody>
          <a:bodyPr/>
          <a:lstStyle>
            <a:lvl1pPr marL="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1pPr>
            <a:lvl2pPr marL="4572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2pPr>
            <a:lvl3pPr marL="9144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3pPr>
            <a:lvl4pPr marL="13716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4pPr>
            <a:lvl5pPr marL="1828800" indent="0">
              <a:lnSpc>
                <a:spcPct val="75000"/>
              </a:lnSpc>
              <a:buFontTx/>
              <a:buNone/>
              <a:defRPr sz="1800" b="1" cap="all" spc="-40" baseline="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fi-FI" dirty="0" smtClean="0"/>
              <a:t>CLICK TO ADD TEXT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  <p:grpSp>
        <p:nvGrpSpPr>
          <p:cNvPr id="2" name="Ryhmä 1"/>
          <p:cNvGrpSpPr/>
          <p:nvPr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9" name="Suorakulmio 8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uorakulmio 10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uorakulmio 11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3" name="Kuv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7" y="5200865"/>
            <a:ext cx="2008392" cy="1362092"/>
          </a:xfrm>
          <a:prstGeom prst="rect">
            <a:avLst/>
          </a:prstGeom>
        </p:spPr>
      </p:pic>
      <p:grpSp>
        <p:nvGrpSpPr>
          <p:cNvPr id="14" name="Ryhmä 13"/>
          <p:cNvGrpSpPr/>
          <p:nvPr userDrawn="1"/>
        </p:nvGrpSpPr>
        <p:grpSpPr>
          <a:xfrm>
            <a:off x="-1" y="0"/>
            <a:ext cx="9145336" cy="6862856"/>
            <a:chOff x="-1" y="0"/>
            <a:chExt cx="9145336" cy="6862856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-1" y="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Suorakulmio 15"/>
            <p:cNvSpPr/>
            <p:nvPr userDrawn="1"/>
          </p:nvSpPr>
          <p:spPr>
            <a:xfrm>
              <a:off x="0" y="6717600"/>
              <a:ext cx="9144000" cy="145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16"/>
            <p:cNvSpPr/>
            <p:nvPr userDrawn="1"/>
          </p:nvSpPr>
          <p:spPr>
            <a:xfrm>
              <a:off x="0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Suorakulmio 17"/>
            <p:cNvSpPr/>
            <p:nvPr userDrawn="1"/>
          </p:nvSpPr>
          <p:spPr>
            <a:xfrm>
              <a:off x="9001335" y="0"/>
              <a:ext cx="144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64" y="5200865"/>
            <a:ext cx="1915297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99" y="1600201"/>
            <a:ext cx="4378257" cy="36322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austakuva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5588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7199" y="361684"/>
            <a:ext cx="8569257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ADD TITLE</a:t>
            </a:r>
            <a:br>
              <a:rPr lang="fi-FI" dirty="0" smtClean="0"/>
            </a:br>
            <a:r>
              <a:rPr lang="fi-FI" dirty="0" smtClean="0"/>
              <a:t>HERE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7199" y="1600200"/>
            <a:ext cx="8569257" cy="362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17" y="6554464"/>
            <a:ext cx="966558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F73508DC-A5BA-41E2-8FDE-47D9799DEFDB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0775" y="6554464"/>
            <a:ext cx="4352925" cy="143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88" y="6554464"/>
            <a:ext cx="531800" cy="14387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2764C9DE-4D71-4A58-A48A-44AAD841EF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7" y="5200865"/>
            <a:ext cx="2008392" cy="13620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51" r:id="rId11"/>
    <p:sldLayoutId id="2147483658" r:id="rId12"/>
    <p:sldLayoutId id="2147483659" r:id="rId13"/>
    <p:sldLayoutId id="2147483653" r:id="rId14"/>
    <p:sldLayoutId id="2147483655" r:id="rId15"/>
    <p:sldLayoutId id="2147483662" r:id="rId16"/>
  </p:sldLayoutIdLst>
  <p:txStyles>
    <p:titleStyle>
      <a:lvl1pPr algn="l" defTabSz="457200" rtl="0" eaLnBrk="1" fontAlgn="base" hangingPunct="1">
        <a:lnSpc>
          <a:spcPct val="65000"/>
        </a:lnSpc>
        <a:spcBef>
          <a:spcPct val="0"/>
        </a:spcBef>
        <a:spcAft>
          <a:spcPct val="0"/>
        </a:spcAft>
        <a:defRPr sz="5400" b="1" kern="1200" cap="all" spc="-300" baseline="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1809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355600" indent="-17462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5365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719138" indent="-182563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900113" indent="-180975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733779"/>
            <a:ext cx="8040511" cy="2852260"/>
          </a:xfrm>
        </p:spPr>
        <p:txBody>
          <a:bodyPr/>
          <a:lstStyle/>
          <a:p>
            <a:r>
              <a:rPr lang="fi-FI" sz="4800" dirty="0" smtClean="0"/>
              <a:t>Quality </a:t>
            </a:r>
            <a:r>
              <a:rPr lang="fi-FI" sz="4800" dirty="0" err="1" smtClean="0"/>
              <a:t>audit</a:t>
            </a:r>
            <a:r>
              <a:rPr lang="fi-FI" sz="4800" dirty="0" smtClean="0"/>
              <a:t> as an </a:t>
            </a:r>
            <a:r>
              <a:rPr lang="fi-FI" sz="4800" dirty="0" err="1" smtClean="0"/>
              <a:t>effective</a:t>
            </a:r>
            <a:r>
              <a:rPr lang="fi-FI" sz="4800" dirty="0" smtClean="0"/>
              <a:t> </a:t>
            </a:r>
            <a:r>
              <a:rPr lang="fi-FI" sz="4800" dirty="0" err="1" smtClean="0"/>
              <a:t>tool</a:t>
            </a:r>
            <a:r>
              <a:rPr lang="fi-FI" sz="4800" dirty="0" smtClean="0"/>
              <a:t> in </a:t>
            </a:r>
            <a:r>
              <a:rPr lang="fi-FI" sz="4800" dirty="0" err="1" smtClean="0"/>
              <a:t>establishing</a:t>
            </a:r>
            <a:r>
              <a:rPr lang="fi-FI" sz="4800" dirty="0" smtClean="0"/>
              <a:t> </a:t>
            </a:r>
            <a:r>
              <a:rPr lang="fi-FI" sz="4800" dirty="0" err="1" smtClean="0"/>
              <a:t>quality</a:t>
            </a:r>
            <a:r>
              <a:rPr lang="fi-FI" sz="4800" dirty="0" smtClean="0"/>
              <a:t> management at </a:t>
            </a:r>
            <a:r>
              <a:rPr lang="fi-FI" sz="4800" dirty="0" err="1" smtClean="0"/>
              <a:t>the</a:t>
            </a:r>
            <a:r>
              <a:rPr lang="fi-FI" sz="4800" dirty="0" smtClean="0"/>
              <a:t> </a:t>
            </a:r>
            <a:r>
              <a:rPr lang="fi-FI" sz="4800" dirty="0" err="1" smtClean="0"/>
              <a:t>university</a:t>
            </a:r>
            <a:r>
              <a:rPr lang="fi-FI" sz="4800" dirty="0" smtClean="0"/>
              <a:t> of </a:t>
            </a:r>
            <a:r>
              <a:rPr lang="fi-FI" sz="4800" dirty="0" err="1" smtClean="0"/>
              <a:t>helsinki</a:t>
            </a:r>
            <a:endParaRPr lang="fi-FI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1448"/>
            <a:ext cx="6400800" cy="874826"/>
          </a:xfrm>
        </p:spPr>
        <p:txBody>
          <a:bodyPr/>
          <a:lstStyle/>
          <a:p>
            <a:r>
              <a:rPr lang="fi-FI" smtClean="0"/>
              <a:t>Aimo </a:t>
            </a:r>
            <a:r>
              <a:rPr lang="fi-FI" dirty="0" smtClean="0"/>
              <a:t>virtanen and </a:t>
            </a:r>
            <a:r>
              <a:rPr lang="fi-FI" dirty="0" err="1" smtClean="0"/>
              <a:t>nina</a:t>
            </a:r>
            <a:r>
              <a:rPr lang="fi-FI" dirty="0" smtClean="0"/>
              <a:t> </a:t>
            </a:r>
            <a:r>
              <a:rPr lang="fi-FI" dirty="0" err="1" smtClean="0"/>
              <a:t>aremo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53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Updating</a:t>
            </a:r>
            <a:r>
              <a:rPr lang="fi-FI" dirty="0" smtClean="0"/>
              <a:t> </a:t>
            </a:r>
            <a:r>
              <a:rPr lang="fi-FI" dirty="0" err="1" smtClean="0"/>
              <a:t>Operations</a:t>
            </a:r>
            <a:r>
              <a:rPr lang="fi-FI" dirty="0" smtClean="0"/>
              <a:t> </a:t>
            </a:r>
            <a:r>
              <a:rPr lang="fi-FI" dirty="0" err="1" smtClean="0"/>
              <a:t>Manuals</a:t>
            </a:r>
            <a:r>
              <a:rPr lang="fi-FI" dirty="0" smtClean="0"/>
              <a:t> and </a:t>
            </a:r>
            <a:r>
              <a:rPr lang="fi-FI" dirty="0" err="1" smtClean="0"/>
              <a:t>constructing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r>
              <a:rPr lang="fi-FI" dirty="0" smtClean="0"/>
              <a:t> as a </a:t>
            </a:r>
            <a:r>
              <a:rPr lang="fi-FI" dirty="0" err="1" smtClean="0"/>
              <a:t>consistent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 and a </a:t>
            </a:r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Flamma</a:t>
            </a:r>
            <a:r>
              <a:rPr lang="fi-FI" dirty="0" smtClean="0"/>
              <a:t>-intranet</a:t>
            </a:r>
          </a:p>
          <a:p>
            <a:r>
              <a:rPr lang="fi-FI" dirty="0" err="1" smtClean="0"/>
              <a:t>Visits</a:t>
            </a:r>
            <a:r>
              <a:rPr lang="fi-FI" dirty="0" smtClean="0"/>
              <a:t> to </a:t>
            </a:r>
            <a:r>
              <a:rPr lang="fi-FI" dirty="0" err="1" smtClean="0"/>
              <a:t>faculties</a:t>
            </a:r>
            <a:r>
              <a:rPr lang="fi-FI" dirty="0" smtClean="0"/>
              <a:t>, to </a:t>
            </a:r>
            <a:r>
              <a:rPr lang="fi-FI" dirty="0" err="1" smtClean="0"/>
              <a:t>departments</a:t>
            </a:r>
            <a:r>
              <a:rPr lang="fi-FI" dirty="0" smtClean="0"/>
              <a:t>, to </a:t>
            </a:r>
            <a:r>
              <a:rPr lang="fi-FI" dirty="0" err="1" smtClean="0"/>
              <a:t>independent</a:t>
            </a:r>
            <a:r>
              <a:rPr lang="fi-FI" dirty="0" smtClean="0"/>
              <a:t> </a:t>
            </a:r>
            <a:r>
              <a:rPr lang="fi-FI" dirty="0" err="1" smtClean="0"/>
              <a:t>institutes</a:t>
            </a:r>
            <a:r>
              <a:rPr lang="fi-FI" dirty="0" smtClean="0"/>
              <a:t> and to </a:t>
            </a:r>
            <a:r>
              <a:rPr lang="fi-FI" dirty="0" err="1" smtClean="0"/>
              <a:t>sectors</a:t>
            </a:r>
            <a:r>
              <a:rPr lang="fi-FI" dirty="0" smtClean="0"/>
              <a:t> of </a:t>
            </a:r>
            <a:r>
              <a:rPr lang="fi-FI" dirty="0" err="1" smtClean="0"/>
              <a:t>central</a:t>
            </a:r>
            <a:r>
              <a:rPr lang="fi-FI" dirty="0" smtClean="0"/>
              <a:t> </a:t>
            </a:r>
            <a:r>
              <a:rPr lang="fi-FI" dirty="0" err="1" smtClean="0"/>
              <a:t>administration</a:t>
            </a:r>
            <a:r>
              <a:rPr lang="fi-FI" dirty="0" smtClean="0"/>
              <a:t> (</a:t>
            </a:r>
            <a:r>
              <a:rPr lang="fi-FI" dirty="0" err="1" smtClean="0"/>
              <a:t>Vice</a:t>
            </a:r>
            <a:r>
              <a:rPr lang="fi-FI" dirty="0" smtClean="0"/>
              <a:t> </a:t>
            </a:r>
            <a:r>
              <a:rPr lang="fi-FI" dirty="0" err="1" smtClean="0"/>
              <a:t>rector</a:t>
            </a:r>
            <a:r>
              <a:rPr lang="fi-FI" dirty="0" smtClean="0"/>
              <a:t>, </a:t>
            </a:r>
            <a:r>
              <a:rPr lang="fi-FI" dirty="0" err="1" smtClean="0"/>
              <a:t>acting</a:t>
            </a:r>
            <a:r>
              <a:rPr lang="fi-FI" dirty="0" smtClean="0"/>
              <a:t> as a </a:t>
            </a:r>
            <a:r>
              <a:rPr lang="fi-FI" dirty="0" err="1" smtClean="0"/>
              <a:t>chair</a:t>
            </a:r>
            <a:r>
              <a:rPr lang="fi-FI" dirty="0" smtClean="0"/>
              <a:t> of Quality management </a:t>
            </a:r>
            <a:r>
              <a:rPr lang="fi-FI" dirty="0" err="1"/>
              <a:t>s</a:t>
            </a:r>
            <a:r>
              <a:rPr lang="fi-FI" dirty="0" err="1" smtClean="0"/>
              <a:t>teering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, Quality </a:t>
            </a:r>
            <a:r>
              <a:rPr lang="fi-FI" dirty="0" err="1"/>
              <a:t>M</a:t>
            </a:r>
            <a:r>
              <a:rPr lang="fi-FI" dirty="0" err="1" smtClean="0"/>
              <a:t>anager</a:t>
            </a:r>
            <a:r>
              <a:rPr lang="fi-FI" dirty="0" smtClean="0"/>
              <a:t> and Quality </a:t>
            </a:r>
            <a:r>
              <a:rPr lang="fi-FI" dirty="0" err="1" smtClean="0"/>
              <a:t>Expert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Introductory</a:t>
            </a:r>
            <a:r>
              <a:rPr lang="fi-FI" dirty="0" smtClean="0"/>
              <a:t> </a:t>
            </a:r>
            <a:r>
              <a:rPr lang="fi-FI" dirty="0" err="1" smtClean="0"/>
              <a:t>events</a:t>
            </a:r>
            <a:r>
              <a:rPr lang="fi-FI" dirty="0" smtClean="0"/>
              <a:t> to </a:t>
            </a:r>
            <a:r>
              <a:rPr lang="fi-FI" dirty="0" err="1" smtClean="0"/>
              <a:t>prepare</a:t>
            </a:r>
            <a:r>
              <a:rPr lang="fi-FI" dirty="0" smtClean="0"/>
              <a:t> </a:t>
            </a:r>
            <a:r>
              <a:rPr lang="fi-FI" dirty="0" err="1" smtClean="0"/>
              <a:t>members</a:t>
            </a:r>
            <a:r>
              <a:rPr lang="fi-FI" dirty="0" smtClean="0"/>
              <a:t> of </a:t>
            </a:r>
            <a:r>
              <a:rPr lang="fi-FI" dirty="0" err="1" smtClean="0"/>
              <a:t>academic</a:t>
            </a:r>
            <a:r>
              <a:rPr lang="fi-FI" dirty="0" smtClean="0"/>
              <a:t> </a:t>
            </a:r>
            <a:r>
              <a:rPr lang="fi-FI" dirty="0" err="1" smtClean="0"/>
              <a:t>community</a:t>
            </a:r>
            <a:r>
              <a:rPr lang="fi-FI" dirty="0" smtClean="0"/>
              <a:t> 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audit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 smtClean="0"/>
          </a:p>
          <a:p>
            <a:r>
              <a:rPr lang="fi-FI" dirty="0" smtClean="0"/>
              <a:t>Quality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courses</a:t>
            </a:r>
            <a:r>
              <a:rPr lang="fi-FI" dirty="0" smtClean="0"/>
              <a:t>, </a:t>
            </a:r>
            <a:r>
              <a:rPr lang="fi-FI" dirty="0" err="1" smtClean="0"/>
              <a:t>tailored</a:t>
            </a:r>
            <a:r>
              <a:rPr lang="fi-FI" dirty="0" smtClean="0"/>
              <a:t> for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of </a:t>
            </a:r>
            <a:r>
              <a:rPr lang="fi-FI" dirty="0" err="1" smtClean="0"/>
              <a:t>staff</a:t>
            </a:r>
            <a:r>
              <a:rPr lang="fi-FI" dirty="0" smtClean="0"/>
              <a:t> and </a:t>
            </a:r>
            <a:r>
              <a:rPr lang="fi-FI" dirty="0" err="1" smtClean="0"/>
              <a:t>students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 err="1"/>
              <a:t>Preparation</a:t>
            </a:r>
            <a:r>
              <a:rPr lang="fi-FI" dirty="0"/>
              <a:t> for </a:t>
            </a:r>
            <a:r>
              <a:rPr lang="fi-FI" dirty="0" err="1"/>
              <a:t>audit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0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77200" y="1428750"/>
            <a:ext cx="8562000" cy="379430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fi-FI" b="1" dirty="0" smtClean="0"/>
              <a:t>An </a:t>
            </a:r>
            <a:r>
              <a:rPr lang="fi-FI" b="1" dirty="0" err="1" smtClean="0"/>
              <a:t>international</a:t>
            </a:r>
            <a:r>
              <a:rPr lang="fi-FI" b="1" dirty="0" smtClean="0"/>
              <a:t> </a:t>
            </a:r>
            <a:r>
              <a:rPr lang="fi-FI" b="1" dirty="0" err="1" smtClean="0"/>
              <a:t>audit</a:t>
            </a:r>
            <a:r>
              <a:rPr lang="fi-FI" b="1" dirty="0" smtClean="0"/>
              <a:t> team (6 + 2 </a:t>
            </a:r>
            <a:r>
              <a:rPr lang="fi-FI" b="1" dirty="0" err="1" smtClean="0"/>
              <a:t>FINEEC’s</a:t>
            </a:r>
            <a:r>
              <a:rPr lang="fi-FI" b="1" dirty="0" smtClean="0"/>
              <a:t> </a:t>
            </a:r>
            <a:r>
              <a:rPr lang="fi-FI" b="1" dirty="0" err="1" smtClean="0"/>
              <a:t>project</a:t>
            </a:r>
            <a:r>
              <a:rPr lang="fi-FI" b="1" dirty="0" smtClean="0"/>
              <a:t> </a:t>
            </a:r>
            <a:r>
              <a:rPr lang="fi-FI" b="1" dirty="0" err="1" smtClean="0"/>
              <a:t>managers</a:t>
            </a:r>
            <a:r>
              <a:rPr lang="fi-FI" b="1" dirty="0" smtClean="0"/>
              <a:t>) </a:t>
            </a:r>
            <a:r>
              <a:rPr lang="fi-FI" b="1" dirty="0" err="1" smtClean="0"/>
              <a:t>received</a:t>
            </a:r>
            <a:r>
              <a:rPr lang="fi-FI" b="1" dirty="0" smtClean="0"/>
              <a:t>:</a:t>
            </a:r>
          </a:p>
          <a:p>
            <a:r>
              <a:rPr lang="fi-FI" b="1" dirty="0" smtClean="0"/>
              <a:t>Basic </a:t>
            </a:r>
            <a:r>
              <a:rPr lang="fi-FI" b="1" dirty="0" err="1" smtClean="0"/>
              <a:t>material</a:t>
            </a:r>
            <a:endParaRPr lang="fi-FI" b="1" dirty="0" smtClean="0"/>
          </a:p>
          <a:p>
            <a:pPr lvl="1"/>
            <a:r>
              <a:rPr lang="fi-FI" dirty="0" err="1" smtClean="0"/>
              <a:t>Organisation</a:t>
            </a:r>
            <a:r>
              <a:rPr lang="fi-FI" dirty="0" smtClean="0"/>
              <a:t> </a:t>
            </a:r>
            <a:r>
              <a:rPr lang="fi-FI" dirty="0" err="1" smtClean="0"/>
              <a:t>chart</a:t>
            </a:r>
            <a:endParaRPr lang="fi-FI" dirty="0" smtClean="0"/>
          </a:p>
          <a:p>
            <a:pPr lvl="1"/>
            <a:r>
              <a:rPr lang="fi-FI" dirty="0" err="1" smtClean="0"/>
              <a:t>Overall</a:t>
            </a:r>
            <a:r>
              <a:rPr lang="fi-FI" dirty="0" smtClean="0"/>
              <a:t> </a:t>
            </a:r>
            <a:r>
              <a:rPr lang="fi-FI" dirty="0" err="1" smtClean="0"/>
              <a:t>strategy</a:t>
            </a:r>
            <a:endParaRPr lang="fi-FI" dirty="0" smtClean="0"/>
          </a:p>
          <a:p>
            <a:pPr lvl="1"/>
            <a:r>
              <a:rPr lang="fi-FI" dirty="0" smtClean="0"/>
              <a:t>A </a:t>
            </a:r>
            <a:r>
              <a:rPr lang="fi-FI" dirty="0" err="1" smtClean="0"/>
              <a:t>diagram</a:t>
            </a:r>
            <a:r>
              <a:rPr lang="fi-FI" dirty="0" smtClean="0"/>
              <a:t> and </a:t>
            </a:r>
            <a:r>
              <a:rPr lang="fi-FI" dirty="0" err="1" smtClean="0"/>
              <a:t>concise</a:t>
            </a:r>
            <a:r>
              <a:rPr lang="fi-FI" dirty="0" smtClean="0"/>
              <a:t> </a:t>
            </a:r>
            <a:r>
              <a:rPr lang="fi-FI" dirty="0" err="1" smtClean="0"/>
              <a:t>description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endParaRPr lang="fi-FI" dirty="0" smtClean="0"/>
          </a:p>
          <a:p>
            <a:pPr lvl="1"/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HEI’s</a:t>
            </a:r>
            <a:r>
              <a:rPr lang="fi-FI" dirty="0" smtClean="0"/>
              <a:t> </a:t>
            </a:r>
            <a:r>
              <a:rPr lang="fi-FI" dirty="0" err="1" smtClean="0"/>
              <a:t>institution-level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manual</a:t>
            </a:r>
            <a:endParaRPr lang="fi-FI" dirty="0" smtClean="0"/>
          </a:p>
          <a:p>
            <a:pPr lvl="1"/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chosen</a:t>
            </a:r>
            <a:r>
              <a:rPr lang="fi-FI" dirty="0" smtClean="0"/>
              <a:t>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endParaRPr lang="fi-FI" dirty="0" smtClean="0"/>
          </a:p>
          <a:p>
            <a:pPr>
              <a:spcBef>
                <a:spcPts val="1200"/>
              </a:spcBef>
            </a:pPr>
            <a:r>
              <a:rPr lang="fi-FI" b="1" dirty="0" err="1" smtClean="0"/>
              <a:t>Self-evaluation</a:t>
            </a:r>
            <a:r>
              <a:rPr lang="fi-FI" b="1" dirty="0" smtClean="0"/>
              <a:t> </a:t>
            </a:r>
            <a:r>
              <a:rPr lang="fi-FI" b="1" dirty="0" err="1" smtClean="0"/>
              <a:t>report</a:t>
            </a:r>
            <a:r>
              <a:rPr lang="fi-FI" b="1" dirty="0" smtClean="0"/>
              <a:t> </a:t>
            </a:r>
            <a:r>
              <a:rPr lang="fi-FI" dirty="0" smtClean="0"/>
              <a:t>(50-70 </a:t>
            </a:r>
            <a:r>
              <a:rPr lang="fi-FI" dirty="0" err="1" smtClean="0"/>
              <a:t>pages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Audit </a:t>
            </a:r>
            <a:r>
              <a:rPr lang="fi-FI" dirty="0" err="1" smtClean="0"/>
              <a:t>material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75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fontAlgn="auto">
              <a:spcBef>
                <a:spcPts val="0"/>
              </a:spcBef>
              <a:spcAft>
                <a:spcPts val="600"/>
              </a:spcAft>
              <a:buClr>
                <a:srgbClr val="2BB6B7"/>
              </a:buClr>
              <a:defRPr/>
            </a:pPr>
            <a:r>
              <a:rPr lang="en-GB" dirty="0"/>
              <a:t>To get </a:t>
            </a:r>
            <a:r>
              <a:rPr lang="en-GB" b="1" dirty="0"/>
              <a:t>an overall picture </a:t>
            </a:r>
            <a:r>
              <a:rPr lang="en-GB" dirty="0"/>
              <a:t>of the University of Helsinki and how the quality of education, research and societal interaction is maintained and </a:t>
            </a:r>
            <a:r>
              <a:rPr lang="en-GB" dirty="0" smtClean="0"/>
              <a:t>developed.</a:t>
            </a:r>
            <a:endParaRPr lang="en-GB" dirty="0"/>
          </a:p>
          <a:p>
            <a:pPr marL="342900" lvl="1" indent="-342900" fontAlgn="auto">
              <a:spcBef>
                <a:spcPts val="0"/>
              </a:spcBef>
              <a:spcAft>
                <a:spcPts val="600"/>
              </a:spcAft>
              <a:buClr>
                <a:srgbClr val="2BB6B7"/>
              </a:buClr>
              <a:defRPr/>
            </a:pPr>
            <a:r>
              <a:rPr lang="en-GB" dirty="0" smtClean="0"/>
              <a:t>To </a:t>
            </a:r>
            <a:r>
              <a:rPr lang="en-GB" b="1" dirty="0"/>
              <a:t>verify</a:t>
            </a:r>
            <a:r>
              <a:rPr lang="en-GB" dirty="0"/>
              <a:t> and </a:t>
            </a:r>
            <a:r>
              <a:rPr lang="en-GB" b="1" dirty="0"/>
              <a:t>supplement</a:t>
            </a:r>
            <a:r>
              <a:rPr lang="en-GB" dirty="0"/>
              <a:t>  the observations made based on the Helsinki University audit </a:t>
            </a:r>
            <a:r>
              <a:rPr lang="en-GB" dirty="0" smtClean="0"/>
              <a:t>material. </a:t>
            </a:r>
            <a:endParaRPr lang="en-GB" dirty="0"/>
          </a:p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buClr>
                <a:srgbClr val="2BB6B7"/>
              </a:buClr>
              <a:defRPr/>
            </a:pPr>
            <a:r>
              <a:rPr lang="en-GB" dirty="0" smtClean="0"/>
              <a:t>An </a:t>
            </a:r>
            <a:r>
              <a:rPr lang="en-GB" b="1" dirty="0"/>
              <a:t>interactive</a:t>
            </a:r>
            <a:r>
              <a:rPr lang="en-GB" dirty="0"/>
              <a:t> event that supports the development of the operations of the University of </a:t>
            </a:r>
            <a:r>
              <a:rPr lang="en-GB" dirty="0" smtClean="0"/>
              <a:t>Helsinki.</a:t>
            </a:r>
            <a:endParaRPr lang="en-GB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 charset="0"/>
              </a:rPr>
              <a:t>Purpose of the site visit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64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How to </a:t>
            </a:r>
            <a:r>
              <a:rPr lang="fi-FI" dirty="0" err="1" smtClean="0"/>
              <a:t>introduce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audit</a:t>
            </a:r>
            <a:r>
              <a:rPr lang="fi-FI" dirty="0" smtClean="0"/>
              <a:t> team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nature</a:t>
            </a:r>
            <a:r>
              <a:rPr lang="fi-FI" dirty="0" smtClean="0"/>
              <a:t> of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University’s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Some</a:t>
            </a:r>
            <a:r>
              <a:rPr lang="fi-FI" dirty="0" smtClean="0"/>
              <a:t> </a:t>
            </a:r>
            <a:r>
              <a:rPr lang="fi-FI" dirty="0" err="1" smtClean="0"/>
              <a:t>members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international</a:t>
            </a:r>
            <a:r>
              <a:rPr lang="fi-FI" dirty="0"/>
              <a:t> </a:t>
            </a:r>
            <a:r>
              <a:rPr lang="fi-FI" dirty="0" smtClean="0"/>
              <a:t>team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convinced</a:t>
            </a:r>
            <a:r>
              <a:rPr lang="fi-FI" dirty="0" smtClean="0"/>
              <a:t> of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honest</a:t>
            </a:r>
            <a:r>
              <a:rPr lang="fi-FI" dirty="0" smtClean="0"/>
              <a:t> </a:t>
            </a:r>
            <a:r>
              <a:rPr lang="fi-FI" dirty="0" err="1" smtClean="0"/>
              <a:t>desire</a:t>
            </a:r>
            <a:r>
              <a:rPr lang="fi-FI" dirty="0" smtClean="0"/>
              <a:t> to </a:t>
            </a:r>
            <a:r>
              <a:rPr lang="fi-FI" dirty="0" err="1" smtClean="0"/>
              <a:t>combine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r>
              <a:rPr lang="fi-FI" dirty="0" smtClean="0"/>
              <a:t> of </a:t>
            </a:r>
            <a:r>
              <a:rPr lang="fi-FI" dirty="0" err="1" smtClean="0"/>
              <a:t>steering</a:t>
            </a:r>
            <a:r>
              <a:rPr lang="fi-FI" dirty="0" smtClean="0"/>
              <a:t> and </a:t>
            </a:r>
            <a:r>
              <a:rPr lang="fi-FI" dirty="0" err="1" smtClean="0"/>
              <a:t>quality</a:t>
            </a:r>
            <a:r>
              <a:rPr lang="fi-FI" dirty="0" smtClean="0"/>
              <a:t> management; </a:t>
            </a:r>
            <a:r>
              <a:rPr lang="fi-FI" dirty="0" err="1" smtClean="0"/>
              <a:t>their</a:t>
            </a:r>
            <a:r>
              <a:rPr lang="fi-FI" dirty="0" smtClean="0"/>
              <a:t> intention </a:t>
            </a:r>
            <a:r>
              <a:rPr lang="fi-FI" dirty="0" err="1" smtClean="0"/>
              <a:t>was</a:t>
            </a:r>
            <a:r>
              <a:rPr lang="fi-FI" dirty="0" smtClean="0"/>
              <a:t> to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less</a:t>
            </a:r>
            <a:r>
              <a:rPr lang="fi-FI" dirty="0" smtClean="0"/>
              <a:t> </a:t>
            </a:r>
            <a:r>
              <a:rPr lang="fi-FI" dirty="0" err="1" smtClean="0"/>
              <a:t>independent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separate</a:t>
            </a:r>
            <a:r>
              <a:rPr lang="fi-FI" dirty="0" smtClean="0"/>
              <a:t> </a:t>
            </a:r>
            <a:r>
              <a:rPr lang="fi-FI" dirty="0" err="1" smtClean="0"/>
              <a:t>systems</a:t>
            </a:r>
            <a:endParaRPr lang="fi-FI" dirty="0" smtClean="0"/>
          </a:p>
          <a:p>
            <a:r>
              <a:rPr lang="fi-FI" dirty="0" smtClean="0"/>
              <a:t>It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easy</a:t>
            </a:r>
            <a:r>
              <a:rPr lang="fi-FI" dirty="0" smtClean="0"/>
              <a:t> to </a:t>
            </a:r>
            <a:r>
              <a:rPr lang="fi-FI" dirty="0" err="1" smtClean="0"/>
              <a:t>assure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team of a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concerning</a:t>
            </a:r>
            <a:r>
              <a:rPr lang="fi-FI" dirty="0" smtClean="0"/>
              <a:t> </a:t>
            </a:r>
            <a:r>
              <a:rPr lang="fi-FI" dirty="0" err="1" smtClean="0"/>
              <a:t>totally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/>
              <a:t>activities</a:t>
            </a:r>
            <a:r>
              <a:rPr lang="fi-FI" dirty="0"/>
              <a:t> </a:t>
            </a:r>
            <a:r>
              <a:rPr lang="fi-FI" dirty="0" err="1" smtClean="0"/>
              <a:t>under</a:t>
            </a:r>
            <a:r>
              <a:rPr lang="fi-FI" dirty="0" smtClean="0"/>
              <a:t> </a:t>
            </a:r>
            <a:r>
              <a:rPr lang="fi-FI" dirty="0" err="1" smtClean="0"/>
              <a:t>construction</a:t>
            </a:r>
            <a:r>
              <a:rPr lang="fi-FI" dirty="0" smtClean="0"/>
              <a:t> (an </a:t>
            </a:r>
            <a:r>
              <a:rPr lang="fi-FI" dirty="0" err="1" smtClean="0"/>
              <a:t>example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doctoral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faculty</a:t>
            </a:r>
            <a:r>
              <a:rPr lang="fi-FI" dirty="0" smtClean="0"/>
              <a:t> of </a:t>
            </a:r>
            <a:r>
              <a:rPr lang="fi-FI" dirty="0" err="1" smtClean="0"/>
              <a:t>arts</a:t>
            </a:r>
            <a:r>
              <a:rPr lang="fi-FI" dirty="0" smtClean="0"/>
              <a:t>)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Question</a:t>
            </a:r>
            <a:r>
              <a:rPr lang="fi-FI" dirty="0" smtClean="0"/>
              <a:t> </a:t>
            </a:r>
            <a:r>
              <a:rPr lang="fi-FI" dirty="0" err="1" smtClean="0"/>
              <a:t>marks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339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7200" dirty="0" err="1"/>
              <a:t>Self-evaluation</a:t>
            </a:r>
            <a:r>
              <a:rPr lang="fi-FI" sz="7200" dirty="0"/>
              <a:t> </a:t>
            </a:r>
            <a:r>
              <a:rPr lang="fi-FI" sz="7200" dirty="0" err="1" smtClean="0"/>
              <a:t>process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16441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implementation</a:t>
            </a:r>
            <a:r>
              <a:rPr lang="fi-FI" dirty="0"/>
              <a:t> at UH</a:t>
            </a:r>
          </a:p>
        </p:txBody>
      </p:sp>
      <p:sp>
        <p:nvSpPr>
          <p:cNvPr id="3" name="Flowchart: Document 2"/>
          <p:cNvSpPr/>
          <p:nvPr/>
        </p:nvSpPr>
        <p:spPr>
          <a:xfrm>
            <a:off x="287112" y="1931029"/>
            <a:ext cx="2082019" cy="125202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 smtClean="0"/>
          </a:p>
          <a:p>
            <a:pPr algn="ctr"/>
            <a:r>
              <a:rPr lang="fi-FI" sz="1400" dirty="0" err="1" smtClean="0"/>
              <a:t>Self-evaluation</a:t>
            </a:r>
            <a:r>
              <a:rPr lang="fi-FI" sz="1400" dirty="0" smtClean="0"/>
              <a:t> </a:t>
            </a:r>
            <a:r>
              <a:rPr lang="fi-FI" sz="1400" dirty="0" err="1" smtClean="0"/>
              <a:t>report</a:t>
            </a:r>
            <a:endParaRPr lang="fi-FI" sz="1400" dirty="0" smtClean="0"/>
          </a:p>
          <a:p>
            <a:pPr algn="ctr"/>
            <a:r>
              <a:rPr lang="fi-FI" sz="1400" dirty="0" smtClean="0"/>
              <a:t>0.1</a:t>
            </a:r>
          </a:p>
          <a:p>
            <a:pPr algn="ctr"/>
            <a:r>
              <a:rPr lang="fi-FI" sz="1400" dirty="0" smtClean="0">
                <a:solidFill>
                  <a:schemeClr val="accent2"/>
                </a:solidFill>
              </a:rPr>
              <a:t>Central </a:t>
            </a:r>
            <a:r>
              <a:rPr lang="fi-FI" sz="1400" dirty="0" err="1" smtClean="0">
                <a:solidFill>
                  <a:schemeClr val="accent2"/>
                </a:solidFill>
              </a:rPr>
              <a:t>Administration</a:t>
            </a:r>
            <a:r>
              <a:rPr lang="fi-FI" sz="1400" dirty="0" smtClean="0">
                <a:solidFill>
                  <a:schemeClr val="accent2"/>
                </a:solidFill>
              </a:rPr>
              <a:t> </a:t>
            </a:r>
            <a:r>
              <a:rPr lang="fi-FI" sz="1400" dirty="0" err="1" smtClean="0">
                <a:solidFill>
                  <a:schemeClr val="accent2"/>
                </a:solidFill>
              </a:rPr>
              <a:t>Section</a:t>
            </a:r>
            <a:endParaRPr lang="fi-FI" sz="1400" dirty="0" smtClean="0">
              <a:solidFill>
                <a:schemeClr val="accent2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4" name="Rounded Rectangle 3"/>
          <p:cNvSpPr/>
          <p:nvPr/>
        </p:nvSpPr>
        <p:spPr>
          <a:xfrm>
            <a:off x="2988631" y="1817075"/>
            <a:ext cx="3235569" cy="1463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Workshops</a:t>
            </a:r>
            <a:r>
              <a:rPr lang="fi-FI" dirty="0" smtClean="0"/>
              <a:t> </a:t>
            </a:r>
            <a:r>
              <a:rPr lang="fi-FI" smtClean="0"/>
              <a:t>8 in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focus</a:t>
            </a:r>
            <a:r>
              <a:rPr lang="fi-FI" dirty="0" smtClean="0"/>
              <a:t>, </a:t>
            </a:r>
          </a:p>
          <a:p>
            <a:pPr algn="ctr"/>
            <a:r>
              <a:rPr lang="fi-FI" dirty="0" smtClean="0">
                <a:solidFill>
                  <a:schemeClr val="accent2"/>
                </a:solidFill>
              </a:rPr>
              <a:t>15-25 </a:t>
            </a:r>
            <a:r>
              <a:rPr lang="fi-FI" dirty="0" err="1" smtClean="0">
                <a:solidFill>
                  <a:schemeClr val="accent2"/>
                </a:solidFill>
              </a:rPr>
              <a:t>participant</a:t>
            </a:r>
            <a:r>
              <a:rPr lang="fi-FI" dirty="0" smtClean="0">
                <a:solidFill>
                  <a:schemeClr val="accent2"/>
                </a:solidFill>
              </a:rPr>
              <a:t>/workshop</a:t>
            </a:r>
          </a:p>
          <a:p>
            <a:pPr algn="ctr"/>
            <a:r>
              <a:rPr lang="fi-FI" dirty="0" smtClean="0">
                <a:solidFill>
                  <a:schemeClr val="accent2"/>
                </a:solidFill>
              </a:rPr>
              <a:t>Total 150 </a:t>
            </a:r>
            <a:r>
              <a:rPr lang="fi-FI" dirty="0" err="1" smtClean="0">
                <a:solidFill>
                  <a:schemeClr val="accent2"/>
                </a:solidFill>
              </a:rPr>
              <a:t>participants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6732145" y="1922582"/>
            <a:ext cx="1969477" cy="125202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 dirty="0" smtClean="0"/>
          </a:p>
          <a:p>
            <a:pPr algn="ctr"/>
            <a:r>
              <a:rPr lang="fi-FI" sz="1400" dirty="0" err="1" smtClean="0"/>
              <a:t>Self-evaluation</a:t>
            </a:r>
            <a:r>
              <a:rPr lang="fi-FI" sz="1400" dirty="0" smtClean="0"/>
              <a:t> </a:t>
            </a:r>
            <a:r>
              <a:rPr lang="fi-FI" sz="1400" dirty="0" err="1" smtClean="0"/>
              <a:t>report</a:t>
            </a:r>
            <a:endParaRPr lang="fi-FI" sz="1400" dirty="0" smtClean="0"/>
          </a:p>
          <a:p>
            <a:pPr algn="ctr"/>
            <a:r>
              <a:rPr lang="fi-FI" sz="1400" dirty="0" smtClean="0"/>
              <a:t>0.2</a:t>
            </a:r>
          </a:p>
          <a:p>
            <a:pPr algn="ctr"/>
            <a:r>
              <a:rPr lang="fi-FI" sz="1400" dirty="0" err="1" smtClean="0">
                <a:solidFill>
                  <a:schemeClr val="accent2"/>
                </a:solidFill>
              </a:rPr>
              <a:t>Quality</a:t>
            </a:r>
            <a:r>
              <a:rPr lang="fi-FI" sz="1400" dirty="0" smtClean="0">
                <a:solidFill>
                  <a:schemeClr val="accent2"/>
                </a:solidFill>
              </a:rPr>
              <a:t> </a:t>
            </a:r>
            <a:r>
              <a:rPr lang="fi-FI" sz="1400" dirty="0" err="1" smtClean="0">
                <a:solidFill>
                  <a:schemeClr val="accent2"/>
                </a:solidFill>
              </a:rPr>
              <a:t>Experts</a:t>
            </a:r>
            <a:endParaRPr lang="fi-FI" sz="1400" dirty="0" smtClean="0">
              <a:solidFill>
                <a:schemeClr val="accent2"/>
              </a:solidFill>
            </a:endParaRPr>
          </a:p>
          <a:p>
            <a:pPr algn="ctr"/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58976" y="3756074"/>
            <a:ext cx="2482454" cy="1294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Evaluation and feedback</a:t>
            </a:r>
          </a:p>
          <a:p>
            <a:pPr algn="ctr"/>
            <a:r>
              <a:rPr lang="fi-FI" dirty="0" err="1" smtClean="0">
                <a:solidFill>
                  <a:schemeClr val="accent2"/>
                </a:solidFill>
              </a:rPr>
              <a:t>University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Leadership</a:t>
            </a:r>
            <a:r>
              <a:rPr lang="fi-FI" dirty="0" smtClean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fi-FI" dirty="0" err="1" smtClean="0">
                <a:solidFill>
                  <a:schemeClr val="accent2"/>
                </a:solidFill>
              </a:rPr>
              <a:t>Unit’s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quality</a:t>
            </a:r>
            <a:r>
              <a:rPr lang="fi-FI" dirty="0" smtClean="0">
                <a:solidFill>
                  <a:schemeClr val="accent2"/>
                </a:solidFill>
              </a:rPr>
              <a:t> </a:t>
            </a:r>
            <a:r>
              <a:rPr lang="fi-FI" dirty="0" err="1" smtClean="0">
                <a:solidFill>
                  <a:schemeClr val="accent2"/>
                </a:solidFill>
              </a:rPr>
              <a:t>coordinators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3577088" y="5444198"/>
            <a:ext cx="2190666" cy="1252025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 smtClean="0"/>
          </a:p>
          <a:p>
            <a:pPr algn="ctr"/>
            <a:r>
              <a:rPr lang="fi-FI" sz="1600" dirty="0" err="1" smtClean="0"/>
              <a:t>Self-evaluation</a:t>
            </a:r>
            <a:r>
              <a:rPr lang="fi-FI" sz="1600" dirty="0" smtClean="0"/>
              <a:t> </a:t>
            </a:r>
            <a:r>
              <a:rPr lang="fi-FI" sz="1600" dirty="0" err="1" smtClean="0"/>
              <a:t>report</a:t>
            </a:r>
            <a:endParaRPr lang="fi-FI" sz="1600" dirty="0" smtClean="0"/>
          </a:p>
          <a:p>
            <a:pPr algn="ctr"/>
            <a:r>
              <a:rPr lang="fi-FI" sz="1600" dirty="0" err="1" smtClean="0"/>
              <a:t>Final</a:t>
            </a:r>
            <a:r>
              <a:rPr lang="fi-FI" sz="1600" dirty="0" smtClean="0"/>
              <a:t> version</a:t>
            </a:r>
          </a:p>
          <a:p>
            <a:pPr algn="ctr"/>
            <a:endParaRPr lang="fi-FI" dirty="0"/>
          </a:p>
        </p:txBody>
      </p:sp>
      <p:sp>
        <p:nvSpPr>
          <p:cNvPr id="8" name="Oval 7"/>
          <p:cNvSpPr/>
          <p:nvPr/>
        </p:nvSpPr>
        <p:spPr>
          <a:xfrm>
            <a:off x="2925326" y="3502855"/>
            <a:ext cx="3362178" cy="18006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Samples</a:t>
            </a:r>
            <a:r>
              <a:rPr lang="fi-FI" dirty="0" smtClean="0"/>
              <a:t> of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endParaRPr lang="fi-FI" dirty="0" smtClean="0"/>
          </a:p>
          <a:p>
            <a:pPr algn="ctr"/>
            <a:r>
              <a:rPr lang="fi-FI" sz="1400" dirty="0" err="1" smtClean="0">
                <a:solidFill>
                  <a:schemeClr val="accent2"/>
                </a:solidFill>
              </a:rPr>
              <a:t>Units</a:t>
            </a:r>
            <a:r>
              <a:rPr lang="fi-FI" sz="1400" dirty="0" smtClean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fi-FI" sz="1400" dirty="0" err="1">
                <a:solidFill>
                  <a:schemeClr val="accent2"/>
                </a:solidFill>
              </a:rPr>
              <a:t>Academic</a:t>
            </a:r>
            <a:r>
              <a:rPr lang="fi-FI" sz="1400" dirty="0">
                <a:solidFill>
                  <a:schemeClr val="accent2"/>
                </a:solidFill>
              </a:rPr>
              <a:t> </a:t>
            </a:r>
            <a:r>
              <a:rPr lang="fi-FI" sz="1400" dirty="0" err="1">
                <a:solidFill>
                  <a:schemeClr val="accent2"/>
                </a:solidFill>
              </a:rPr>
              <a:t>Affairs</a:t>
            </a:r>
            <a:r>
              <a:rPr lang="fi-FI" sz="1400" dirty="0">
                <a:solidFill>
                  <a:schemeClr val="accent2"/>
                </a:solidFill>
              </a:rPr>
              <a:t> </a:t>
            </a:r>
            <a:r>
              <a:rPr lang="fi-FI" sz="1400" dirty="0" err="1" smtClean="0">
                <a:solidFill>
                  <a:schemeClr val="accent2"/>
                </a:solidFill>
              </a:rPr>
              <a:t>Council</a:t>
            </a:r>
            <a:r>
              <a:rPr lang="fi-FI" sz="1400" dirty="0" smtClean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fi-FI" sz="1400" dirty="0" smtClean="0">
                <a:solidFill>
                  <a:schemeClr val="accent2"/>
                </a:solidFill>
              </a:rPr>
              <a:t>QASG</a:t>
            </a:r>
          </a:p>
          <a:p>
            <a:pPr algn="ctr"/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6380583" y="3882681"/>
            <a:ext cx="2672600" cy="104101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Open </a:t>
            </a:r>
            <a:r>
              <a:rPr lang="fi-FI" dirty="0" err="1" smtClean="0"/>
              <a:t>commentation</a:t>
            </a:r>
            <a:r>
              <a:rPr lang="fi-FI" dirty="0" smtClean="0"/>
              <a:t> on intranet</a:t>
            </a:r>
          </a:p>
          <a:p>
            <a:pPr algn="ctr"/>
            <a:r>
              <a:rPr lang="fi-FI" dirty="0" err="1" smtClean="0">
                <a:solidFill>
                  <a:schemeClr val="accent2"/>
                </a:solidFill>
              </a:rPr>
              <a:t>Students</a:t>
            </a:r>
            <a:r>
              <a:rPr lang="fi-FI" dirty="0" smtClean="0">
                <a:solidFill>
                  <a:schemeClr val="accent2"/>
                </a:solidFill>
              </a:rPr>
              <a:t> and </a:t>
            </a:r>
            <a:r>
              <a:rPr lang="fi-FI" dirty="0" err="1" smtClean="0">
                <a:solidFill>
                  <a:schemeClr val="accent2"/>
                </a:solidFill>
              </a:rPr>
              <a:t>Staff</a:t>
            </a:r>
            <a:endParaRPr lang="fi-FI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Focus on </a:t>
            </a:r>
            <a:r>
              <a:rPr lang="fi-FI" dirty="0" err="1" smtClean="0"/>
              <a:t>evaluation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on </a:t>
            </a:r>
            <a:r>
              <a:rPr lang="fi-FI" dirty="0" err="1" smtClean="0"/>
              <a:t>description</a:t>
            </a:r>
            <a:r>
              <a:rPr lang="fi-FI" dirty="0" smtClean="0"/>
              <a:t> (</a:t>
            </a:r>
            <a:r>
              <a:rPr lang="fi-FI" dirty="0" err="1" smtClean="0"/>
              <a:t>separated</a:t>
            </a:r>
            <a:r>
              <a:rPr lang="fi-FI" dirty="0" smtClean="0"/>
              <a:t> </a:t>
            </a:r>
            <a:r>
              <a:rPr lang="fi-FI" dirty="0" err="1" smtClean="0"/>
              <a:t>sections</a:t>
            </a:r>
            <a:r>
              <a:rPr lang="fi-FI" dirty="0" smtClean="0"/>
              <a:t> in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chapters</a:t>
            </a:r>
            <a:r>
              <a:rPr lang="fi-FI" dirty="0" smtClean="0"/>
              <a:t>).</a:t>
            </a:r>
          </a:p>
          <a:p>
            <a:r>
              <a:rPr lang="fi-FI" dirty="0" smtClean="0"/>
              <a:t>How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honest</a:t>
            </a:r>
            <a:r>
              <a:rPr lang="fi-FI" dirty="0" smtClean="0"/>
              <a:t>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too</a:t>
            </a:r>
            <a:r>
              <a:rPr lang="fi-FI" dirty="0" smtClean="0"/>
              <a:t> </a:t>
            </a:r>
            <a:r>
              <a:rPr lang="fi-FI" dirty="0" err="1" smtClean="0"/>
              <a:t>critical</a:t>
            </a:r>
            <a:r>
              <a:rPr lang="fi-FI" dirty="0" smtClean="0"/>
              <a:t>?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notice</a:t>
            </a:r>
            <a:r>
              <a:rPr lang="fi-FI" dirty="0" smtClean="0"/>
              <a:t> </a:t>
            </a:r>
            <a:r>
              <a:rPr lang="fi-FI" dirty="0" err="1" smtClean="0"/>
              <a:t>shortcomings</a:t>
            </a:r>
            <a:r>
              <a:rPr lang="fi-FI" dirty="0" smtClean="0"/>
              <a:t> in </a:t>
            </a:r>
            <a:r>
              <a:rPr lang="fi-FI" dirty="0" err="1" smtClean="0"/>
              <a:t>procedures</a:t>
            </a:r>
            <a:r>
              <a:rPr lang="fi-FI" dirty="0" smtClean="0"/>
              <a:t>.</a:t>
            </a:r>
          </a:p>
          <a:p>
            <a:r>
              <a:rPr lang="fi-FI" dirty="0" smtClean="0"/>
              <a:t>To </a:t>
            </a:r>
            <a:r>
              <a:rPr lang="fi-FI" dirty="0" err="1" smtClean="0"/>
              <a:t>give</a:t>
            </a:r>
            <a:r>
              <a:rPr lang="fi-FI" dirty="0" smtClean="0"/>
              <a:t> a </a:t>
            </a:r>
            <a:r>
              <a:rPr lang="fi-FI" dirty="0" err="1" smtClean="0"/>
              <a:t>signal</a:t>
            </a:r>
            <a:r>
              <a:rPr lang="fi-FI" dirty="0" smtClean="0"/>
              <a:t> of </a:t>
            </a:r>
            <a:r>
              <a:rPr lang="fi-FI" dirty="0" err="1" smtClean="0"/>
              <a:t>improvements</a:t>
            </a:r>
            <a:r>
              <a:rPr lang="fi-FI" dirty="0" smtClean="0"/>
              <a:t> in </a:t>
            </a:r>
            <a:r>
              <a:rPr lang="fi-FI" dirty="0" err="1" smtClean="0"/>
              <a:t>activities</a:t>
            </a:r>
            <a:r>
              <a:rPr lang="fi-FI" dirty="0" smtClean="0"/>
              <a:t>.</a:t>
            </a:r>
          </a:p>
          <a:p>
            <a:r>
              <a:rPr lang="fi-FI" dirty="0" smtClean="0"/>
              <a:t>If </a:t>
            </a:r>
            <a:r>
              <a:rPr lang="fi-FI" dirty="0" err="1" smtClean="0"/>
              <a:t>defects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noticed</a:t>
            </a:r>
            <a:r>
              <a:rPr lang="fi-FI" dirty="0" smtClean="0"/>
              <a:t>,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cannot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corrected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Reliability</a:t>
            </a:r>
            <a:r>
              <a:rPr lang="fi-FI" dirty="0" smtClean="0"/>
              <a:t> </a:t>
            </a:r>
            <a:r>
              <a:rPr lang="fi-FI" dirty="0"/>
              <a:t>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principle</a:t>
            </a:r>
            <a:r>
              <a:rPr lang="fi-FI" dirty="0"/>
              <a:t> and a </a:t>
            </a:r>
            <a:r>
              <a:rPr lang="fi-FI" dirty="0" err="1" smtClean="0"/>
              <a:t>challenge</a:t>
            </a:r>
            <a:r>
              <a:rPr lang="fi-FI" dirty="0" smtClean="0"/>
              <a:t> </a:t>
            </a:r>
            <a:r>
              <a:rPr lang="fi-FI" dirty="0"/>
              <a:t>on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sides</a:t>
            </a:r>
            <a:r>
              <a:rPr lang="fi-FI" dirty="0"/>
              <a:t>,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audit</a:t>
            </a:r>
            <a:r>
              <a:rPr lang="fi-FI" dirty="0"/>
              <a:t> </a:t>
            </a:r>
            <a:r>
              <a:rPr lang="fi-FI" dirty="0" err="1"/>
              <a:t>teem’s</a:t>
            </a:r>
            <a:r>
              <a:rPr lang="fi-FI" dirty="0"/>
              <a:t> and </a:t>
            </a:r>
            <a:r>
              <a:rPr lang="fi-FI" dirty="0" smtClean="0"/>
              <a:t>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HEI’s</a:t>
            </a:r>
            <a:r>
              <a:rPr lang="fi-FI" dirty="0" smtClean="0"/>
              <a:t>.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Challenges</a:t>
            </a:r>
            <a:r>
              <a:rPr lang="fi-FI" dirty="0" smtClean="0"/>
              <a:t> in </a:t>
            </a:r>
            <a:r>
              <a:rPr lang="fi-FI" dirty="0" err="1" smtClean="0"/>
              <a:t>self-evaluation</a:t>
            </a:r>
            <a:r>
              <a:rPr lang="fi-FI" dirty="0" smtClean="0"/>
              <a:t>								(1)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9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b="1" dirty="0" err="1" smtClean="0"/>
              <a:t>mastery</a:t>
            </a:r>
            <a:r>
              <a:rPr lang="fi-FI" b="1" dirty="0" smtClean="0"/>
              <a:t> of </a:t>
            </a:r>
            <a:r>
              <a:rPr lang="fi-FI" b="1" dirty="0" err="1" smtClean="0"/>
              <a:t>quality</a:t>
            </a:r>
            <a:r>
              <a:rPr lang="fi-FI" b="1" dirty="0" smtClean="0"/>
              <a:t> </a:t>
            </a:r>
            <a:r>
              <a:rPr lang="fi-FI" b="1" dirty="0" err="1" smtClean="0"/>
              <a:t>concepts</a:t>
            </a:r>
            <a:r>
              <a:rPr lang="fi-FI" b="1" dirty="0" smtClean="0"/>
              <a:t>, </a:t>
            </a:r>
            <a:r>
              <a:rPr lang="fi-FI" dirty="0" err="1" smtClean="0"/>
              <a:t>such</a:t>
            </a:r>
            <a:r>
              <a:rPr lang="fi-FI" dirty="0" smtClean="0"/>
              <a:t> as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policy</a:t>
            </a:r>
            <a:r>
              <a:rPr lang="fi-FI" dirty="0" smtClean="0"/>
              <a:t>, </a:t>
            </a:r>
            <a:r>
              <a:rPr lang="fi-FI" dirty="0" err="1" smtClean="0"/>
              <a:t>quality</a:t>
            </a:r>
            <a:r>
              <a:rPr lang="fi-FI" dirty="0" smtClean="0"/>
              <a:t> culture, </a:t>
            </a:r>
            <a:r>
              <a:rPr lang="fi-FI" dirty="0" err="1" smtClean="0"/>
              <a:t>quality</a:t>
            </a:r>
            <a:r>
              <a:rPr lang="fi-FI" dirty="0" smtClean="0"/>
              <a:t> management,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assurance</a:t>
            </a:r>
            <a:r>
              <a:rPr lang="fi-FI" dirty="0" smtClean="0"/>
              <a:t>,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professional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concepts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necessary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able</a:t>
            </a:r>
            <a:r>
              <a:rPr lang="fi-FI" dirty="0" smtClean="0"/>
              <a:t> to </a:t>
            </a:r>
            <a:r>
              <a:rPr lang="fi-FI" dirty="0" err="1" smtClean="0"/>
              <a:t>speak</a:t>
            </a:r>
            <a:r>
              <a:rPr lang="fi-FI" dirty="0" smtClean="0"/>
              <a:t> </a:t>
            </a:r>
            <a:r>
              <a:rPr lang="fi-FI" dirty="0" err="1" smtClean="0"/>
              <a:t>exactly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colleagues</a:t>
            </a:r>
            <a:r>
              <a:rPr lang="fi-FI" dirty="0" smtClean="0"/>
              <a:t>, </a:t>
            </a:r>
            <a:r>
              <a:rPr lang="fi-FI" dirty="0" err="1" smtClean="0"/>
              <a:t>e.g</a:t>
            </a:r>
            <a:r>
              <a:rPr lang="fi-FI" dirty="0" smtClean="0"/>
              <a:t>. at </a:t>
            </a:r>
            <a:r>
              <a:rPr lang="fi-FI" dirty="0" err="1" smtClean="0"/>
              <a:t>this</a:t>
            </a:r>
            <a:r>
              <a:rPr lang="fi-FI" dirty="0" smtClean="0"/>
              <a:t> Forum; </a:t>
            </a:r>
            <a:r>
              <a:rPr lang="fi-FI" dirty="0" err="1" smtClean="0"/>
              <a:t>but</a:t>
            </a:r>
            <a:r>
              <a:rPr lang="fi-FI" dirty="0" smtClean="0"/>
              <a:t> is it </a:t>
            </a:r>
            <a:r>
              <a:rPr lang="fi-FI" dirty="0" err="1" smtClean="0"/>
              <a:t>necessary</a:t>
            </a:r>
            <a:r>
              <a:rPr lang="fi-FI" dirty="0" smtClean="0"/>
              <a:t> to </a:t>
            </a:r>
            <a:r>
              <a:rPr lang="fi-FI" dirty="0" err="1" smtClean="0"/>
              <a:t>learn</a:t>
            </a:r>
            <a:r>
              <a:rPr lang="fi-FI" dirty="0" smtClean="0"/>
              <a:t> </a:t>
            </a:r>
            <a:r>
              <a:rPr lang="fi-FI" dirty="0" err="1" smtClean="0"/>
              <a:t>each</a:t>
            </a:r>
            <a:r>
              <a:rPr lang="fi-FI" dirty="0" smtClean="0"/>
              <a:t> of </a:t>
            </a:r>
            <a:r>
              <a:rPr lang="fi-FI" dirty="0" err="1" smtClean="0"/>
              <a:t>those</a:t>
            </a:r>
            <a:r>
              <a:rPr lang="fi-FI" dirty="0" smtClean="0"/>
              <a:t> for </a:t>
            </a:r>
            <a:r>
              <a:rPr lang="fi-FI" dirty="0" err="1" smtClean="0"/>
              <a:t>anyone</a:t>
            </a:r>
            <a:r>
              <a:rPr lang="fi-FI" dirty="0" smtClean="0"/>
              <a:t> </a:t>
            </a:r>
            <a:r>
              <a:rPr lang="fi-FI" dirty="0" err="1" smtClean="0"/>
              <a:t>working</a:t>
            </a:r>
            <a:r>
              <a:rPr lang="fi-FI" dirty="0" smtClean="0"/>
              <a:t> at a HEI ?</a:t>
            </a:r>
          </a:p>
          <a:p>
            <a:r>
              <a:rPr lang="fi-FI" dirty="0" smtClean="0"/>
              <a:t>At </a:t>
            </a:r>
            <a:r>
              <a:rPr lang="fi-FI" dirty="0" err="1" smtClean="0"/>
              <a:t>the</a:t>
            </a:r>
            <a:r>
              <a:rPr lang="fi-FI" dirty="0" smtClean="0"/>
              <a:t> UH </a:t>
            </a:r>
            <a:r>
              <a:rPr lang="fi-FI" dirty="0" err="1" smtClean="0"/>
              <a:t>quality</a:t>
            </a:r>
            <a:r>
              <a:rPr lang="fi-FI" dirty="0" smtClean="0"/>
              <a:t> management is </a:t>
            </a:r>
            <a:r>
              <a:rPr lang="fi-FI" dirty="0" err="1" smtClean="0"/>
              <a:t>tightly</a:t>
            </a:r>
            <a:r>
              <a:rPr lang="fi-FI" dirty="0" smtClean="0"/>
              <a:t> </a:t>
            </a:r>
            <a:r>
              <a:rPr lang="fi-FI" dirty="0" err="1" smtClean="0"/>
              <a:t>integrated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management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steering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and is a </a:t>
            </a:r>
            <a:r>
              <a:rPr lang="fi-FI" dirty="0" err="1" smtClean="0"/>
              <a:t>part</a:t>
            </a:r>
            <a:r>
              <a:rPr lang="fi-FI" dirty="0" smtClean="0"/>
              <a:t> of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normal</a:t>
            </a:r>
            <a:r>
              <a:rPr lang="fi-FI" dirty="0" smtClean="0"/>
              <a:t> </a:t>
            </a:r>
            <a:r>
              <a:rPr lang="fi-FI" dirty="0" err="1" smtClean="0"/>
              <a:t>daily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.</a:t>
            </a:r>
          </a:p>
          <a:p>
            <a:r>
              <a:rPr lang="fi-FI" dirty="0" smtClean="0"/>
              <a:t>On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hand</a:t>
            </a:r>
            <a:r>
              <a:rPr lang="fi-FI" dirty="0" smtClean="0"/>
              <a:t>, a </a:t>
            </a:r>
            <a:r>
              <a:rPr lang="fi-FI" dirty="0" err="1" smtClean="0"/>
              <a:t>recommendation</a:t>
            </a:r>
            <a:r>
              <a:rPr lang="fi-FI" dirty="0" smtClean="0"/>
              <a:t> </a:t>
            </a:r>
            <a:r>
              <a:rPr lang="fi-FI" dirty="0" err="1" smtClean="0"/>
              <a:t>given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audit</a:t>
            </a:r>
            <a:r>
              <a:rPr lang="fi-FI" dirty="0" smtClean="0"/>
              <a:t> </a:t>
            </a:r>
            <a:r>
              <a:rPr lang="fi-FI" dirty="0" err="1" smtClean="0"/>
              <a:t>panel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UH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make</a:t>
            </a:r>
            <a:r>
              <a:rPr lang="fi-FI" dirty="0" smtClean="0"/>
              <a:t> a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visible</a:t>
            </a:r>
            <a:r>
              <a:rPr lang="fi-FI" dirty="0" smtClean="0"/>
              <a:t> and </a:t>
            </a:r>
            <a:r>
              <a:rPr lang="fi-FI" dirty="0" err="1" smtClean="0"/>
              <a:t>develop</a:t>
            </a:r>
            <a:r>
              <a:rPr lang="fi-FI" dirty="0" smtClean="0"/>
              <a:t> an </a:t>
            </a:r>
            <a:r>
              <a:rPr lang="fi-FI" dirty="0" err="1" smtClean="0"/>
              <a:t>overall</a:t>
            </a:r>
            <a:r>
              <a:rPr lang="fi-FI" dirty="0" smtClean="0"/>
              <a:t> ”</a:t>
            </a:r>
            <a:r>
              <a:rPr lang="fi-FI" dirty="0" err="1" smtClean="0"/>
              <a:t>blueprint</a:t>
            </a:r>
            <a:r>
              <a:rPr lang="fi-FI" dirty="0" smtClean="0"/>
              <a:t>”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architecture</a:t>
            </a:r>
            <a:r>
              <a:rPr lang="fi-FI" dirty="0" smtClean="0"/>
              <a:t> of it.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Challenges</a:t>
            </a:r>
            <a:r>
              <a:rPr lang="fi-FI" dirty="0"/>
              <a:t> in </a:t>
            </a:r>
            <a:r>
              <a:rPr lang="fi-FI" dirty="0" err="1"/>
              <a:t>self-evaluation</a:t>
            </a:r>
            <a:r>
              <a:rPr lang="fi-FI" dirty="0"/>
              <a:t>							</a:t>
            </a:r>
            <a:r>
              <a:rPr lang="fi-FI" dirty="0" smtClean="0"/>
              <a:t>	(2)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3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Everybody at the University has had the possibility to participate to the </a:t>
            </a:r>
            <a:r>
              <a:rPr lang="en-GB" b="1" dirty="0"/>
              <a:t>self-evaluation</a:t>
            </a:r>
            <a:r>
              <a:rPr lang="en-GB" dirty="0"/>
              <a:t> </a:t>
            </a:r>
            <a:r>
              <a:rPr lang="en-GB" dirty="0" smtClean="0"/>
              <a:t>process.</a:t>
            </a:r>
          </a:p>
          <a:p>
            <a:r>
              <a:rPr lang="en-GB" dirty="0" smtClean="0"/>
              <a:t>The </a:t>
            </a:r>
            <a:r>
              <a:rPr lang="en-GB" dirty="0"/>
              <a:t>self-evaluation report has been distributed and </a:t>
            </a:r>
            <a:r>
              <a:rPr lang="en-GB" b="1" dirty="0"/>
              <a:t>widely</a:t>
            </a:r>
            <a:r>
              <a:rPr lang="en-GB" dirty="0"/>
              <a:t> read throughout the </a:t>
            </a:r>
            <a:r>
              <a:rPr lang="en-GB" dirty="0" smtClean="0"/>
              <a:t>University.</a:t>
            </a:r>
            <a:endParaRPr lang="en-GB" dirty="0"/>
          </a:p>
          <a:p>
            <a:r>
              <a:rPr lang="en-GB" dirty="0"/>
              <a:t>The report is used as a </a:t>
            </a:r>
            <a:r>
              <a:rPr lang="en-GB" b="1" dirty="0"/>
              <a:t>tool for further </a:t>
            </a:r>
            <a:r>
              <a:rPr lang="en-GB" b="1" dirty="0" smtClean="0"/>
              <a:t>development.</a:t>
            </a:r>
            <a:endParaRPr lang="en-GB" b="1" dirty="0"/>
          </a:p>
          <a:p>
            <a:r>
              <a:rPr lang="en-GB" dirty="0"/>
              <a:t>The </a:t>
            </a:r>
            <a:r>
              <a:rPr lang="en-GB" b="1" dirty="0"/>
              <a:t>best practices </a:t>
            </a:r>
            <a:r>
              <a:rPr lang="en-GB" dirty="0"/>
              <a:t>will be employed throughout the </a:t>
            </a:r>
            <a:r>
              <a:rPr lang="en-GB" dirty="0" smtClean="0"/>
              <a:t>University.</a:t>
            </a:r>
            <a:endParaRPr lang="en-GB" dirty="0"/>
          </a:p>
          <a:p>
            <a:r>
              <a:rPr lang="en-GB" dirty="0"/>
              <a:t>The quality culture has been </a:t>
            </a:r>
            <a:r>
              <a:rPr lang="en-GB" dirty="0" smtClean="0"/>
              <a:t>renewed clearly, </a:t>
            </a:r>
            <a:r>
              <a:rPr lang="en-GB" dirty="0"/>
              <a:t>and the </a:t>
            </a:r>
            <a:r>
              <a:rPr lang="en-GB" b="1" dirty="0"/>
              <a:t>commitment</a:t>
            </a:r>
            <a:r>
              <a:rPr lang="en-GB" dirty="0"/>
              <a:t> to promote it has increased.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Benefits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self-evaluation</a:t>
            </a:r>
            <a:r>
              <a:rPr lang="fi-FI" dirty="0" smtClean="0"/>
              <a:t> for UH 		(1)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86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self-evaluation</a:t>
            </a:r>
            <a:r>
              <a:rPr lang="fi-FI" dirty="0" smtClean="0"/>
              <a:t> is a </a:t>
            </a:r>
            <a:r>
              <a:rPr lang="fi-FI" dirty="0" err="1" smtClean="0"/>
              <a:t>splendid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for </a:t>
            </a:r>
          </a:p>
          <a:p>
            <a:pPr lvl="1"/>
            <a:r>
              <a:rPr lang="fi-FI" dirty="0" err="1" smtClean="0"/>
              <a:t>analysing</a:t>
            </a:r>
            <a:r>
              <a:rPr lang="fi-FI" dirty="0" smtClean="0"/>
              <a:t> </a:t>
            </a:r>
            <a:r>
              <a:rPr lang="fi-FI" dirty="0" err="1" smtClean="0"/>
              <a:t>operations</a:t>
            </a:r>
            <a:endParaRPr lang="fi-FI" dirty="0" smtClean="0"/>
          </a:p>
          <a:p>
            <a:pPr lvl="1"/>
            <a:r>
              <a:rPr lang="fi-FI" dirty="0" err="1" smtClean="0"/>
              <a:t>opening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r>
              <a:rPr lang="fi-FI" dirty="0" smtClean="0"/>
              <a:t> and </a:t>
            </a:r>
          </a:p>
          <a:p>
            <a:pPr lvl="1"/>
            <a:r>
              <a:rPr lang="fi-FI" dirty="0" err="1" smtClean="0"/>
              <a:t>finding</a:t>
            </a:r>
            <a:r>
              <a:rPr lang="fi-FI" dirty="0" smtClean="0"/>
              <a:t> out </a:t>
            </a:r>
            <a:r>
              <a:rPr lang="fi-FI" dirty="0" err="1" smtClean="0"/>
              <a:t>blind</a:t>
            </a:r>
            <a:r>
              <a:rPr lang="fi-FI" dirty="0" smtClean="0"/>
              <a:t> </a:t>
            </a:r>
            <a:r>
              <a:rPr lang="fi-FI" dirty="0" err="1" smtClean="0"/>
              <a:t>spots</a:t>
            </a:r>
            <a:endParaRPr lang="fi-FI" dirty="0" smtClean="0"/>
          </a:p>
          <a:p>
            <a:r>
              <a:rPr lang="fi-FI" dirty="0" err="1" smtClean="0"/>
              <a:t>Differences</a:t>
            </a:r>
            <a:r>
              <a:rPr lang="fi-FI" dirty="0" smtClean="0"/>
              <a:t> in </a:t>
            </a:r>
            <a:r>
              <a:rPr lang="fi-FI" dirty="0" err="1" smtClean="0"/>
              <a:t>processes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 smtClean="0"/>
              <a:t>units</a:t>
            </a:r>
            <a:r>
              <a:rPr lang="fi-FI" dirty="0" smtClean="0"/>
              <a:t> </a:t>
            </a:r>
            <a:r>
              <a:rPr lang="fi-FI" dirty="0" err="1" smtClean="0"/>
              <a:t>emerged</a:t>
            </a:r>
            <a:r>
              <a:rPr lang="fi-FI" dirty="0" smtClean="0"/>
              <a:t> </a:t>
            </a:r>
            <a:r>
              <a:rPr lang="fi-FI" dirty="0" err="1" smtClean="0"/>
              <a:t>clearly</a:t>
            </a:r>
            <a:endParaRPr lang="fi-FI" dirty="0" smtClean="0"/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self-evaluation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r>
              <a:rPr lang="fi-FI" dirty="0" err="1" smtClean="0"/>
              <a:t>forces</a:t>
            </a:r>
            <a:r>
              <a:rPr lang="fi-FI" dirty="0" smtClean="0"/>
              <a:t> us to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o </a:t>
            </a:r>
            <a:r>
              <a:rPr lang="fi-FI" dirty="0" err="1" smtClean="0"/>
              <a:t>find</a:t>
            </a:r>
            <a:r>
              <a:rPr lang="fi-FI" dirty="0" smtClean="0"/>
              <a:t> out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to </a:t>
            </a:r>
            <a:r>
              <a:rPr lang="fi-FI" dirty="0" err="1" smtClean="0"/>
              <a:t>discuss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concepts</a:t>
            </a:r>
            <a:r>
              <a:rPr lang="fi-FI" dirty="0" smtClean="0"/>
              <a:t> and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o </a:t>
            </a:r>
            <a:r>
              <a:rPr lang="fi-FI" dirty="0" err="1" smtClean="0"/>
              <a:t>search</a:t>
            </a:r>
            <a:r>
              <a:rPr lang="fi-FI" dirty="0" smtClean="0"/>
              <a:t> for </a:t>
            </a:r>
            <a:r>
              <a:rPr lang="fi-FI" dirty="0" err="1" smtClean="0"/>
              <a:t>better</a:t>
            </a:r>
            <a:r>
              <a:rPr lang="fi-FI" dirty="0" smtClean="0"/>
              <a:t> </a:t>
            </a:r>
            <a:r>
              <a:rPr lang="fi-FI" dirty="0" err="1" smtClean="0"/>
              <a:t>ways</a:t>
            </a:r>
            <a:r>
              <a:rPr lang="fi-FI" dirty="0" smtClean="0"/>
              <a:t> to </a:t>
            </a:r>
            <a:r>
              <a:rPr lang="fi-FI" dirty="0" err="1" smtClean="0"/>
              <a:t>operate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Benefits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self-evaluation</a:t>
            </a:r>
            <a:r>
              <a:rPr lang="fi-FI" dirty="0"/>
              <a:t>   							</a:t>
            </a:r>
            <a:r>
              <a:rPr lang="fi-FI" dirty="0" smtClean="0"/>
              <a:t>(2)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12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Aimo Virtanen, Quality </a:t>
            </a:r>
            <a:r>
              <a:rPr lang="en-US" b="1" dirty="0" smtClean="0"/>
              <a:t>Manager, Central </a:t>
            </a:r>
            <a:r>
              <a:rPr lang="en-US" b="1" dirty="0"/>
              <a:t>Administration </a:t>
            </a:r>
          </a:p>
          <a:p>
            <a:r>
              <a:rPr lang="en-US" dirty="0"/>
              <a:t>1998–2004	Planning Officer, evaluations and quality assurance</a:t>
            </a:r>
          </a:p>
          <a:p>
            <a:r>
              <a:rPr lang="en-US" dirty="0"/>
              <a:t>1998–1999 International benchmarking of administration (University of Helsinki, Universities of Amsterdam, Stockholm and Oulu)</a:t>
            </a:r>
          </a:p>
          <a:p>
            <a:r>
              <a:rPr lang="en-US" dirty="0"/>
              <a:t>2000  International library assessment of the UH</a:t>
            </a:r>
          </a:p>
          <a:p>
            <a:r>
              <a:rPr lang="en-US" dirty="0"/>
              <a:t>2004  International follow-up of libraries and information services, UH</a:t>
            </a:r>
          </a:p>
          <a:p>
            <a:r>
              <a:rPr lang="en-US" dirty="0"/>
              <a:t>2004– 	Quality Manager</a:t>
            </a:r>
          </a:p>
          <a:p>
            <a:r>
              <a:rPr lang="en-US" dirty="0"/>
              <a:t>2004–2005 Evaluation of administration, UH</a:t>
            </a:r>
          </a:p>
          <a:p>
            <a:r>
              <a:rPr lang="en-US" dirty="0"/>
              <a:t>2006–2008 and 2013–2015 Primary responsibility (together with Helena Immonen) for the Quality Assurance Audit by the Finnish Higher Education Evaluation Council (FINHEEC) and the Finnish Education Evaluation Centre (FINEEC), </a:t>
            </a:r>
            <a:r>
              <a:rPr lang="en-US" dirty="0" smtClean="0"/>
              <a:t>UH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Nina Aremo</a:t>
            </a:r>
            <a:r>
              <a:rPr lang="en-US" dirty="0"/>
              <a:t>, </a:t>
            </a:r>
            <a:r>
              <a:rPr lang="en-US" b="1" dirty="0"/>
              <a:t>Quality </a:t>
            </a:r>
            <a:r>
              <a:rPr lang="en-US" b="1" dirty="0" smtClean="0"/>
              <a:t>Specialist, Central Administration </a:t>
            </a:r>
            <a:r>
              <a:rPr lang="en-US" dirty="0" smtClean="0"/>
              <a:t>Phil</a:t>
            </a:r>
            <a:r>
              <a:rPr lang="en-US" dirty="0"/>
              <a:t>. </a:t>
            </a:r>
            <a:r>
              <a:rPr lang="en-US" dirty="0" err="1"/>
              <a:t>Lic</a:t>
            </a:r>
            <a:r>
              <a:rPr lang="en-US" dirty="0"/>
              <a:t>. 2009 in Organic Chemistry, University of </a:t>
            </a:r>
            <a:r>
              <a:rPr lang="en-US" dirty="0" smtClean="0"/>
              <a:t>Helsinki</a:t>
            </a:r>
          </a:p>
          <a:p>
            <a:r>
              <a:rPr lang="en-US" dirty="0" smtClean="0"/>
              <a:t>Quality </a:t>
            </a:r>
            <a:r>
              <a:rPr lang="en-US" dirty="0"/>
              <a:t>Specialist at the University of Helsinki </a:t>
            </a:r>
            <a:r>
              <a:rPr lang="en-US" dirty="0" smtClean="0"/>
              <a:t>2015–</a:t>
            </a:r>
          </a:p>
          <a:p>
            <a:r>
              <a:rPr lang="en-US" dirty="0" smtClean="0"/>
              <a:t>Quality </a:t>
            </a:r>
            <a:r>
              <a:rPr lang="en-US" dirty="0"/>
              <a:t>Coordinator at the Faculty of Science 2006–2015</a:t>
            </a:r>
            <a:endParaRPr lang="fi-FI" dirty="0"/>
          </a:p>
          <a:p>
            <a:r>
              <a:rPr lang="en-US" dirty="0"/>
              <a:t>Project Manager of the Project: Quality Management in </a:t>
            </a:r>
            <a:r>
              <a:rPr lang="en-US" dirty="0" smtClean="0"/>
              <a:t>Laboratories</a:t>
            </a:r>
          </a:p>
          <a:p>
            <a:r>
              <a:rPr lang="en-US" dirty="0" smtClean="0"/>
              <a:t>Member </a:t>
            </a:r>
            <a:r>
              <a:rPr lang="en-US" dirty="0"/>
              <a:t>of the Quality Management Steering Group (LAAVA) of the University of Helsinki, 2007–</a:t>
            </a:r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Short </a:t>
            </a:r>
            <a:r>
              <a:rPr lang="fi-FI" dirty="0" err="1" smtClean="0"/>
              <a:t>bios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84456" y="1885950"/>
            <a:ext cx="8562000" cy="3622853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self-evaluation</a:t>
            </a:r>
            <a:r>
              <a:rPr lang="fi-FI" dirty="0" smtClean="0"/>
              <a:t> </a:t>
            </a:r>
            <a:r>
              <a:rPr lang="fi-FI" dirty="0" err="1" smtClean="0"/>
              <a:t>helps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management, </a:t>
            </a:r>
            <a:r>
              <a:rPr lang="fi-FI" dirty="0" err="1" smtClean="0"/>
              <a:t>staff</a:t>
            </a:r>
            <a:r>
              <a:rPr lang="fi-FI" dirty="0" smtClean="0"/>
              <a:t> and </a:t>
            </a:r>
            <a:r>
              <a:rPr lang="fi-FI" dirty="0" err="1" smtClean="0"/>
              <a:t>students</a:t>
            </a:r>
            <a:endParaRPr lang="fi-FI" dirty="0" smtClean="0"/>
          </a:p>
          <a:p>
            <a:pPr lvl="1"/>
            <a:r>
              <a:rPr lang="fi-FI" dirty="0" smtClean="0"/>
              <a:t>to </a:t>
            </a:r>
            <a:r>
              <a:rPr lang="fi-FI" dirty="0" err="1" smtClean="0"/>
              <a:t>understand</a:t>
            </a:r>
            <a:r>
              <a:rPr lang="fi-FI" dirty="0" smtClean="0"/>
              <a:t> and </a:t>
            </a:r>
            <a:r>
              <a:rPr lang="fi-FI" dirty="0" err="1" smtClean="0"/>
              <a:t>learn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best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, </a:t>
            </a:r>
            <a:r>
              <a:rPr lang="fi-FI" dirty="0" err="1" smtClean="0"/>
              <a:t>adapted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 </a:t>
            </a:r>
            <a:r>
              <a:rPr lang="fi-FI" dirty="0" err="1" smtClean="0"/>
              <a:t>modell</a:t>
            </a:r>
            <a:r>
              <a:rPr lang="fi-FI" dirty="0" smtClean="0"/>
              <a:t> </a:t>
            </a:r>
            <a:r>
              <a:rPr lang="fi-FI" dirty="0" err="1" smtClean="0"/>
              <a:t>applied</a:t>
            </a:r>
            <a:r>
              <a:rPr lang="fi-FI" dirty="0" smtClean="0"/>
              <a:t> in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o </a:t>
            </a:r>
            <a:r>
              <a:rPr lang="fi-FI" dirty="0" err="1" smtClean="0"/>
              <a:t>notice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 </a:t>
            </a:r>
            <a:r>
              <a:rPr lang="fi-FI" dirty="0" err="1" smtClean="0"/>
              <a:t>between</a:t>
            </a:r>
            <a:r>
              <a:rPr lang="fi-FI" dirty="0" smtClean="0"/>
              <a:t> </a:t>
            </a:r>
            <a:r>
              <a:rPr lang="fi-FI" dirty="0" err="1" smtClean="0"/>
              <a:t>different</a:t>
            </a:r>
            <a:r>
              <a:rPr lang="fi-FI" dirty="0" smtClean="0"/>
              <a:t> </a:t>
            </a:r>
            <a:r>
              <a:rPr lang="fi-FI" dirty="0" err="1" smtClean="0"/>
              <a:t>units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necessities</a:t>
            </a:r>
            <a:r>
              <a:rPr lang="fi-FI" dirty="0" smtClean="0"/>
              <a:t> to </a:t>
            </a:r>
            <a:r>
              <a:rPr lang="fi-FI" dirty="0" err="1" smtClean="0"/>
              <a:t>strengthen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identities</a:t>
            </a:r>
            <a:endParaRPr lang="fi-FI" dirty="0" smtClean="0"/>
          </a:p>
          <a:p>
            <a:pPr lvl="1"/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Benefits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self-evaluation</a:t>
            </a:r>
            <a:r>
              <a:rPr lang="fi-FI" dirty="0"/>
              <a:t> 	</a:t>
            </a:r>
            <a:r>
              <a:rPr lang="fi-FI" dirty="0" smtClean="0"/>
              <a:t>			</a:t>
            </a:r>
            <a:r>
              <a:rPr lang="fi-FI" dirty="0"/>
              <a:t>		</a:t>
            </a:r>
            <a:r>
              <a:rPr lang="fi-FI" dirty="0" smtClean="0"/>
              <a:t>(3)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8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77200" y="2188029"/>
            <a:ext cx="8562000" cy="3035024"/>
          </a:xfrm>
        </p:spPr>
        <p:txBody>
          <a:bodyPr/>
          <a:lstStyle/>
          <a:p>
            <a:endParaRPr lang="fi-FI" dirty="0"/>
          </a:p>
          <a:p>
            <a:r>
              <a:rPr lang="fi-FI" dirty="0" err="1"/>
              <a:t>O</a:t>
            </a:r>
            <a:r>
              <a:rPr lang="fi-FI" dirty="0" err="1" smtClean="0"/>
              <a:t>pens</a:t>
            </a:r>
            <a:r>
              <a:rPr lang="fi-FI" dirty="0" smtClean="0"/>
              <a:t> a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QA </a:t>
            </a:r>
            <a:r>
              <a:rPr lang="fi-FI" dirty="0" err="1" smtClean="0"/>
              <a:t>system</a:t>
            </a:r>
            <a:r>
              <a:rPr lang="fi-FI" dirty="0" smtClean="0"/>
              <a:t> of a HEI.</a:t>
            </a:r>
          </a:p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audit</a:t>
            </a:r>
            <a:r>
              <a:rPr lang="fi-FI" dirty="0" smtClean="0"/>
              <a:t> team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compare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received</a:t>
            </a:r>
            <a:r>
              <a:rPr lang="fi-FI" dirty="0" smtClean="0"/>
              <a:t> in </a:t>
            </a:r>
            <a:r>
              <a:rPr lang="fi-FI" dirty="0" err="1" smtClean="0"/>
              <a:t>written</a:t>
            </a:r>
            <a:r>
              <a:rPr lang="fi-FI" dirty="0" smtClean="0"/>
              <a:t> </a:t>
            </a:r>
            <a:r>
              <a:rPr lang="fi-FI" dirty="0" err="1" smtClean="0"/>
              <a:t>form</a:t>
            </a:r>
            <a:r>
              <a:rPr lang="fi-FI" dirty="0" smtClean="0"/>
              <a:t> with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acquired</a:t>
            </a:r>
            <a:r>
              <a:rPr lang="fi-FI" dirty="0" smtClean="0"/>
              <a:t> </a:t>
            </a:r>
            <a:r>
              <a:rPr lang="fi-FI" dirty="0" err="1" smtClean="0"/>
              <a:t>through</a:t>
            </a:r>
            <a:r>
              <a:rPr lang="fi-FI" dirty="0" smtClean="0"/>
              <a:t> </a:t>
            </a:r>
            <a:r>
              <a:rPr lang="fi-FI" dirty="0" err="1" smtClean="0"/>
              <a:t>interviews</a:t>
            </a:r>
            <a:r>
              <a:rPr lang="fi-FI" dirty="0" smtClean="0"/>
              <a:t>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77199" y="361683"/>
            <a:ext cx="8714401" cy="1826345"/>
          </a:xfrm>
        </p:spPr>
        <p:txBody>
          <a:bodyPr/>
          <a:lstStyle/>
          <a:p>
            <a:r>
              <a:rPr lang="fi-FI" dirty="0" err="1"/>
              <a:t>Benefits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self-evaluation</a:t>
            </a:r>
            <a:r>
              <a:rPr lang="fi-FI" dirty="0"/>
              <a:t> </a:t>
            </a:r>
            <a:r>
              <a:rPr lang="fi-FI" dirty="0" smtClean="0"/>
              <a:t>to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err="1" smtClean="0"/>
              <a:t>audit</a:t>
            </a:r>
            <a:r>
              <a:rPr lang="fi-FI" dirty="0" smtClean="0"/>
              <a:t> team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7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77200" y="1074420"/>
            <a:ext cx="8562000" cy="4000043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Strengths</a:t>
            </a:r>
            <a:endParaRPr lang="fi-FI" sz="2400" b="1" dirty="0" smtClean="0"/>
          </a:p>
          <a:p>
            <a:r>
              <a:rPr lang="fi-FI" dirty="0" smtClean="0"/>
              <a:t>Comprehensive</a:t>
            </a:r>
          </a:p>
          <a:p>
            <a:pPr marL="180975" lvl="2"/>
            <a:r>
              <a:rPr lang="fi-FI" dirty="0"/>
              <a:t>Enhancement-led</a:t>
            </a:r>
          </a:p>
          <a:p>
            <a:r>
              <a:rPr lang="fi-FI" dirty="0" err="1"/>
              <a:t>Well-managed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FINEEC</a:t>
            </a:r>
          </a:p>
          <a:p>
            <a:r>
              <a:rPr lang="fi-FI" dirty="0" err="1"/>
              <a:t>Cooperative</a:t>
            </a:r>
            <a:endParaRPr lang="fi-FI" dirty="0"/>
          </a:p>
          <a:p>
            <a:r>
              <a:rPr lang="fi-FI" dirty="0" err="1" smtClean="0"/>
              <a:t>Includes</a:t>
            </a:r>
            <a:r>
              <a:rPr lang="fi-FI" dirty="0" smtClean="0"/>
              <a:t> </a:t>
            </a:r>
            <a:r>
              <a:rPr lang="fi-FI" dirty="0"/>
              <a:t>a </a:t>
            </a:r>
            <a:r>
              <a:rPr lang="fi-FI" dirty="0" err="1" smtClean="0"/>
              <a:t>remarkable</a:t>
            </a:r>
            <a:r>
              <a:rPr lang="fi-FI" dirty="0" smtClean="0"/>
              <a:t> </a:t>
            </a:r>
            <a:r>
              <a:rPr lang="fi-FI" dirty="0" err="1" smtClean="0"/>
              <a:t>involving</a:t>
            </a:r>
            <a:r>
              <a:rPr lang="fi-FI" dirty="0" smtClean="0"/>
              <a:t> of </a:t>
            </a:r>
            <a:r>
              <a:rPr lang="fi-FI" dirty="0" err="1" smtClean="0"/>
              <a:t>members</a:t>
            </a:r>
            <a:r>
              <a:rPr lang="fi-FI" dirty="0" smtClean="0"/>
              <a:t> at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r>
              <a:rPr lang="fi-FI" dirty="0" smtClean="0"/>
              <a:t> </a:t>
            </a:r>
            <a:r>
              <a:rPr lang="fi-FI" dirty="0" err="1" smtClean="0"/>
              <a:t>community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 smtClean="0"/>
          </a:p>
          <a:p>
            <a:pPr marL="0" indent="0">
              <a:buNone/>
            </a:pPr>
            <a:r>
              <a:rPr lang="fi-FI" sz="2400" b="1" dirty="0" err="1" smtClean="0"/>
              <a:t>Challenges</a:t>
            </a:r>
            <a:endParaRPr lang="fi-FI" sz="2400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combine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</a:t>
            </a:r>
            <a:r>
              <a:rPr lang="fi-FI" dirty="0" err="1" smtClean="0"/>
              <a:t>evaluation</a:t>
            </a:r>
            <a:r>
              <a:rPr lang="fi-FI" dirty="0" smtClean="0"/>
              <a:t> of </a:t>
            </a:r>
            <a:r>
              <a:rPr lang="fi-FI" dirty="0" err="1" smtClean="0"/>
              <a:t>processes</a:t>
            </a:r>
            <a:r>
              <a:rPr lang="fi-FI" dirty="0" smtClean="0"/>
              <a:t> and </a:t>
            </a:r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together</a:t>
            </a:r>
            <a:endParaRPr lang="fi-FI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convince</a:t>
            </a:r>
            <a:r>
              <a:rPr lang="fi-FI" dirty="0" smtClean="0"/>
              <a:t> </a:t>
            </a:r>
            <a:r>
              <a:rPr lang="fi-FI" dirty="0" err="1" smtClean="0"/>
              <a:t>especially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academic</a:t>
            </a:r>
            <a:r>
              <a:rPr lang="fi-FI" dirty="0" smtClean="0"/>
              <a:t> </a:t>
            </a:r>
            <a:r>
              <a:rPr lang="fi-FI" dirty="0" err="1" smtClean="0"/>
              <a:t>staff</a:t>
            </a:r>
            <a:r>
              <a:rPr lang="fi-FI" dirty="0" smtClean="0"/>
              <a:t> on </a:t>
            </a:r>
            <a:r>
              <a:rPr lang="fi-FI" dirty="0" err="1" smtClean="0"/>
              <a:t>aiming</a:t>
            </a:r>
            <a:r>
              <a:rPr lang="fi-FI" dirty="0" smtClean="0"/>
              <a:t> </a:t>
            </a:r>
            <a:r>
              <a:rPr lang="fi-FI" dirty="0" err="1" smtClean="0"/>
              <a:t>development</a:t>
            </a:r>
            <a:r>
              <a:rPr lang="fi-FI" dirty="0" smtClean="0"/>
              <a:t> of </a:t>
            </a:r>
            <a:r>
              <a:rPr lang="fi-FI" dirty="0" err="1" smtClean="0"/>
              <a:t>core</a:t>
            </a:r>
            <a:r>
              <a:rPr lang="fi-FI" dirty="0" smtClean="0"/>
              <a:t> </a:t>
            </a:r>
            <a:r>
              <a:rPr lang="fi-FI" dirty="0" err="1" smtClean="0"/>
              <a:t>activities</a:t>
            </a:r>
            <a:endParaRPr lang="fi-FI" dirty="0" smtClean="0"/>
          </a:p>
          <a:p>
            <a:r>
              <a:rPr lang="fi-FI" dirty="0" smtClean="0"/>
              <a:t>To </a:t>
            </a:r>
            <a:r>
              <a:rPr lang="fi-FI" dirty="0" err="1" smtClean="0"/>
              <a:t>manage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language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– a </a:t>
            </a:r>
            <a:r>
              <a:rPr lang="fi-FI" dirty="0" err="1" smtClean="0"/>
              <a:t>question</a:t>
            </a:r>
            <a:r>
              <a:rPr lang="fi-FI" dirty="0" smtClean="0"/>
              <a:t> of </a:t>
            </a:r>
            <a:r>
              <a:rPr lang="fi-FI" dirty="0" err="1" smtClean="0"/>
              <a:t>special</a:t>
            </a:r>
            <a:r>
              <a:rPr lang="fi-FI" dirty="0" smtClean="0"/>
              <a:t> ’Quality </a:t>
            </a:r>
            <a:r>
              <a:rPr lang="fi-FI" dirty="0" err="1" smtClean="0"/>
              <a:t>language</a:t>
            </a:r>
            <a:r>
              <a:rPr lang="fi-FI" dirty="0" smtClean="0"/>
              <a:t>’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77200" y="235954"/>
            <a:ext cx="8569257" cy="12495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4800" dirty="0" err="1" smtClean="0"/>
              <a:t>the</a:t>
            </a:r>
            <a:r>
              <a:rPr lang="fi-FI" sz="4800" dirty="0" smtClean="0"/>
              <a:t> </a:t>
            </a:r>
            <a:r>
              <a:rPr lang="fi-FI" sz="4800" dirty="0" err="1" smtClean="0"/>
              <a:t>finnish</a:t>
            </a:r>
            <a:r>
              <a:rPr lang="fi-FI" sz="4800" dirty="0" smtClean="0"/>
              <a:t> </a:t>
            </a:r>
            <a:r>
              <a:rPr lang="fi-FI" sz="4800" dirty="0" err="1" smtClean="0"/>
              <a:t>audit</a:t>
            </a:r>
            <a:r>
              <a:rPr lang="fi-FI" sz="4800" dirty="0" smtClean="0"/>
              <a:t> </a:t>
            </a:r>
            <a:r>
              <a:rPr lang="fi-FI" sz="4800" dirty="0" err="1" smtClean="0"/>
              <a:t>model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1828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84456" y="1925140"/>
            <a:ext cx="8562000" cy="4006574"/>
          </a:xfrm>
        </p:spPr>
        <p:txBody>
          <a:bodyPr/>
          <a:lstStyle/>
          <a:p>
            <a:pPr lvl="2"/>
            <a:r>
              <a:rPr lang="fi-FI" dirty="0" err="1" smtClean="0"/>
              <a:t>Motivating</a:t>
            </a:r>
            <a:endParaRPr lang="fi-FI" dirty="0" smtClean="0"/>
          </a:p>
          <a:p>
            <a:pPr lvl="2"/>
            <a:r>
              <a:rPr lang="fi-FI" dirty="0" smtClean="0"/>
              <a:t>Knowledge </a:t>
            </a:r>
            <a:r>
              <a:rPr lang="fi-FI" dirty="0" err="1" smtClean="0"/>
              <a:t>intensive</a:t>
            </a:r>
            <a:endParaRPr lang="fi-FI" dirty="0" smtClean="0"/>
          </a:p>
          <a:p>
            <a:pPr lvl="2"/>
            <a:r>
              <a:rPr lang="fi-FI" dirty="0" smtClean="0"/>
              <a:t>An </a:t>
            </a:r>
            <a:r>
              <a:rPr lang="fi-FI" dirty="0" err="1" smtClean="0"/>
              <a:t>excellent</a:t>
            </a:r>
            <a:r>
              <a:rPr lang="fi-FI" dirty="0" smtClean="0"/>
              <a:t> </a:t>
            </a:r>
            <a:r>
              <a:rPr lang="fi-FI" dirty="0" err="1" smtClean="0"/>
              <a:t>possibility</a:t>
            </a:r>
            <a:r>
              <a:rPr lang="fi-FI" dirty="0" smtClean="0"/>
              <a:t> to open </a:t>
            </a:r>
            <a:r>
              <a:rPr lang="fi-FI" dirty="0" err="1" smtClean="0"/>
              <a:t>activities</a:t>
            </a:r>
            <a:endParaRPr lang="fi-FI" dirty="0" smtClean="0"/>
          </a:p>
          <a:p>
            <a:pPr lvl="2"/>
            <a:r>
              <a:rPr lang="fi-FI" dirty="0" smtClean="0"/>
              <a:t>An </a:t>
            </a:r>
            <a:r>
              <a:rPr lang="fi-FI" dirty="0" err="1" smtClean="0"/>
              <a:t>opportunity</a:t>
            </a:r>
            <a:r>
              <a:rPr lang="fi-FI" dirty="0" smtClean="0"/>
              <a:t> to </a:t>
            </a:r>
            <a:r>
              <a:rPr lang="fi-FI" dirty="0" err="1" smtClean="0"/>
              <a:t>find</a:t>
            </a:r>
            <a:r>
              <a:rPr lang="fi-FI" dirty="0" smtClean="0"/>
              <a:t> out good practices and to </a:t>
            </a:r>
            <a:r>
              <a:rPr lang="fi-FI" dirty="0" err="1" smtClean="0"/>
              <a:t>adapt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endParaRPr lang="fi-FI" dirty="0" smtClean="0"/>
          </a:p>
          <a:p>
            <a:pPr lvl="2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84456" y="533134"/>
            <a:ext cx="8569257" cy="1249544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self-evaluation</a:t>
            </a:r>
            <a:r>
              <a:rPr lang="fi-FI" dirty="0"/>
              <a:t> </a:t>
            </a:r>
            <a:r>
              <a:rPr lang="fi-FI" dirty="0" err="1"/>
              <a:t>included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 smtClean="0"/>
              <a:t>audit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65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1026" name="Picture 2" descr="P:\h011\laatutyo\Laadunhallinnan kuvaukset\Quality-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 rot="20874423">
            <a:off x="2868398" y="1343940"/>
            <a:ext cx="3785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–TACK - KIITOS!</a:t>
            </a:r>
            <a:endParaRPr lang="fi-FI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7200" dirty="0" smtClean="0"/>
              <a:t>Quality management at </a:t>
            </a:r>
            <a:r>
              <a:rPr lang="fi-FI" sz="7200" dirty="0" err="1" smtClean="0"/>
              <a:t>the</a:t>
            </a:r>
            <a:r>
              <a:rPr lang="fi-FI" sz="7200" dirty="0" smtClean="0"/>
              <a:t> </a:t>
            </a:r>
            <a:r>
              <a:rPr lang="fi-FI" sz="7200" dirty="0" err="1" smtClean="0"/>
              <a:t>University</a:t>
            </a:r>
            <a:r>
              <a:rPr lang="fi-FI" sz="7200" dirty="0" smtClean="0"/>
              <a:t> of </a:t>
            </a:r>
            <a:r>
              <a:rPr lang="fi-FI" sz="7200" dirty="0" err="1" smtClean="0"/>
              <a:t>helsinki</a:t>
            </a:r>
            <a:endParaRPr lang="fi-FI" sz="7200" dirty="0"/>
          </a:p>
        </p:txBody>
      </p:sp>
    </p:spTree>
    <p:extLst>
      <p:ext uri="{BB962C8B-B14F-4D97-AF65-F5344CB8AC3E}">
        <p14:creationId xmlns:p14="http://schemas.microsoft.com/office/powerpoint/2010/main" val="35245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h011\laatutyo\Laadunhallinnan kuvaukset\Quality-Gi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DDF77-8608-4F32-8B63-0EBB42C7028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i 7"/>
          <p:cNvSpPr/>
          <p:nvPr/>
        </p:nvSpPr>
        <p:spPr>
          <a:xfrm>
            <a:off x="2644631" y="5001087"/>
            <a:ext cx="1742379" cy="1721245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1600851" y="4069075"/>
            <a:ext cx="1524678" cy="1565926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i-FI" sz="1400" dirty="0" smtClean="0">
              <a:solidFill>
                <a:schemeClr val="tx1"/>
              </a:solidFill>
            </a:endParaRPr>
          </a:p>
          <a:p>
            <a:pPr lvl="0" algn="ctr"/>
            <a:r>
              <a:rPr lang="fi-FI" sz="1400" dirty="0" err="1" smtClean="0">
                <a:solidFill>
                  <a:schemeClr val="tx1"/>
                </a:solidFill>
              </a:rPr>
              <a:t>Experts</a:t>
            </a:r>
            <a:r>
              <a:rPr lang="fi-FI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 operational </a:t>
            </a:r>
            <a:r>
              <a:rPr lang="en-GB" sz="1400" dirty="0">
                <a:solidFill>
                  <a:schemeClr val="tx1"/>
                </a:solidFill>
                <a:latin typeface="Arial" charset="0"/>
                <a:cs typeface="Arial" charset="0"/>
              </a:rPr>
              <a:t>sectors</a:t>
            </a:r>
            <a:endParaRPr lang="fi-FI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Ellipsi 5"/>
          <p:cNvSpPr/>
          <p:nvPr/>
        </p:nvSpPr>
        <p:spPr>
          <a:xfrm>
            <a:off x="3990880" y="4403624"/>
            <a:ext cx="1301200" cy="124077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9" name="Text Box 31"/>
          <p:cNvSpPr txBox="1">
            <a:spLocks noChangeArrowheads="1"/>
          </p:cNvSpPr>
          <p:nvPr/>
        </p:nvSpPr>
        <p:spPr bwMode="auto">
          <a:xfrm>
            <a:off x="3525467" y="4731623"/>
            <a:ext cx="223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0" dirty="0" smtClean="0">
                <a:solidFill>
                  <a:schemeClr val="tx1"/>
                </a:solidFill>
              </a:rPr>
              <a:t>Quality </a:t>
            </a:r>
            <a:endParaRPr lang="en-GB" b="0" dirty="0">
              <a:solidFill>
                <a:schemeClr val="tx1"/>
              </a:solidFill>
            </a:endParaRPr>
          </a:p>
          <a:p>
            <a:pPr algn="ctr"/>
            <a:r>
              <a:rPr lang="en-GB" b="0" dirty="0">
                <a:solidFill>
                  <a:schemeClr val="tx1"/>
                </a:solidFill>
              </a:rPr>
              <a:t>Specialist</a:t>
            </a:r>
          </a:p>
        </p:txBody>
      </p:sp>
      <p:sp>
        <p:nvSpPr>
          <p:cNvPr id="1038" name="_s1028"/>
          <p:cNvSpPr>
            <a:spLocks noChangeArrowheads="1" noTextEdit="1"/>
          </p:cNvSpPr>
          <p:nvPr/>
        </p:nvSpPr>
        <p:spPr bwMode="auto">
          <a:xfrm>
            <a:off x="2081747" y="1142316"/>
            <a:ext cx="2087563" cy="201726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fi-FI" dirty="0"/>
          </a:p>
        </p:txBody>
      </p:sp>
      <p:sp>
        <p:nvSpPr>
          <p:cNvPr id="1039" name="_s1028"/>
          <p:cNvSpPr>
            <a:spLocks noChangeArrowheads="1" noTextEdit="1"/>
          </p:cNvSpPr>
          <p:nvPr/>
        </p:nvSpPr>
        <p:spPr bwMode="auto">
          <a:xfrm>
            <a:off x="4399348" y="1648918"/>
            <a:ext cx="1617876" cy="154997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fi-FI" dirty="0"/>
          </a:p>
        </p:txBody>
      </p:sp>
      <p:sp>
        <p:nvSpPr>
          <p:cNvPr id="1042" name="_s1028"/>
          <p:cNvSpPr>
            <a:spLocks noChangeArrowheads="1" noTextEdit="1"/>
          </p:cNvSpPr>
          <p:nvPr/>
        </p:nvSpPr>
        <p:spPr bwMode="auto">
          <a:xfrm>
            <a:off x="3960622" y="2892323"/>
            <a:ext cx="1655764" cy="151130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endParaRPr lang="fi-FI" dirty="0"/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97050"/>
            <a:ext cx="6769100" cy="4953000"/>
          </a:xfrm>
        </p:spPr>
        <p:txBody>
          <a:bodyPr/>
          <a:lstStyle/>
          <a:p>
            <a:pPr lvl="1">
              <a:lnSpc>
                <a:spcPts val="2500"/>
              </a:lnSpc>
              <a:buFont typeface="Wingdings" pitchFamily="1" charset="2"/>
              <a:buNone/>
            </a:pPr>
            <a:endParaRPr lang="fi-FI" sz="1600" dirty="0" smtClean="0"/>
          </a:p>
          <a:p>
            <a:endParaRPr lang="en-GB" sz="1800" dirty="0" smtClean="0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111125"/>
            <a:ext cx="8833758" cy="855663"/>
          </a:xfrm>
        </p:spPr>
        <p:txBody>
          <a:bodyPr/>
          <a:lstStyle/>
          <a:p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3200" dirty="0" smtClean="0"/>
              <a:t>Quality Assurance Organisation at the  UH </a:t>
            </a:r>
            <a:endParaRPr lang="en-GB" sz="2800" dirty="0" smtClean="0"/>
          </a:p>
        </p:txBody>
      </p:sp>
      <p:sp>
        <p:nvSpPr>
          <p:cNvPr id="1037" name="Rectangle 19"/>
          <p:cNvSpPr>
            <a:spLocks noChangeArrowheads="1"/>
          </p:cNvSpPr>
          <p:nvPr/>
        </p:nvSpPr>
        <p:spPr bwMode="auto">
          <a:xfrm>
            <a:off x="2788770" y="5389994"/>
            <a:ext cx="19174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</a:rPr>
              <a:t>Contact persons </a:t>
            </a:r>
          </a:p>
          <a:p>
            <a:r>
              <a:rPr lang="en-GB" sz="1600" b="0" dirty="0">
                <a:solidFill>
                  <a:schemeClr val="tx1"/>
                </a:solidFill>
              </a:rPr>
              <a:t>in the faculties </a:t>
            </a:r>
          </a:p>
          <a:p>
            <a:r>
              <a:rPr lang="en-GB" sz="1600" b="0" dirty="0">
                <a:solidFill>
                  <a:schemeClr val="tx1"/>
                </a:solidFill>
              </a:rPr>
              <a:t>and independent </a:t>
            </a:r>
          </a:p>
          <a:p>
            <a:r>
              <a:rPr lang="en-GB" sz="1600" b="0" dirty="0">
                <a:solidFill>
                  <a:schemeClr val="tx1"/>
                </a:solidFill>
              </a:rPr>
              <a:t>institutes</a:t>
            </a:r>
            <a:endParaRPr lang="fi-FI" sz="1600" b="0" dirty="0">
              <a:solidFill>
                <a:schemeClr val="tx1"/>
              </a:solidFill>
            </a:endParaRPr>
          </a:p>
        </p:txBody>
      </p:sp>
      <p:sp>
        <p:nvSpPr>
          <p:cNvPr id="1040" name="Text Box 22"/>
          <p:cNvSpPr txBox="1">
            <a:spLocks noChangeArrowheads="1"/>
          </p:cNvSpPr>
          <p:nvPr/>
        </p:nvSpPr>
        <p:spPr bwMode="auto">
          <a:xfrm>
            <a:off x="2585332" y="1960904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dirty="0">
                <a:solidFill>
                  <a:schemeClr val="tx1"/>
                </a:solidFill>
              </a:rPr>
              <a:t>Rector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041" name="Text Box 23"/>
          <p:cNvSpPr txBox="1">
            <a:spLocks noChangeArrowheads="1"/>
          </p:cNvSpPr>
          <p:nvPr/>
        </p:nvSpPr>
        <p:spPr bwMode="auto">
          <a:xfrm>
            <a:off x="4788504" y="2172515"/>
            <a:ext cx="13575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0" dirty="0" smtClean="0">
                <a:solidFill>
                  <a:schemeClr val="tx1"/>
                </a:solidFill>
              </a:rPr>
              <a:t>1</a:t>
            </a:r>
            <a:r>
              <a:rPr lang="en-GB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GB" sz="1800" b="0" dirty="0" smtClean="0">
                <a:solidFill>
                  <a:schemeClr val="tx1"/>
                </a:solidFill>
              </a:rPr>
              <a:t> Vice-Rector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043" name="Text Box 25"/>
          <p:cNvSpPr txBox="1">
            <a:spLocks noChangeArrowheads="1"/>
          </p:cNvSpPr>
          <p:nvPr/>
        </p:nvSpPr>
        <p:spPr bwMode="auto">
          <a:xfrm>
            <a:off x="4049122" y="3081310"/>
            <a:ext cx="14401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0" dirty="0">
                <a:solidFill>
                  <a:schemeClr val="tx1"/>
                </a:solidFill>
              </a:rPr>
              <a:t>Quality Assurance Steering Group</a:t>
            </a:r>
          </a:p>
        </p:txBody>
      </p:sp>
      <p:sp>
        <p:nvSpPr>
          <p:cNvPr id="1044" name="AutoShape 26"/>
          <p:cNvSpPr>
            <a:spLocks noChangeArrowheads="1"/>
          </p:cNvSpPr>
          <p:nvPr/>
        </p:nvSpPr>
        <p:spPr bwMode="auto">
          <a:xfrm rot="2616679">
            <a:off x="3737981" y="2681968"/>
            <a:ext cx="358775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45" name="AutoShape 27"/>
          <p:cNvSpPr>
            <a:spLocks noChangeArrowheads="1"/>
          </p:cNvSpPr>
          <p:nvPr/>
        </p:nvSpPr>
        <p:spPr bwMode="auto">
          <a:xfrm rot="5133791">
            <a:off x="3090280" y="2969306"/>
            <a:ext cx="358775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46" name="AutoShape 28"/>
          <p:cNvSpPr>
            <a:spLocks noChangeArrowheads="1"/>
          </p:cNvSpPr>
          <p:nvPr/>
        </p:nvSpPr>
        <p:spPr bwMode="auto">
          <a:xfrm rot="814736">
            <a:off x="4098343" y="2177143"/>
            <a:ext cx="358775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i-FI" dirty="0"/>
          </a:p>
        </p:txBody>
      </p:sp>
      <p:sp>
        <p:nvSpPr>
          <p:cNvPr id="1047" name="Line 29"/>
          <p:cNvSpPr>
            <a:spLocks noChangeShapeType="1"/>
          </p:cNvSpPr>
          <p:nvPr/>
        </p:nvSpPr>
        <p:spPr bwMode="auto">
          <a:xfrm>
            <a:off x="3779838" y="3960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i-FI" dirty="0"/>
          </a:p>
        </p:txBody>
      </p:sp>
      <p:sp>
        <p:nvSpPr>
          <p:cNvPr id="1048" name="_s1028"/>
          <p:cNvSpPr>
            <a:spLocks noChangeArrowheads="1" noTextEdit="1"/>
          </p:cNvSpPr>
          <p:nvPr/>
        </p:nvSpPr>
        <p:spPr bwMode="auto">
          <a:xfrm>
            <a:off x="2969002" y="3514400"/>
            <a:ext cx="1430346" cy="1403456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4670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fi-FI" dirty="0"/>
          </a:p>
        </p:txBody>
      </p:sp>
      <p:sp>
        <p:nvSpPr>
          <p:cNvPr id="1050" name="Text Box 32"/>
          <p:cNvSpPr txBox="1">
            <a:spLocks noChangeArrowheads="1"/>
          </p:cNvSpPr>
          <p:nvPr/>
        </p:nvSpPr>
        <p:spPr bwMode="auto">
          <a:xfrm>
            <a:off x="3191866" y="3945406"/>
            <a:ext cx="1152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0" dirty="0">
                <a:solidFill>
                  <a:schemeClr val="tx1"/>
                </a:solidFill>
              </a:rPr>
              <a:t>Quality Manager</a:t>
            </a:r>
          </a:p>
        </p:txBody>
      </p:sp>
      <p:sp>
        <p:nvSpPr>
          <p:cNvPr id="5" name="Suorakulmio 4"/>
          <p:cNvSpPr/>
          <p:nvPr/>
        </p:nvSpPr>
        <p:spPr>
          <a:xfrm>
            <a:off x="1918741" y="1061788"/>
            <a:ext cx="4590809" cy="5098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THE BOARD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_toiminnanohjaus_Funnel_ENG_1_0402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audit</a:t>
            </a:r>
            <a:r>
              <a:rPr lang="fi-FI" dirty="0"/>
              <a:t> </a:t>
            </a:r>
            <a:r>
              <a:rPr lang="fi-FI" dirty="0" err="1"/>
              <a:t>process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4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200" y="1882588"/>
            <a:ext cx="8562000" cy="3340465"/>
          </a:xfrm>
        </p:spPr>
        <p:txBody>
          <a:bodyPr/>
          <a:lstStyle/>
          <a:p>
            <a:r>
              <a:rPr lang="fi-FI" dirty="0" smtClean="0"/>
              <a:t>Enhancement-led</a:t>
            </a:r>
          </a:p>
          <a:p>
            <a:r>
              <a:rPr lang="fi-FI" dirty="0" err="1" smtClean="0"/>
              <a:t>Cover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r>
              <a:rPr lang="fi-FI" dirty="0" smtClean="0"/>
              <a:t> </a:t>
            </a:r>
            <a:r>
              <a:rPr lang="fi-FI" dirty="0" err="1" smtClean="0"/>
              <a:t>functions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endParaRPr lang="fi-FI" dirty="0" smtClean="0"/>
          </a:p>
          <a:p>
            <a:r>
              <a:rPr lang="fi-FI" dirty="0" smtClean="0"/>
              <a:t>HEI </a:t>
            </a:r>
            <a:r>
              <a:rPr lang="fi-FI" dirty="0" err="1" smtClean="0"/>
              <a:t>recognizes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strengths</a:t>
            </a:r>
            <a:r>
              <a:rPr lang="fi-FI" dirty="0" smtClean="0"/>
              <a:t>,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 and </a:t>
            </a:r>
            <a:r>
              <a:rPr lang="fi-FI" dirty="0" err="1" smtClean="0"/>
              <a:t>areas</a:t>
            </a:r>
            <a:r>
              <a:rPr lang="fi-FI" dirty="0" smtClean="0"/>
              <a:t> for </a:t>
            </a:r>
            <a:r>
              <a:rPr lang="fi-FI" dirty="0" err="1" smtClean="0"/>
              <a:t>need</a:t>
            </a:r>
            <a:r>
              <a:rPr lang="fi-FI" dirty="0" smtClean="0"/>
              <a:t> of </a:t>
            </a:r>
            <a:r>
              <a:rPr lang="fi-FI" dirty="0" err="1" smtClean="0"/>
              <a:t>development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fineec</a:t>
            </a:r>
            <a:r>
              <a:rPr lang="fi-FI" dirty="0" smtClean="0"/>
              <a:t> </a:t>
            </a:r>
            <a:r>
              <a:rPr lang="fi-FI" dirty="0" err="1" smtClean="0"/>
              <a:t>audit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2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99" y="331204"/>
            <a:ext cx="8569257" cy="1249544"/>
          </a:xfrm>
        </p:spPr>
        <p:txBody>
          <a:bodyPr/>
          <a:lstStyle/>
          <a:p>
            <a:r>
              <a:rPr lang="fi-FI" dirty="0" err="1"/>
              <a:t>University</a:t>
            </a:r>
            <a:r>
              <a:rPr lang="fi-FI" dirty="0"/>
              <a:t> of Helsinki </a:t>
            </a:r>
            <a:r>
              <a:rPr lang="fi-FI" dirty="0" err="1"/>
              <a:t>audit</a:t>
            </a:r>
            <a:r>
              <a:rPr lang="fi-FI" dirty="0"/>
              <a:t> </a:t>
            </a:r>
            <a:r>
              <a:rPr lang="fi-FI" dirty="0" err="1"/>
              <a:t>process</a:t>
            </a:r>
            <a:endParaRPr lang="fi-FI" dirty="0"/>
          </a:p>
        </p:txBody>
      </p:sp>
      <p:graphicFrame>
        <p:nvGraphicFramePr>
          <p:cNvPr id="3" name="Sisällön paikkamerkk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55235"/>
              </p:ext>
            </p:extLst>
          </p:nvPr>
        </p:nvGraphicFramePr>
        <p:xfrm>
          <a:off x="457200" y="12344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5292051"/>
            <a:ext cx="1285165" cy="13556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269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HY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HY__DB23_arial__EN_V____RGB</Template>
  <TotalTime>0</TotalTime>
  <Words>1066</Words>
  <Application>Microsoft Office PowerPoint</Application>
  <PresentationFormat>Näytössä katseltava diaesitys (4:3)</PresentationFormat>
  <Paragraphs>172</Paragraphs>
  <Slides>24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Office-teema</vt:lpstr>
      <vt:lpstr>Quality audit as an effective tool in establishing quality management at the university of helsinki</vt:lpstr>
      <vt:lpstr>Short bios</vt:lpstr>
      <vt:lpstr>Quality management at the University of helsinki</vt:lpstr>
      <vt:lpstr>PowerPoint-esitys</vt:lpstr>
      <vt:lpstr> Quality Assurance Organisation at the  UH </vt:lpstr>
      <vt:lpstr>PowerPoint-esitys</vt:lpstr>
      <vt:lpstr>The audit process </vt:lpstr>
      <vt:lpstr> fineec audit</vt:lpstr>
      <vt:lpstr>University of Helsinki audit process</vt:lpstr>
      <vt:lpstr>Preparation for audit</vt:lpstr>
      <vt:lpstr>Audit material</vt:lpstr>
      <vt:lpstr>Purpose of the site visit </vt:lpstr>
      <vt:lpstr>Question marks</vt:lpstr>
      <vt:lpstr>Self-evaluation process</vt:lpstr>
      <vt:lpstr>Practical implementation at UH</vt:lpstr>
      <vt:lpstr>Challenges in self-evaluation        (1)</vt:lpstr>
      <vt:lpstr>Challenges in self-evaluation        (2)</vt:lpstr>
      <vt:lpstr>Benefits of the self-evaluation for UH   (1)</vt:lpstr>
      <vt:lpstr>Benefits of the self-evaluation          (2)</vt:lpstr>
      <vt:lpstr>Benefits of the self-evaluation       (3)</vt:lpstr>
      <vt:lpstr>Benefits of the self-evaluation to the  audit team</vt:lpstr>
      <vt:lpstr>the finnish audit model</vt:lpstr>
      <vt:lpstr>The self-evaluation included in the audit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2014-03-05T12:43:33Z</dcterms:created>
  <dcterms:modified xsi:type="dcterms:W3CDTF">2016-06-17T10:37:11Z</dcterms:modified>
</cp:coreProperties>
</file>