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5" r:id="rId2"/>
    <p:sldMasterId id="2147483690" r:id="rId3"/>
    <p:sldMasterId id="2147483706" r:id="rId4"/>
  </p:sldMasterIdLst>
  <p:notesMasterIdLst>
    <p:notesMasterId r:id="rId18"/>
  </p:notesMasterIdLst>
  <p:handoutMasterIdLst>
    <p:handoutMasterId r:id="rId19"/>
  </p:handoutMasterIdLst>
  <p:sldIdLst>
    <p:sldId id="433" r:id="rId5"/>
    <p:sldId id="375" r:id="rId6"/>
    <p:sldId id="358" r:id="rId7"/>
    <p:sldId id="391" r:id="rId8"/>
    <p:sldId id="392" r:id="rId9"/>
    <p:sldId id="377" r:id="rId10"/>
    <p:sldId id="381" r:id="rId11"/>
    <p:sldId id="383" r:id="rId12"/>
    <p:sldId id="420" r:id="rId13"/>
    <p:sldId id="422" r:id="rId14"/>
    <p:sldId id="430" r:id="rId15"/>
    <p:sldId id="432" r:id="rId16"/>
    <p:sldId id="369" r:id="rId17"/>
  </p:sldIdLst>
  <p:sldSz cx="9144000" cy="6858000" type="screen4x3"/>
  <p:notesSz cx="6808788" cy="99409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93D2"/>
    <a:srgbClr val="1F9CE0"/>
    <a:srgbClr val="7030A0"/>
    <a:srgbClr val="85C598"/>
    <a:srgbClr val="D20D0D"/>
    <a:srgbClr val="E73333"/>
    <a:srgbClr val="EF9F3C"/>
    <a:srgbClr val="74AF2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25" autoAdjust="0"/>
    <p:restoredTop sz="66938" autoAdjust="0"/>
  </p:normalViewPr>
  <p:slideViewPr>
    <p:cSldViewPr>
      <p:cViewPr varScale="1">
        <p:scale>
          <a:sx n="90" d="100"/>
          <a:sy n="90" d="100"/>
        </p:scale>
        <p:origin x="-1397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6738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r">
              <a:defRPr sz="1200"/>
            </a:lvl1pPr>
          </a:lstStyle>
          <a:p>
            <a:fld id="{7EBF6F90-81C1-4BD2-9EF0-E2841BE83923}" type="datetimeFigureOut">
              <a:rPr lang="fi-FI" smtClean="0"/>
              <a:t>19.6.2017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6738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r">
              <a:defRPr sz="1200"/>
            </a:lvl1pPr>
          </a:lstStyle>
          <a:p>
            <a:fld id="{F6D89656-DD1A-4CB0-8588-2F19E6F1B3D7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0635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6738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r">
              <a:defRPr sz="1200"/>
            </a:lvl1pPr>
          </a:lstStyle>
          <a:p>
            <a:fld id="{47D6E770-DBEE-4057-AAA8-74363FE0F83D}" type="datetimeFigureOut">
              <a:rPr lang="fi-FI" smtClean="0"/>
              <a:t>19.6.2017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54" tIns="46127" rIns="92254" bIns="46127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0880" y="4721941"/>
            <a:ext cx="5447030" cy="4473416"/>
          </a:xfrm>
          <a:prstGeom prst="rect">
            <a:avLst/>
          </a:prstGeom>
        </p:spPr>
        <p:txBody>
          <a:bodyPr vert="horz" lIns="92254" tIns="46127" rIns="92254" bIns="46127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6738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r">
              <a:defRPr sz="1200"/>
            </a:lvl1pPr>
          </a:lstStyle>
          <a:p>
            <a:fld id="{CB29B034-0593-492F-9222-617272031296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3354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9B034-0593-492F-9222-617272031296}" type="slidenum">
              <a:rPr lang="fi-FI" smtClean="0">
                <a:solidFill>
                  <a:prstClr val="black"/>
                </a:solidFill>
              </a:rPr>
              <a:pPr/>
              <a:t>1</a:t>
            </a:fld>
            <a:endParaRPr lang="fi-FI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378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282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242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9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485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450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494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6208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099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11.5.2014</a:t>
            </a: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294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92696"/>
            <a:ext cx="4063077" cy="1647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4414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539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035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935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730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947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390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8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715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874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581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srgbClr val="FFFFFF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6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521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862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9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65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204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938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083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7062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1386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5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202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605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0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760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8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648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71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888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792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srgbClr val="FFFFFF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6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489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5804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9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80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130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20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0963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197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185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27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900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63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829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8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778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936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611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srgbClr val="FFFFFF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6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729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030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9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6930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291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9631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8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621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9742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11.5.2014</a:t>
            </a: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960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03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958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723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i-FI" sz="2400" dirty="0">
              <a:solidFill>
                <a:srgbClr val="FFFFFF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6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553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8.xml"/><Relationship Id="rId16" Type="http://schemas.openxmlformats.org/officeDocument/2006/relationships/slideLayout" Target="../slideLayouts/slideLayout62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Esityksen nimi</a:t>
            </a:r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729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705" r:id="rId15"/>
    <p:sldLayoutId id="2147483721" r:id="rId16"/>
    <p:sldLayoutId id="2147483726" r:id="rId17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Esityksen nimi</a:t>
            </a:r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46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722" r:id="rId15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Esityksen nimi</a:t>
            </a:r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85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Esityksen nimi</a:t>
            </a:r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51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4" r:id="rId15"/>
    <p:sldLayoutId id="2147483725" r:id="rId16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27100" y="3137984"/>
            <a:ext cx="7772400" cy="934192"/>
          </a:xfrm>
        </p:spPr>
        <p:txBody>
          <a:bodyPr>
            <a:noAutofit/>
          </a:bodyPr>
          <a:lstStyle/>
          <a:p>
            <a:r>
              <a:rPr lang="fi-FI" sz="4000" b="1" dirty="0" err="1" smtClean="0"/>
              <a:t>Twinning</a:t>
            </a:r>
            <a:r>
              <a:rPr lang="fi-FI" sz="4000" b="1" dirty="0" smtClean="0"/>
              <a:t> in Azerbaijan</a:t>
            </a:r>
            <a:br>
              <a:rPr lang="fi-FI" sz="4000" b="1" dirty="0" smtClean="0"/>
            </a:br>
            <a:r>
              <a:rPr lang="fi-FI" sz="3200" b="1" dirty="0" smtClean="0"/>
              <a:t>Component 2</a:t>
            </a:r>
            <a:endParaRPr lang="fi-FI" sz="3200" b="1" dirty="0"/>
          </a:p>
        </p:txBody>
      </p:sp>
      <p:sp>
        <p:nvSpPr>
          <p:cNvPr id="5" name="Alaotsikko 2"/>
          <p:cNvSpPr txBox="1">
            <a:spLocks/>
          </p:cNvSpPr>
          <p:nvPr/>
        </p:nvSpPr>
        <p:spPr>
          <a:xfrm>
            <a:off x="1524000" y="4038600"/>
            <a:ext cx="6400800" cy="1054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24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aotsikko 3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536576"/>
          </a:xfrm>
        </p:spPr>
        <p:txBody>
          <a:bodyPr>
            <a:normAutofit/>
          </a:bodyPr>
          <a:lstStyle/>
          <a:p>
            <a:r>
              <a:rPr lang="fi-FI" sz="2400" dirty="0" smtClean="0"/>
              <a:t>Kauko Hämäläinen and </a:t>
            </a:r>
            <a:r>
              <a:rPr lang="fi-FI" sz="2400" dirty="0" err="1" smtClean="0"/>
              <a:t>Vusala</a:t>
            </a:r>
            <a:r>
              <a:rPr lang="fi-FI" sz="2400" dirty="0" smtClean="0"/>
              <a:t> </a:t>
            </a:r>
            <a:r>
              <a:rPr lang="fi-FI" sz="2400" dirty="0" err="1" smtClean="0"/>
              <a:t>Gurbanova</a:t>
            </a:r>
            <a:endParaRPr lang="fi-FI" sz="2400" dirty="0" smtClean="0"/>
          </a:p>
          <a:p>
            <a:r>
              <a:rPr lang="fi-FI" sz="2400" dirty="0" smtClean="0"/>
              <a:t>20 </a:t>
            </a:r>
            <a:r>
              <a:rPr lang="fi-FI" sz="2400" dirty="0" err="1" smtClean="0"/>
              <a:t>June</a:t>
            </a:r>
            <a:r>
              <a:rPr lang="fi-FI" sz="2400" dirty="0" smtClean="0"/>
              <a:t> 2017</a:t>
            </a:r>
          </a:p>
          <a:p>
            <a:r>
              <a:rPr lang="fi-FI" sz="2400" dirty="0" smtClean="0"/>
              <a:t>Baku, Azerbaijan</a:t>
            </a:r>
          </a:p>
        </p:txBody>
      </p:sp>
      <p:pic>
        <p:nvPicPr>
          <p:cNvPr id="1026" name="Picture 2" descr="http://karvi.fi/app/uploads/2014/10/Twinning-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20388"/>
            <a:ext cx="122413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karvi.fi/app/uploads/2014/10/EU-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116632"/>
            <a:ext cx="792088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204227"/>
              </p:ext>
            </p:extLst>
          </p:nvPr>
        </p:nvGraphicFramePr>
        <p:xfrm>
          <a:off x="6156176" y="764704"/>
          <a:ext cx="1656184" cy="1478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r:id="rId6" imgW="4533695" imgH="4046112" progId="AcroExch.Document.11">
                  <p:embed/>
                </p:oleObj>
              </mc:Choice>
              <mc:Fallback>
                <p:oleObj name="Acrobat Document" r:id="rId6" imgW="4533695" imgH="4046112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56176" y="764704"/>
                        <a:ext cx="1656184" cy="1478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007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12763" y="570786"/>
            <a:ext cx="8047037" cy="119579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i-FI" sz="3200" dirty="0" smtClean="0">
                <a:solidFill>
                  <a:srgbClr val="1F9CE0"/>
                </a:solidFill>
                <a:latin typeface="Georgia" panose="02040502050405020303" pitchFamily="18" charset="0"/>
              </a:rPr>
              <a:t>Recommendation</a:t>
            </a:r>
            <a:endParaRPr lang="fi-FI" sz="3200" dirty="0">
              <a:solidFill>
                <a:srgbClr val="1F9CE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395536" y="1766584"/>
            <a:ext cx="8510526" cy="4538923"/>
          </a:xfrm>
        </p:spPr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en-AU" sz="2000" b="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Increase</a:t>
            </a:r>
            <a:r>
              <a:rPr lang="en-AU" sz="2000" b="0" dirty="0" smtClean="0">
                <a:latin typeface="Georgia" charset="0"/>
                <a:ea typeface="Georgia" charset="0"/>
                <a:cs typeface="Georgia" charset="0"/>
              </a:rPr>
              <a:t> the number of the </a:t>
            </a:r>
            <a:r>
              <a:rPr lang="en-AU" sz="2000" b="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EHEA experts</a:t>
            </a:r>
          </a:p>
          <a:p>
            <a:pPr marL="285750" indent="-285750">
              <a:buFont typeface="Arial" charset="0"/>
              <a:buChar char="•"/>
            </a:pPr>
            <a:r>
              <a:rPr lang="en-AU" sz="2000" b="0" dirty="0" smtClean="0">
                <a:latin typeface="Georgia" charset="0"/>
                <a:ea typeface="Georgia" charset="0"/>
                <a:cs typeface="Georgia" charset="0"/>
              </a:rPr>
              <a:t>Support HEIs to establish/develop </a:t>
            </a:r>
            <a:r>
              <a:rPr lang="en-AU" sz="2000" b="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internal QA</a:t>
            </a:r>
          </a:p>
          <a:p>
            <a:pPr marL="285750" indent="-285750">
              <a:buFont typeface="Arial" charset="0"/>
              <a:buChar char="•"/>
            </a:pPr>
            <a:r>
              <a:rPr lang="en-AU" sz="2000" b="0" dirty="0" smtClean="0">
                <a:latin typeface="Georgia" charset="0"/>
                <a:ea typeface="Georgia" charset="0"/>
                <a:cs typeface="Georgia" charset="0"/>
              </a:rPr>
              <a:t>Increase students’ and stakeholders’ </a:t>
            </a:r>
            <a:r>
              <a:rPr lang="en-AU" sz="2000" b="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involvement in internal QA</a:t>
            </a:r>
            <a:r>
              <a:rPr lang="en-AU" sz="2000" b="0" dirty="0" smtClean="0">
                <a:latin typeface="Georgia" charset="0"/>
                <a:ea typeface="Georgia" charset="0"/>
                <a:cs typeface="Georgia" charset="0"/>
              </a:rPr>
              <a:t> process and administration of HEIs</a:t>
            </a:r>
          </a:p>
          <a:p>
            <a:pPr marL="285750" indent="-285750">
              <a:buFont typeface="Arial" charset="0"/>
              <a:buChar char="•"/>
            </a:pPr>
            <a:r>
              <a:rPr lang="en-AU" sz="2000" b="0" dirty="0" smtClean="0">
                <a:latin typeface="Georgia" charset="0"/>
                <a:ea typeface="Georgia" charset="0"/>
                <a:cs typeface="Georgia" charset="0"/>
              </a:rPr>
              <a:t>Improve </a:t>
            </a:r>
            <a:r>
              <a:rPr lang="en-AU" sz="2000" b="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training</a:t>
            </a:r>
            <a:r>
              <a:rPr lang="en-AU" sz="2000" b="0" dirty="0" smtClean="0">
                <a:latin typeface="Georgia" charset="0"/>
                <a:ea typeface="Georgia" charset="0"/>
                <a:cs typeface="Georgia" charset="0"/>
              </a:rPr>
              <a:t> for university </a:t>
            </a:r>
            <a:r>
              <a:rPr lang="en-AU" sz="2000" b="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teachers</a:t>
            </a:r>
            <a:r>
              <a:rPr lang="en-AU" sz="2000" b="0" dirty="0" smtClean="0">
                <a:latin typeface="Georgia" charset="0"/>
                <a:ea typeface="Georgia" charset="0"/>
                <a:cs typeface="Georgia" charset="0"/>
              </a:rPr>
              <a:t> </a:t>
            </a:r>
          </a:p>
          <a:p>
            <a:pPr marL="285750" indent="-285750">
              <a:buFont typeface="Arial" charset="0"/>
              <a:buChar char="•"/>
            </a:pPr>
            <a:r>
              <a:rPr lang="en-AU" sz="2000" b="0" dirty="0" smtClean="0">
                <a:latin typeface="Georgia" charset="0"/>
                <a:ea typeface="Georgia" charset="0"/>
                <a:cs typeface="Georgia" charset="0"/>
              </a:rPr>
              <a:t>Training for </a:t>
            </a:r>
            <a:r>
              <a:rPr lang="en-AU" sz="2000" b="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working life</a:t>
            </a:r>
            <a:r>
              <a:rPr lang="en-AU" sz="2000" b="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AU" sz="2000" b="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cooperation</a:t>
            </a:r>
          </a:p>
          <a:p>
            <a:pPr marL="285750" indent="-285750">
              <a:buFont typeface="Arial" charset="0"/>
              <a:buChar char="•"/>
            </a:pPr>
            <a:r>
              <a:rPr lang="en-AU" sz="2000" b="0" dirty="0" smtClean="0">
                <a:latin typeface="Georgia" charset="0"/>
                <a:ea typeface="Georgia" charset="0"/>
                <a:cs typeface="Georgia" charset="0"/>
              </a:rPr>
              <a:t>Improve </a:t>
            </a:r>
            <a:r>
              <a:rPr lang="en-AU" sz="2000" b="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awareness of mobility </a:t>
            </a:r>
            <a:r>
              <a:rPr lang="en-AU" sz="2000" b="0" dirty="0" smtClean="0">
                <a:latin typeface="Georgia" charset="0"/>
                <a:ea typeface="Georgia" charset="0"/>
                <a:cs typeface="Georgia" charset="0"/>
              </a:rPr>
              <a:t>programs in the EU</a:t>
            </a:r>
          </a:p>
          <a:p>
            <a:pPr marL="285750" indent="-285750">
              <a:buFont typeface="Arial" charset="0"/>
              <a:buChar char="•"/>
            </a:pPr>
            <a:r>
              <a:rPr lang="en-AU" sz="2000" b="0" dirty="0" smtClean="0">
                <a:latin typeface="Georgia" charset="0"/>
                <a:ea typeface="Georgia" charset="0"/>
                <a:cs typeface="Georgia" charset="0"/>
              </a:rPr>
              <a:t>Support implementation of </a:t>
            </a:r>
            <a:r>
              <a:rPr lang="en-AU" sz="2000" b="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ECTS</a:t>
            </a:r>
            <a:r>
              <a:rPr lang="en-AU" sz="2000" b="0" dirty="0" smtClean="0">
                <a:latin typeface="Georgia" charset="0"/>
                <a:ea typeface="Georgia" charset="0"/>
                <a:cs typeface="Georgia" charset="0"/>
              </a:rPr>
              <a:t> at the </a:t>
            </a:r>
            <a:r>
              <a:rPr lang="en-AU" sz="2000" b="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doctoral level</a:t>
            </a:r>
          </a:p>
          <a:p>
            <a:pPr marL="285750" indent="-285750">
              <a:buFont typeface="Arial" charset="0"/>
              <a:buChar char="•"/>
            </a:pPr>
            <a:r>
              <a:rPr lang="en-AU" sz="2000" b="0" dirty="0" smtClean="0">
                <a:latin typeface="Georgia" charset="0"/>
                <a:ea typeface="Georgia" charset="0"/>
                <a:cs typeface="Georgia" charset="0"/>
              </a:rPr>
              <a:t>One-day </a:t>
            </a:r>
            <a:r>
              <a:rPr lang="en-AU" sz="2000" b="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training of good practices </a:t>
            </a:r>
            <a:r>
              <a:rPr lang="en-AU" sz="2000" b="0" dirty="0" smtClean="0">
                <a:latin typeface="Georgia" charset="0"/>
                <a:ea typeface="Georgia" charset="0"/>
                <a:cs typeface="Georgia" charset="0"/>
              </a:rPr>
              <a:t>for the rectors and vice-rectors</a:t>
            </a:r>
            <a:endParaRPr lang="en-AU" sz="2000" b="0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  <p:pic>
        <p:nvPicPr>
          <p:cNvPr id="6" name="Picture 4" descr="C:\Users\User\Desktop\logo_a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976" y="6203406"/>
            <a:ext cx="1728192" cy="49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62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7250" y="794395"/>
            <a:ext cx="8218487" cy="7794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dirty="0" smtClean="0"/>
              <a:t>Objective of activity 2.7;</a:t>
            </a:r>
            <a:br>
              <a:rPr lang="en-GB" sz="3200" dirty="0" smtClean="0"/>
            </a:br>
            <a:r>
              <a:rPr lang="en-GB" sz="3200" dirty="0" smtClean="0"/>
              <a:t> </a:t>
            </a:r>
            <a:r>
              <a:rPr lang="en-GB" sz="3200" dirty="0"/>
              <a:t>Communication Strategy</a:t>
            </a:r>
            <a:endParaRPr lang="en-GB" sz="3200" b="1" dirty="0"/>
          </a:p>
        </p:txBody>
      </p:sp>
      <p:sp>
        <p:nvSpPr>
          <p:cNvPr id="18435" name="Content Placeholder 4"/>
          <p:cNvSpPr>
            <a:spLocks noGrp="1"/>
          </p:cNvSpPr>
          <p:nvPr>
            <p:ph idx="1"/>
          </p:nvPr>
        </p:nvSpPr>
        <p:spPr>
          <a:xfrm>
            <a:off x="508459" y="1700808"/>
            <a:ext cx="82296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 algn="r">
              <a:buNone/>
            </a:pPr>
            <a:endParaRPr lang="en-GB" sz="2400" dirty="0" smtClean="0"/>
          </a:p>
          <a:p>
            <a:pPr marL="0" indent="0" algn="r">
              <a:buNone/>
            </a:pPr>
            <a:endParaRPr lang="en-GB" sz="2400" dirty="0" smtClean="0"/>
          </a:p>
          <a:p>
            <a:pPr marL="0" indent="0" algn="r">
              <a:buNone/>
            </a:pPr>
            <a:r>
              <a:rPr lang="en-GB" sz="2800" dirty="0"/>
              <a:t>Communication Strategy is to assist in preparing a </a:t>
            </a:r>
            <a:r>
              <a:rPr lang="en-GB" sz="2800" dirty="0">
                <a:solidFill>
                  <a:srgbClr val="0070C0"/>
                </a:solidFill>
              </a:rPr>
              <a:t>public awareness </a:t>
            </a:r>
            <a:r>
              <a:rPr lang="en-GB" sz="2800" dirty="0"/>
              <a:t>and </a:t>
            </a:r>
            <a:r>
              <a:rPr lang="en-GB" sz="2800" dirty="0">
                <a:solidFill>
                  <a:srgbClr val="0070C0"/>
                </a:solidFill>
              </a:rPr>
              <a:t>communication strategy </a:t>
            </a:r>
            <a:r>
              <a:rPr lang="en-GB" sz="2800" dirty="0"/>
              <a:t>on </a:t>
            </a:r>
            <a:r>
              <a:rPr lang="en-GB" sz="2800" dirty="0">
                <a:solidFill>
                  <a:srgbClr val="0070C0"/>
                </a:solidFill>
              </a:rPr>
              <a:t>Bologna/EHEA </a:t>
            </a:r>
            <a:r>
              <a:rPr lang="en-GB" sz="2800" dirty="0"/>
              <a:t>issues and its </a:t>
            </a:r>
            <a:r>
              <a:rPr lang="en-GB" sz="2800" dirty="0" smtClean="0"/>
              <a:t>implementation </a:t>
            </a:r>
            <a:endParaRPr lang="en-US" sz="2800" dirty="0"/>
          </a:p>
        </p:txBody>
      </p:sp>
      <p:pic>
        <p:nvPicPr>
          <p:cNvPr id="5" name="Picture 4" descr="C:\Users\User\Desktop\logo_a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309320"/>
            <a:ext cx="1656184" cy="47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18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12763" y="570786"/>
            <a:ext cx="8047037" cy="119579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i-FI" sz="3200" dirty="0" smtClean="0">
                <a:solidFill>
                  <a:srgbClr val="1F9CE0"/>
                </a:solidFill>
                <a:latin typeface="Georgia" panose="02040502050405020303" pitchFamily="18" charset="0"/>
              </a:rPr>
              <a:t>Recommendation</a:t>
            </a:r>
            <a:endParaRPr lang="fi-FI" sz="3200" dirty="0">
              <a:solidFill>
                <a:srgbClr val="1F9CE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281018" y="1766584"/>
            <a:ext cx="8510526" cy="4538923"/>
          </a:xfrm>
        </p:spPr>
        <p:txBody>
          <a:bodyPr/>
          <a:lstStyle/>
          <a:p>
            <a:pPr marL="342900" lvl="0" indent="-342900">
              <a:buFont typeface="Arial" charset="0"/>
              <a:buChar char="•"/>
            </a:pPr>
            <a:r>
              <a:rPr lang="en-GB" sz="2400" b="0" dirty="0" smtClean="0">
                <a:solidFill>
                  <a:srgbClr val="0070C0"/>
                </a:solidFill>
                <a:latin typeface="Georgia" panose="02040502050405020303" pitchFamily="18" charset="0"/>
              </a:rPr>
              <a:t>Prioritizing</a:t>
            </a:r>
            <a:r>
              <a:rPr lang="en-GB" sz="2400" b="0" dirty="0" smtClean="0">
                <a:latin typeface="Georgia" panose="02040502050405020303" pitchFamily="18" charset="0"/>
              </a:rPr>
              <a:t> the </a:t>
            </a:r>
            <a:r>
              <a:rPr lang="en-GB" sz="2400" b="0" dirty="0">
                <a:solidFill>
                  <a:srgbClr val="0070C0"/>
                </a:solidFill>
                <a:latin typeface="Georgia" panose="02040502050405020303" pitchFamily="18" charset="0"/>
              </a:rPr>
              <a:t>Bologna/EHEA</a:t>
            </a:r>
            <a:r>
              <a:rPr lang="en-GB" sz="2400" b="0" dirty="0">
                <a:latin typeface="Georgia" panose="02040502050405020303" pitchFamily="18" charset="0"/>
              </a:rPr>
              <a:t> issues at the </a:t>
            </a:r>
            <a:r>
              <a:rPr lang="en-GB" sz="2400" b="0" dirty="0" err="1">
                <a:latin typeface="Georgia" panose="02040502050405020303" pitchFamily="18" charset="0"/>
              </a:rPr>
              <a:t>MoE</a:t>
            </a:r>
            <a:r>
              <a:rPr lang="en-GB" sz="2400" b="0" dirty="0">
                <a:latin typeface="Georgia" panose="02040502050405020303" pitchFamily="18" charset="0"/>
              </a:rPr>
              <a:t> </a:t>
            </a:r>
            <a:endParaRPr lang="en-GB" sz="2400" b="0" dirty="0" smtClean="0">
              <a:latin typeface="Georgia" panose="02040502050405020303" pitchFamily="18" charset="0"/>
            </a:endParaRPr>
          </a:p>
          <a:p>
            <a:pPr marL="342900" lvl="0" indent="-342900">
              <a:buFont typeface="Arial" charset="0"/>
              <a:buChar char="•"/>
            </a:pPr>
            <a:r>
              <a:rPr lang="en-GB" sz="2400" b="0" dirty="0" smtClean="0">
                <a:latin typeface="Georgia" panose="02040502050405020303" pitchFamily="18" charset="0"/>
              </a:rPr>
              <a:t>Specifying </a:t>
            </a:r>
            <a:r>
              <a:rPr lang="en-GB" sz="2400" b="0" dirty="0">
                <a:latin typeface="Georgia" panose="02040502050405020303" pitchFamily="18" charset="0"/>
              </a:rPr>
              <a:t>the </a:t>
            </a:r>
            <a:r>
              <a:rPr lang="en-GB" sz="2400" b="0" dirty="0">
                <a:solidFill>
                  <a:srgbClr val="0070C0"/>
                </a:solidFill>
                <a:latin typeface="Georgia" panose="02040502050405020303" pitchFamily="18" charset="0"/>
              </a:rPr>
              <a:t>mandate</a:t>
            </a:r>
            <a:r>
              <a:rPr lang="en-GB" sz="2400" b="0" dirty="0">
                <a:latin typeface="Georgia" panose="02040502050405020303" pitchFamily="18" charset="0"/>
              </a:rPr>
              <a:t> of the </a:t>
            </a:r>
            <a:r>
              <a:rPr lang="en-GB" sz="2400" b="0" dirty="0" smtClean="0">
                <a:latin typeface="Georgia" panose="02040502050405020303" pitchFamily="18" charset="0"/>
              </a:rPr>
              <a:t>HE </a:t>
            </a:r>
            <a:r>
              <a:rPr lang="en-GB" sz="2400" b="0" dirty="0" smtClean="0">
                <a:solidFill>
                  <a:srgbClr val="0070C0"/>
                </a:solidFill>
                <a:latin typeface="Georgia" panose="02040502050405020303" pitchFamily="18" charset="0"/>
              </a:rPr>
              <a:t>Reform </a:t>
            </a:r>
            <a:r>
              <a:rPr lang="en-GB" sz="2400" b="0" dirty="0">
                <a:solidFill>
                  <a:srgbClr val="0070C0"/>
                </a:solidFill>
                <a:latin typeface="Georgia" panose="02040502050405020303" pitchFamily="18" charset="0"/>
              </a:rPr>
              <a:t>group </a:t>
            </a:r>
            <a:endParaRPr lang="en-GB" sz="2400" b="0" dirty="0" smtClean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marL="342900" lvl="0" indent="-342900">
              <a:buFont typeface="Arial" charset="0"/>
              <a:buChar char="•"/>
            </a:pPr>
            <a:r>
              <a:rPr lang="en-GB" sz="2400" b="0" dirty="0" smtClean="0">
                <a:latin typeface="Georgia" panose="02040502050405020303" pitchFamily="18" charset="0"/>
              </a:rPr>
              <a:t>Ensuring </a:t>
            </a:r>
            <a:r>
              <a:rPr lang="en-GB" sz="2400" b="0" dirty="0">
                <a:latin typeface="Georgia" panose="02040502050405020303" pitchFamily="18" charset="0"/>
              </a:rPr>
              <a:t>coordination of </a:t>
            </a:r>
            <a:r>
              <a:rPr lang="en-GB" sz="2400" b="0" dirty="0">
                <a:solidFill>
                  <a:srgbClr val="0070C0"/>
                </a:solidFill>
                <a:latin typeface="Georgia" panose="02040502050405020303" pitchFamily="18" charset="0"/>
              </a:rPr>
              <a:t>EHEA</a:t>
            </a:r>
            <a:r>
              <a:rPr lang="en-GB" sz="2400" b="0" dirty="0">
                <a:latin typeface="Georgia" panose="02040502050405020303" pitchFamily="18" charset="0"/>
              </a:rPr>
              <a:t> related </a:t>
            </a:r>
            <a:r>
              <a:rPr lang="en-GB" sz="2400" b="0" dirty="0" smtClean="0">
                <a:solidFill>
                  <a:srgbClr val="0070C0"/>
                </a:solidFill>
                <a:latin typeface="Georgia" panose="02040502050405020303" pitchFamily="18" charset="0"/>
              </a:rPr>
              <a:t>trainings</a:t>
            </a:r>
            <a:endParaRPr lang="en-US" sz="2400" b="0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marL="342900" lvl="0" indent="-342900">
              <a:buFont typeface="Arial" charset="0"/>
              <a:buChar char="•"/>
            </a:pPr>
            <a:r>
              <a:rPr lang="en-GB" sz="2400" b="0" dirty="0">
                <a:latin typeface="Georgia" panose="02040502050405020303" pitchFamily="18" charset="0"/>
              </a:rPr>
              <a:t>Cooperating with the </a:t>
            </a:r>
            <a:r>
              <a:rPr lang="en-GB" sz="2400" b="0" dirty="0" err="1">
                <a:solidFill>
                  <a:srgbClr val="0070C0"/>
                </a:solidFill>
                <a:latin typeface="Georgia" panose="02040502050405020303" pitchFamily="18" charset="0"/>
              </a:rPr>
              <a:t>MoE</a:t>
            </a:r>
            <a:r>
              <a:rPr lang="en-GB" sz="2400" b="0" dirty="0">
                <a:solidFill>
                  <a:srgbClr val="0070C0"/>
                </a:solidFill>
                <a:latin typeface="Georgia" panose="02040502050405020303" pitchFamily="18" charset="0"/>
              </a:rPr>
              <a:t> PR </a:t>
            </a:r>
            <a:r>
              <a:rPr lang="en-GB" sz="2400" b="0" dirty="0">
                <a:latin typeface="Georgia" panose="02040502050405020303" pitchFamily="18" charset="0"/>
              </a:rPr>
              <a:t>and</a:t>
            </a:r>
            <a:r>
              <a:rPr lang="en-GB" sz="2400" b="0" dirty="0">
                <a:solidFill>
                  <a:srgbClr val="0070C0"/>
                </a:solidFill>
                <a:latin typeface="Georgia" panose="02040502050405020303" pitchFamily="18" charset="0"/>
              </a:rPr>
              <a:t> Information </a:t>
            </a:r>
            <a:r>
              <a:rPr lang="en-GB" sz="2400" b="0" dirty="0" smtClean="0">
                <a:solidFill>
                  <a:srgbClr val="0070C0"/>
                </a:solidFill>
                <a:latin typeface="Georgia" panose="02040502050405020303" pitchFamily="18" charset="0"/>
              </a:rPr>
              <a:t>Department</a:t>
            </a:r>
            <a:endParaRPr lang="en-US" sz="2400" b="0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marL="342900" lvl="0" indent="-342900">
              <a:buFont typeface="Arial" charset="0"/>
              <a:buChar char="•"/>
            </a:pPr>
            <a:r>
              <a:rPr lang="en-GB" sz="2400" b="0" dirty="0">
                <a:latin typeface="Georgia" panose="02040502050405020303" pitchFamily="18" charset="0"/>
              </a:rPr>
              <a:t>Creating </a:t>
            </a:r>
            <a:r>
              <a:rPr lang="en-GB" sz="2400" b="0" dirty="0">
                <a:solidFill>
                  <a:srgbClr val="0070C0"/>
                </a:solidFill>
                <a:latin typeface="Georgia" panose="02040502050405020303" pitchFamily="18" charset="0"/>
              </a:rPr>
              <a:t>information materials on EHEA </a:t>
            </a:r>
            <a:r>
              <a:rPr lang="en-GB" sz="2400" b="0" dirty="0">
                <a:latin typeface="Georgia" panose="02040502050405020303" pitchFamily="18" charset="0"/>
              </a:rPr>
              <a:t>activities together with European and international organizations and </a:t>
            </a:r>
            <a:r>
              <a:rPr lang="en-GB" sz="2400" b="0" dirty="0" smtClean="0">
                <a:latin typeface="Georgia" panose="02040502050405020303" pitchFamily="18" charset="0"/>
              </a:rPr>
              <a:t>projects</a:t>
            </a:r>
            <a:endParaRPr lang="en-AU" sz="2800" b="0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  <p:pic>
        <p:nvPicPr>
          <p:cNvPr id="6" name="Picture 4" descr="C:\Users\User\Desktop\logo_a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976" y="6203406"/>
            <a:ext cx="1728192" cy="49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58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4000" dirty="0" smtClean="0"/>
              <a:t/>
            </a:r>
            <a:br>
              <a:rPr lang="fi-FI" sz="4000" dirty="0" smtClean="0"/>
            </a:br>
            <a:r>
              <a:rPr lang="fi-FI" sz="4000" dirty="0" err="1" smtClean="0"/>
              <a:t>Thank</a:t>
            </a:r>
            <a:r>
              <a:rPr lang="fi-FI" sz="4000" dirty="0" smtClean="0"/>
              <a:t> </a:t>
            </a:r>
            <a:r>
              <a:rPr lang="fi-FI" sz="4000" dirty="0" err="1" smtClean="0"/>
              <a:t>you</a:t>
            </a:r>
            <a:r>
              <a:rPr lang="fi-FI" sz="4000" dirty="0" smtClean="0"/>
              <a:t> for </a:t>
            </a:r>
            <a:r>
              <a:rPr lang="fi-FI" sz="4000" dirty="0" err="1" smtClean="0"/>
              <a:t>your</a:t>
            </a:r>
            <a:r>
              <a:rPr lang="fi-FI" sz="4000" dirty="0" smtClean="0"/>
              <a:t> </a:t>
            </a:r>
            <a:r>
              <a:rPr lang="fi-FI" sz="4000" dirty="0" err="1" smtClean="0"/>
              <a:t>attention</a:t>
            </a:r>
            <a:r>
              <a:rPr lang="fi-FI" sz="4000" dirty="0" smtClean="0"/>
              <a:t>!</a:t>
            </a:r>
            <a:endParaRPr lang="fi-FI" sz="4000" dirty="0"/>
          </a:p>
        </p:txBody>
      </p:sp>
      <p:pic>
        <p:nvPicPr>
          <p:cNvPr id="13316" name="Picture 4" descr="C:\Users\User\Desktop\logo_a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955043"/>
            <a:ext cx="1728192" cy="49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4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8657" y="305374"/>
            <a:ext cx="8218487" cy="7794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sz="3200" b="1" dirty="0" err="1" smtClean="0">
                <a:solidFill>
                  <a:srgbClr val="0D93D2"/>
                </a:solidFill>
              </a:rPr>
              <a:t>Objective</a:t>
            </a:r>
            <a:r>
              <a:rPr lang="fi-FI" sz="3200" b="1" dirty="0" smtClean="0">
                <a:solidFill>
                  <a:srgbClr val="0D93D2"/>
                </a:solidFill>
              </a:rPr>
              <a:t> of Component 2 </a:t>
            </a:r>
            <a:endParaRPr lang="en-GB" sz="3200" b="1" dirty="0"/>
          </a:p>
        </p:txBody>
      </p:sp>
      <p:sp>
        <p:nvSpPr>
          <p:cNvPr id="18435" name="Content Placeholder 4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405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fi-FI" sz="1800" dirty="0" smtClean="0">
              <a:solidFill>
                <a:srgbClr val="1B272C"/>
              </a:solidFill>
            </a:endParaRPr>
          </a:p>
          <a:p>
            <a:pPr marL="395288" indent="-358775" eaLnBrk="1" hangingPunct="1">
              <a:lnSpc>
                <a:spcPts val="3000"/>
              </a:lnSpc>
              <a:buClr>
                <a:srgbClr val="E73333"/>
              </a:buClr>
              <a:buFont typeface="Arial" charset="0"/>
              <a:buChar char="x"/>
              <a:defRPr/>
            </a:pPr>
            <a:endParaRPr lang="en-GB" sz="700" dirty="0" smtClean="0">
              <a:latin typeface="Arial" charset="0"/>
              <a:cs typeface="Arial" charset="0"/>
            </a:endParaRPr>
          </a:p>
          <a:p>
            <a:pPr marL="395288" indent="-358775" eaLnBrk="1" hangingPunct="1">
              <a:lnSpc>
                <a:spcPts val="3000"/>
              </a:lnSpc>
              <a:buClr>
                <a:srgbClr val="E73333"/>
              </a:buClr>
              <a:buFont typeface="Arial" charset="0"/>
              <a:buChar char="x"/>
              <a:defRPr/>
            </a:pPr>
            <a:endParaRPr lang="en-GB" sz="700" dirty="0" smtClean="0">
              <a:latin typeface="Arial" charset="0"/>
              <a:cs typeface="Arial" charset="0"/>
            </a:endParaRPr>
          </a:p>
          <a:p>
            <a:pPr marL="36513" indent="0" eaLnBrk="1" hangingPunct="1">
              <a:lnSpc>
                <a:spcPts val="3000"/>
              </a:lnSpc>
              <a:buClr>
                <a:srgbClr val="E73333"/>
              </a:buClr>
              <a:buNone/>
              <a:defRPr/>
            </a:pPr>
            <a:endParaRPr lang="en-GB" sz="700" dirty="0" smtClean="0">
              <a:latin typeface="Arial" charset="0"/>
              <a:cs typeface="Arial" charset="0"/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361002" y="1278200"/>
            <a:ext cx="84426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i-FI" sz="2800" dirty="0">
              <a:solidFill>
                <a:srgbClr val="1F9CE0"/>
              </a:solidFill>
              <a:latin typeface="Georgia" charset="0"/>
              <a:ea typeface="Georgia" charset="0"/>
              <a:cs typeface="Georgia" charset="0"/>
            </a:endParaRPr>
          </a:p>
          <a:p>
            <a:endParaRPr lang="fi-FI" sz="2800" dirty="0">
              <a:solidFill>
                <a:srgbClr val="1F9CE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80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C</a:t>
            </a:r>
            <a:r>
              <a:rPr lang="en-GB" sz="28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oordination </a:t>
            </a:r>
            <a:r>
              <a:rPr lang="en-GB" sz="2800" dirty="0">
                <a:latin typeface="Georgia" charset="0"/>
                <a:ea typeface="Georgia" charset="0"/>
                <a:cs typeface="Georgia" charset="0"/>
              </a:rPr>
              <a:t>and </a:t>
            </a:r>
            <a:r>
              <a:rPr lang="en-GB" sz="280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networking capacity</a:t>
            </a:r>
            <a:r>
              <a:rPr lang="en-GB" sz="2800" dirty="0">
                <a:latin typeface="Georgia" charset="0"/>
                <a:ea typeface="Georgia" charset="0"/>
                <a:cs typeface="Georgia" charset="0"/>
              </a:rPr>
              <a:t> of the </a:t>
            </a:r>
            <a:r>
              <a:rPr lang="en-GB" sz="2800" dirty="0" err="1">
                <a:latin typeface="Georgia" charset="0"/>
                <a:ea typeface="Georgia" charset="0"/>
                <a:cs typeface="Georgia" charset="0"/>
              </a:rPr>
              <a:t>MoE</a:t>
            </a:r>
            <a:r>
              <a:rPr lang="en-GB" sz="2800" dirty="0">
                <a:latin typeface="Georgia" charset="0"/>
                <a:ea typeface="Georgia" charset="0"/>
                <a:cs typeface="Georgia" charset="0"/>
              </a:rPr>
              <a:t> and relevant stakeholders is enhanced on the basis of good practice examples in the </a:t>
            </a: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EHEA.</a:t>
            </a:r>
            <a:endParaRPr lang="en-US" sz="2800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en-GB" sz="2800" dirty="0"/>
              <a:t> </a:t>
            </a:r>
            <a:endParaRPr lang="en-US" sz="2800" dirty="0"/>
          </a:p>
        </p:txBody>
      </p:sp>
      <p:pic>
        <p:nvPicPr>
          <p:cNvPr id="6" name="Picture 4" descr="C:\Users\User\Desktop\logo_a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309320"/>
            <a:ext cx="1656184" cy="47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09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18487" cy="7794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b="1" dirty="0"/>
              <a:t>Objective of Activity </a:t>
            </a:r>
            <a:r>
              <a:rPr lang="en-GB" sz="3200" b="1" dirty="0" smtClean="0"/>
              <a:t>2.1;</a:t>
            </a:r>
            <a:r>
              <a:rPr lang="en-GB" sz="3200" dirty="0"/>
              <a:t>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Progress </a:t>
            </a:r>
            <a:r>
              <a:rPr lang="en-GB" sz="3200" dirty="0"/>
              <a:t>Review</a:t>
            </a:r>
            <a:r>
              <a:rPr lang="en-GB" sz="3200" b="1" dirty="0" smtClean="0"/>
              <a:t> </a:t>
            </a:r>
            <a:r>
              <a:rPr lang="en-US" sz="3200" dirty="0" smtClean="0"/>
              <a:t> </a:t>
            </a:r>
            <a:endParaRPr lang="en-GB" sz="3200" b="1" dirty="0"/>
          </a:p>
        </p:txBody>
      </p:sp>
      <p:sp>
        <p:nvSpPr>
          <p:cNvPr id="18435" name="Content Placeholder 4"/>
          <p:cNvSpPr>
            <a:spLocks noGrp="1"/>
          </p:cNvSpPr>
          <p:nvPr>
            <p:ph idx="1"/>
          </p:nvPr>
        </p:nvSpPr>
        <p:spPr>
          <a:xfrm>
            <a:off x="446967" y="1268760"/>
            <a:ext cx="8229600" cy="5040560"/>
          </a:xfrm>
        </p:spPr>
        <p:txBody>
          <a:bodyPr>
            <a:normAutofit/>
          </a:bodyPr>
          <a:lstStyle/>
          <a:p>
            <a:endParaRPr lang="fi-FI" sz="1800" dirty="0">
              <a:solidFill>
                <a:srgbClr val="1B272C"/>
              </a:solidFill>
            </a:endParaRPr>
          </a:p>
          <a:p>
            <a:endParaRPr lang="fi-FI" sz="1800" dirty="0" smtClean="0">
              <a:solidFill>
                <a:srgbClr val="1B272C"/>
              </a:solidFill>
            </a:endParaRPr>
          </a:p>
          <a:p>
            <a:endParaRPr lang="fi-FI" sz="1800" dirty="0">
              <a:solidFill>
                <a:srgbClr val="1B272C"/>
              </a:solidFill>
            </a:endParaRPr>
          </a:p>
          <a:p>
            <a:endParaRPr lang="fi-FI" sz="1800" dirty="0" smtClean="0">
              <a:solidFill>
                <a:srgbClr val="1B272C"/>
              </a:solidFill>
            </a:endParaRPr>
          </a:p>
          <a:p>
            <a:pPr marL="0" indent="0" algn="r">
              <a:buNone/>
            </a:pPr>
            <a:r>
              <a:rPr lang="en-GB" dirty="0">
                <a:solidFill>
                  <a:srgbClr val="0070C0"/>
                </a:solidFill>
              </a:rPr>
              <a:t>A</a:t>
            </a:r>
            <a:r>
              <a:rPr lang="en-GB" dirty="0" smtClean="0">
                <a:solidFill>
                  <a:srgbClr val="0070C0"/>
                </a:solidFill>
              </a:rPr>
              <a:t>ssess </a:t>
            </a:r>
            <a:r>
              <a:rPr lang="en-GB" dirty="0">
                <a:solidFill>
                  <a:srgbClr val="0070C0"/>
                </a:solidFill>
              </a:rPr>
              <a:t>progress </a:t>
            </a:r>
            <a:r>
              <a:rPr lang="en-GB" dirty="0"/>
              <a:t>and the current status of </a:t>
            </a:r>
            <a:r>
              <a:rPr lang="en-GB" dirty="0">
                <a:solidFill>
                  <a:srgbClr val="0070C0"/>
                </a:solidFill>
              </a:rPr>
              <a:t>EHEA/Bologna reforms </a:t>
            </a:r>
            <a:r>
              <a:rPr lang="en-GB" dirty="0"/>
              <a:t>in </a:t>
            </a:r>
            <a:r>
              <a:rPr lang="en-GB" dirty="0" smtClean="0"/>
              <a:t>Azerbaijan</a:t>
            </a:r>
            <a:endParaRPr lang="en-US" dirty="0"/>
          </a:p>
        </p:txBody>
      </p:sp>
      <p:pic>
        <p:nvPicPr>
          <p:cNvPr id="5" name="Picture 4" descr="C:\Users\User\Desktop\logo_a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309320"/>
            <a:ext cx="1656184" cy="47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43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Systematizing </a:t>
            </a:r>
            <a:r>
              <a:rPr lang="en-US" sz="2800" dirty="0" smtClean="0">
                <a:solidFill>
                  <a:srgbClr val="0070C0"/>
                </a:solidFill>
              </a:rPr>
              <a:t>doctoral education</a:t>
            </a:r>
          </a:p>
          <a:p>
            <a:r>
              <a:rPr lang="en-US" sz="2800" dirty="0" smtClean="0"/>
              <a:t>Redesigning </a:t>
            </a:r>
            <a:r>
              <a:rPr lang="en-US" sz="2800" dirty="0" smtClean="0">
                <a:solidFill>
                  <a:srgbClr val="0070C0"/>
                </a:solidFill>
              </a:rPr>
              <a:t>national standard </a:t>
            </a:r>
            <a:r>
              <a:rPr lang="en-US" sz="2800" dirty="0" smtClean="0"/>
              <a:t>(learning outcomes)</a:t>
            </a:r>
          </a:p>
          <a:p>
            <a:r>
              <a:rPr lang="en-US" sz="2800" dirty="0" smtClean="0"/>
              <a:t>Establishing </a:t>
            </a:r>
            <a:r>
              <a:rPr lang="en-US" sz="2800" dirty="0">
                <a:solidFill>
                  <a:srgbClr val="0070C0"/>
                </a:solidFill>
              </a:rPr>
              <a:t>n</a:t>
            </a:r>
            <a:r>
              <a:rPr lang="en-US" sz="2800" dirty="0" smtClean="0">
                <a:solidFill>
                  <a:srgbClr val="0070C0"/>
                </a:solidFill>
              </a:rPr>
              <a:t>etworking </a:t>
            </a:r>
            <a:r>
              <a:rPr lang="en-US" sz="2800" dirty="0" smtClean="0"/>
              <a:t>between </a:t>
            </a:r>
            <a:r>
              <a:rPr lang="en-US" sz="2800" dirty="0" err="1" smtClean="0"/>
              <a:t>Az</a:t>
            </a:r>
            <a:r>
              <a:rPr lang="en-US" sz="2800" dirty="0" smtClean="0"/>
              <a:t> HEIs</a:t>
            </a:r>
          </a:p>
          <a:p>
            <a:r>
              <a:rPr lang="en-US" sz="2800" dirty="0" err="1" smtClean="0"/>
              <a:t>Az</a:t>
            </a:r>
            <a:r>
              <a:rPr lang="en-US" sz="2800" dirty="0" smtClean="0"/>
              <a:t> </a:t>
            </a:r>
            <a:r>
              <a:rPr lang="en-GB" sz="2800" dirty="0" smtClean="0">
                <a:solidFill>
                  <a:srgbClr val="0070C0"/>
                </a:solidFill>
              </a:rPr>
              <a:t>external </a:t>
            </a:r>
            <a:r>
              <a:rPr lang="en-GB" sz="2800" dirty="0">
                <a:solidFill>
                  <a:srgbClr val="0070C0"/>
                </a:solidFill>
              </a:rPr>
              <a:t>QA</a:t>
            </a:r>
            <a:r>
              <a:rPr lang="en-GB" sz="2800" dirty="0"/>
              <a:t> </a:t>
            </a:r>
            <a:r>
              <a:rPr lang="en-US" sz="2800" dirty="0"/>
              <a:t>f</a:t>
            </a:r>
            <a:r>
              <a:rPr lang="en-US" sz="2800" dirty="0" smtClean="0"/>
              <a:t>ulfilling the ESG</a:t>
            </a:r>
          </a:p>
          <a:p>
            <a:r>
              <a:rPr lang="en-US" sz="2800" dirty="0" smtClean="0"/>
              <a:t>Developing more </a:t>
            </a:r>
            <a:r>
              <a:rPr lang="en-US" sz="2800" dirty="0" smtClean="0">
                <a:solidFill>
                  <a:srgbClr val="0070C0"/>
                </a:solidFill>
              </a:rPr>
              <a:t>LLL services</a:t>
            </a:r>
          </a:p>
          <a:p>
            <a:r>
              <a:rPr lang="en-US" sz="2800" dirty="0" smtClean="0"/>
              <a:t>Drafting a </a:t>
            </a:r>
            <a:r>
              <a:rPr lang="en-US" sz="2800" dirty="0" smtClean="0">
                <a:solidFill>
                  <a:srgbClr val="0070C0"/>
                </a:solidFill>
              </a:rPr>
              <a:t>mobility program </a:t>
            </a:r>
            <a:r>
              <a:rPr lang="en-US" sz="2800" dirty="0" smtClean="0"/>
              <a:t>(specific objective)</a:t>
            </a:r>
          </a:p>
          <a:p>
            <a:r>
              <a:rPr lang="en-US" sz="2800" dirty="0" smtClean="0"/>
              <a:t>Removing obstacles for </a:t>
            </a:r>
            <a:r>
              <a:rPr lang="en-US" sz="2800" dirty="0" smtClean="0">
                <a:solidFill>
                  <a:srgbClr val="0070C0"/>
                </a:solidFill>
              </a:rPr>
              <a:t>student mobility</a:t>
            </a:r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4</a:t>
            </a:fld>
            <a:endParaRPr lang="fi-FI" dirty="0"/>
          </a:p>
        </p:txBody>
      </p:sp>
      <p:pic>
        <p:nvPicPr>
          <p:cNvPr id="6" name="Picture 4" descr="C:\Users\User\Desktop\logo_a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309320"/>
            <a:ext cx="1656184" cy="47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39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7820" y="1124744"/>
            <a:ext cx="8218487" cy="7794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b="1" dirty="0"/>
              <a:t>Objective of Activity </a:t>
            </a:r>
            <a:r>
              <a:rPr lang="en-GB" sz="3200" b="1" dirty="0" smtClean="0"/>
              <a:t>2.2;</a:t>
            </a:r>
            <a:br>
              <a:rPr lang="en-GB" sz="3200" b="1" dirty="0" smtClean="0"/>
            </a:br>
            <a:r>
              <a:rPr lang="en-GB" sz="3200" dirty="0"/>
              <a:t>Coordination of EHEA Reforms</a:t>
            </a:r>
            <a:r>
              <a:rPr lang="en-US" sz="3200" dirty="0" smtClean="0"/>
              <a:t> </a:t>
            </a:r>
            <a:endParaRPr lang="en-GB" sz="3200" b="1" dirty="0"/>
          </a:p>
        </p:txBody>
      </p:sp>
      <p:sp>
        <p:nvSpPr>
          <p:cNvPr id="18435" name="Content Placeholder 4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5040560"/>
          </a:xfrm>
        </p:spPr>
        <p:txBody>
          <a:bodyPr>
            <a:normAutofit/>
          </a:bodyPr>
          <a:lstStyle/>
          <a:p>
            <a:endParaRPr lang="fi-FI" sz="1800" dirty="0">
              <a:solidFill>
                <a:srgbClr val="1B272C"/>
              </a:solidFill>
            </a:endParaRPr>
          </a:p>
          <a:p>
            <a:endParaRPr lang="fi-FI" sz="1800" dirty="0" smtClean="0">
              <a:solidFill>
                <a:srgbClr val="1B272C"/>
              </a:solidFill>
            </a:endParaRPr>
          </a:p>
          <a:p>
            <a:endParaRPr lang="fi-FI" sz="1800" dirty="0">
              <a:solidFill>
                <a:srgbClr val="1B272C"/>
              </a:solidFill>
            </a:endParaRPr>
          </a:p>
          <a:p>
            <a:endParaRPr lang="fi-FI" sz="1800" dirty="0" smtClean="0">
              <a:solidFill>
                <a:srgbClr val="1B272C"/>
              </a:solidFill>
            </a:endParaRPr>
          </a:p>
          <a:p>
            <a:pPr marL="0" indent="0" algn="r">
              <a:buNone/>
            </a:pPr>
            <a:r>
              <a:rPr lang="en-GB" sz="2800" dirty="0" smtClean="0">
                <a:solidFill>
                  <a:srgbClr val="0070C0"/>
                </a:solidFill>
              </a:rPr>
              <a:t>Assess</a:t>
            </a:r>
            <a:r>
              <a:rPr lang="en-GB" sz="2800" dirty="0" smtClean="0"/>
              <a:t> </a:t>
            </a:r>
            <a:r>
              <a:rPr lang="en-GB" sz="2800" dirty="0" smtClean="0">
                <a:solidFill>
                  <a:srgbClr val="0070C0"/>
                </a:solidFill>
              </a:rPr>
              <a:t>the institutional </a:t>
            </a:r>
            <a:r>
              <a:rPr lang="en-GB" sz="2800" dirty="0">
                <a:solidFill>
                  <a:srgbClr val="0070C0"/>
                </a:solidFill>
              </a:rPr>
              <a:t>set up </a:t>
            </a:r>
            <a:r>
              <a:rPr lang="en-GB" sz="2800" dirty="0"/>
              <a:t>within the </a:t>
            </a:r>
            <a:r>
              <a:rPr lang="en-GB" sz="2800" dirty="0" err="1" smtClean="0"/>
              <a:t>MoE</a:t>
            </a:r>
            <a:r>
              <a:rPr lang="en-GB" sz="2800" dirty="0" smtClean="0"/>
              <a:t> with </a:t>
            </a:r>
            <a:r>
              <a:rPr lang="en-GB" sz="2800" dirty="0"/>
              <a:t>best </a:t>
            </a:r>
            <a:r>
              <a:rPr lang="en-GB" sz="2800" dirty="0" smtClean="0"/>
              <a:t>practices, </a:t>
            </a:r>
            <a:r>
              <a:rPr lang="en-GB" sz="2800" dirty="0"/>
              <a:t>and </a:t>
            </a:r>
            <a:r>
              <a:rPr lang="en-GB" sz="2800" dirty="0">
                <a:solidFill>
                  <a:srgbClr val="0070C0"/>
                </a:solidFill>
              </a:rPr>
              <a:t>recommend improvements</a:t>
            </a:r>
            <a:r>
              <a:rPr lang="en-GB" sz="2800" dirty="0"/>
              <a:t> for the overall institutional </a:t>
            </a:r>
            <a:r>
              <a:rPr lang="en-GB" sz="2800" dirty="0" smtClean="0"/>
              <a:t>architecture</a:t>
            </a:r>
            <a:endParaRPr lang="en-US" sz="2800" dirty="0"/>
          </a:p>
        </p:txBody>
      </p:sp>
      <p:pic>
        <p:nvPicPr>
          <p:cNvPr id="5" name="Picture 4" descr="C:\Users\User\Desktop\logo_a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309320"/>
            <a:ext cx="1656184" cy="47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1059" y="404664"/>
            <a:ext cx="8218487" cy="7794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FI" sz="3200" b="1" dirty="0" smtClean="0"/>
              <a:t>Recommendation</a:t>
            </a:r>
            <a:endParaRPr lang="en-GB" sz="3200" b="1" dirty="0"/>
          </a:p>
        </p:txBody>
      </p:sp>
      <p:sp>
        <p:nvSpPr>
          <p:cNvPr id="18435" name="Content Placeholder 4"/>
          <p:cNvSpPr>
            <a:spLocks noGrp="1"/>
          </p:cNvSpPr>
          <p:nvPr>
            <p:ph idx="1"/>
          </p:nvPr>
        </p:nvSpPr>
        <p:spPr>
          <a:xfrm>
            <a:off x="367464" y="1484784"/>
            <a:ext cx="8485676" cy="5040560"/>
          </a:xfrm>
        </p:spPr>
        <p:txBody>
          <a:bodyPr>
            <a:normAutofit/>
          </a:bodyPr>
          <a:lstStyle/>
          <a:p>
            <a:pPr lvl="0" algn="just"/>
            <a:r>
              <a:rPr lang="en-US" sz="2400" dirty="0" smtClean="0">
                <a:solidFill>
                  <a:srgbClr val="0070C0"/>
                </a:solidFill>
              </a:rPr>
              <a:t>Division of work </a:t>
            </a:r>
            <a:r>
              <a:rPr lang="en-US" sz="2400" dirty="0" smtClean="0"/>
              <a:t>between the ministry, universities and external stakeholders</a:t>
            </a:r>
          </a:p>
          <a:p>
            <a:pPr lvl="0" algn="just"/>
            <a:r>
              <a:rPr lang="en-US" sz="2400" dirty="0" smtClean="0">
                <a:solidFill>
                  <a:srgbClr val="0070C0"/>
                </a:solidFill>
              </a:rPr>
              <a:t>Prioritizing</a:t>
            </a:r>
            <a:r>
              <a:rPr lang="en-US" sz="2400" dirty="0" smtClean="0"/>
              <a:t> important areas for the Ministry</a:t>
            </a:r>
          </a:p>
          <a:p>
            <a:pPr lvl="0" algn="just"/>
            <a:r>
              <a:rPr lang="en-GB" sz="2400" dirty="0" smtClean="0"/>
              <a:t>Mapping </a:t>
            </a:r>
            <a:r>
              <a:rPr lang="en-GB" sz="2400" dirty="0"/>
              <a:t>the </a:t>
            </a:r>
            <a:r>
              <a:rPr lang="en-GB" sz="2400" dirty="0">
                <a:solidFill>
                  <a:srgbClr val="0070C0"/>
                </a:solidFill>
              </a:rPr>
              <a:t>tasks and responsibilities </a:t>
            </a:r>
            <a:r>
              <a:rPr lang="en-GB" sz="2400" dirty="0" smtClean="0"/>
              <a:t>of Bologna </a:t>
            </a:r>
            <a:r>
              <a:rPr lang="en-US" sz="2400" dirty="0" smtClean="0"/>
              <a:t>process</a:t>
            </a:r>
          </a:p>
          <a:p>
            <a:pPr lvl="0" algn="just"/>
            <a:r>
              <a:rPr lang="en-US" sz="2400" dirty="0" smtClean="0">
                <a:solidFill>
                  <a:srgbClr val="0070C0"/>
                </a:solidFill>
              </a:rPr>
              <a:t>Sharing responsibility </a:t>
            </a:r>
            <a:r>
              <a:rPr lang="en-US" sz="2400" dirty="0" smtClean="0"/>
              <a:t>by the HEIs for the implementation of general Bologna principles</a:t>
            </a:r>
          </a:p>
          <a:p>
            <a:pPr lvl="0" algn="just"/>
            <a:r>
              <a:rPr lang="en-US" sz="2400" dirty="0" smtClean="0"/>
              <a:t>Increasing</a:t>
            </a:r>
            <a:r>
              <a:rPr lang="en-US" sz="2400" dirty="0" smtClean="0">
                <a:solidFill>
                  <a:srgbClr val="0070C0"/>
                </a:solidFill>
              </a:rPr>
              <a:t> effectiveness </a:t>
            </a:r>
            <a:r>
              <a:rPr lang="en-US" sz="2400" dirty="0" smtClean="0"/>
              <a:t>of the external evaluations</a:t>
            </a:r>
          </a:p>
          <a:p>
            <a:pPr lvl="0" algn="just"/>
            <a:r>
              <a:rPr lang="en-US" sz="2400" dirty="0" smtClean="0"/>
              <a:t>Developing</a:t>
            </a:r>
            <a:r>
              <a:rPr lang="en-US" sz="2400" dirty="0" smtClean="0">
                <a:solidFill>
                  <a:srgbClr val="0070C0"/>
                </a:solidFill>
              </a:rPr>
              <a:t> quality practices </a:t>
            </a:r>
            <a:r>
              <a:rPr lang="en-US" sz="2400" dirty="0" smtClean="0"/>
              <a:t>of the internal QA process</a:t>
            </a:r>
          </a:p>
          <a:p>
            <a:pPr lvl="0" algn="just"/>
            <a:r>
              <a:rPr lang="en-US" sz="2400" dirty="0" smtClean="0"/>
              <a:t>Further </a:t>
            </a:r>
            <a:r>
              <a:rPr lang="en-US" sz="2400" dirty="0" smtClean="0">
                <a:solidFill>
                  <a:srgbClr val="0070C0"/>
                </a:solidFill>
              </a:rPr>
              <a:t>supporting</a:t>
            </a:r>
            <a:r>
              <a:rPr lang="en-US" sz="2400" dirty="0" smtClean="0"/>
              <a:t> student </a:t>
            </a:r>
            <a:r>
              <a:rPr lang="en-US" sz="2400" dirty="0" smtClean="0">
                <a:solidFill>
                  <a:srgbClr val="0070C0"/>
                </a:solidFill>
              </a:rPr>
              <a:t>mobility</a:t>
            </a:r>
            <a:r>
              <a:rPr lang="en-US" sz="2400" dirty="0" smtClean="0"/>
              <a:t> </a:t>
            </a:r>
          </a:p>
          <a:p>
            <a:pPr lvl="0"/>
            <a:endParaRPr lang="en-US" sz="2400" dirty="0" smtClean="0"/>
          </a:p>
          <a:p>
            <a:pPr lvl="0"/>
            <a:endParaRPr lang="en-US" sz="2400" dirty="0"/>
          </a:p>
        </p:txBody>
      </p:sp>
      <p:pic>
        <p:nvPicPr>
          <p:cNvPr id="5" name="Picture 4" descr="C:\Users\User\Desktop\logo_a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309320"/>
            <a:ext cx="1656184" cy="47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88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18487" cy="7794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b="1" dirty="0"/>
              <a:t>Objective of Activity </a:t>
            </a:r>
            <a:r>
              <a:rPr lang="en-GB" sz="3200" b="1" dirty="0" smtClean="0"/>
              <a:t>2.3 and 2.4;</a:t>
            </a:r>
            <a:br>
              <a:rPr lang="en-GB" sz="3200" b="1" dirty="0" smtClean="0"/>
            </a:br>
            <a:r>
              <a:rPr lang="en-GB" sz="3200" b="1" dirty="0" smtClean="0"/>
              <a:t>Networking and communicating</a:t>
            </a:r>
            <a:endParaRPr lang="en-GB" sz="3200" b="1" dirty="0"/>
          </a:p>
        </p:txBody>
      </p:sp>
      <p:sp>
        <p:nvSpPr>
          <p:cNvPr id="18435" name="Content Placeholder 4"/>
          <p:cNvSpPr>
            <a:spLocks noGrp="1"/>
          </p:cNvSpPr>
          <p:nvPr>
            <p:ph idx="1"/>
          </p:nvPr>
        </p:nvSpPr>
        <p:spPr>
          <a:xfrm>
            <a:off x="611560" y="1817440"/>
            <a:ext cx="82296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dirty="0" smtClean="0"/>
          </a:p>
          <a:p>
            <a:pPr marL="0" indent="0" algn="r">
              <a:buNone/>
            </a:pPr>
            <a:endParaRPr lang="en-GB" sz="2800" dirty="0" smtClean="0"/>
          </a:p>
          <a:p>
            <a:pPr marL="0" indent="0" algn="r">
              <a:buNone/>
            </a:pPr>
            <a:r>
              <a:rPr lang="en-GB" sz="2800" dirty="0" smtClean="0"/>
              <a:t>Developing </a:t>
            </a:r>
            <a:r>
              <a:rPr lang="en-GB" sz="2800" dirty="0" smtClean="0">
                <a:solidFill>
                  <a:srgbClr val="0070C0"/>
                </a:solidFill>
              </a:rPr>
              <a:t>communication</a:t>
            </a:r>
            <a:r>
              <a:rPr lang="en-GB" sz="2800" dirty="0" smtClean="0"/>
              <a:t> and </a:t>
            </a:r>
            <a:r>
              <a:rPr lang="en-GB" sz="2800" dirty="0" smtClean="0">
                <a:solidFill>
                  <a:srgbClr val="0070C0"/>
                </a:solidFill>
              </a:rPr>
              <a:t>networking</a:t>
            </a:r>
            <a:r>
              <a:rPr lang="en-GB" sz="2800" dirty="0" smtClean="0"/>
              <a:t> between universities, stakeholders and </a:t>
            </a:r>
            <a:r>
              <a:rPr lang="en-GB" sz="2800" dirty="0" err="1" smtClean="0"/>
              <a:t>MoE</a:t>
            </a:r>
            <a:r>
              <a:rPr lang="en-GB" sz="2800" dirty="0" smtClean="0"/>
              <a:t> based on the </a:t>
            </a:r>
            <a:r>
              <a:rPr lang="en-GB" sz="2800" dirty="0" smtClean="0">
                <a:solidFill>
                  <a:srgbClr val="0070C0"/>
                </a:solidFill>
              </a:rPr>
              <a:t>experiences</a:t>
            </a:r>
            <a:r>
              <a:rPr lang="en-GB" sz="2800" dirty="0" smtClean="0"/>
              <a:t> from </a:t>
            </a:r>
            <a:r>
              <a:rPr lang="en-GB" sz="2800" dirty="0" smtClean="0">
                <a:solidFill>
                  <a:srgbClr val="0070C0"/>
                </a:solidFill>
              </a:rPr>
              <a:t>Finland</a:t>
            </a:r>
            <a:r>
              <a:rPr lang="en-GB" sz="2800" dirty="0" smtClean="0"/>
              <a:t> and </a:t>
            </a:r>
            <a:r>
              <a:rPr lang="en-GB" sz="2800" dirty="0" smtClean="0">
                <a:solidFill>
                  <a:srgbClr val="0070C0"/>
                </a:solidFill>
              </a:rPr>
              <a:t>Estonia</a:t>
            </a:r>
          </a:p>
          <a:p>
            <a:pPr marL="0" indent="0" algn="r">
              <a:buNone/>
            </a:pPr>
            <a:endParaRPr lang="fi-FI" sz="2800" dirty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en-GB" sz="2800" dirty="0"/>
              <a:t>Assist the relevant institutions to </a:t>
            </a:r>
            <a:r>
              <a:rPr lang="en-GB" sz="2800" dirty="0">
                <a:solidFill>
                  <a:srgbClr val="0070C0"/>
                </a:solidFill>
              </a:rPr>
              <a:t>implement the recommendation</a:t>
            </a:r>
            <a:r>
              <a:rPr lang="en-GB" sz="2800" dirty="0"/>
              <a:t> on coordination, steering and networking</a:t>
            </a:r>
            <a:endParaRPr lang="en-US" sz="2800" dirty="0"/>
          </a:p>
          <a:p>
            <a:pPr marL="0" indent="0" algn="r">
              <a:buNone/>
            </a:pPr>
            <a:endParaRPr lang="en-US" sz="2800" dirty="0"/>
          </a:p>
        </p:txBody>
      </p:sp>
      <p:pic>
        <p:nvPicPr>
          <p:cNvPr id="5" name="Picture 4" descr="C:\Users\User\Desktop\logo_a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309320"/>
            <a:ext cx="1656184" cy="47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49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12763" y="570786"/>
            <a:ext cx="8047037" cy="119579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i-FI" sz="3200" dirty="0" smtClean="0">
                <a:solidFill>
                  <a:srgbClr val="1F9CE0"/>
                </a:solidFill>
                <a:latin typeface="Georgia" panose="02040502050405020303" pitchFamily="18" charset="0"/>
              </a:rPr>
              <a:t>Recommendation</a:t>
            </a:r>
            <a:endParaRPr lang="fi-FI" sz="3200" dirty="0">
              <a:solidFill>
                <a:srgbClr val="1F9CE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381954" y="1766584"/>
            <a:ext cx="8762046" cy="4250891"/>
          </a:xfrm>
        </p:spPr>
        <p:txBody>
          <a:bodyPr/>
          <a:lstStyle/>
          <a:p>
            <a:endParaRPr lang="en-AU" sz="2800" b="0" dirty="0">
              <a:solidFill>
                <a:srgbClr val="0070C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AU" sz="2800" b="0" dirty="0" smtClean="0">
                <a:latin typeface="Georgia" charset="0"/>
                <a:ea typeface="Georgia" charset="0"/>
                <a:cs typeface="Georgia" charset="0"/>
              </a:rPr>
              <a:t>Establish </a:t>
            </a:r>
            <a:r>
              <a:rPr lang="en-AU" sz="2800" b="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r</a:t>
            </a:r>
            <a:r>
              <a:rPr lang="en-AU" sz="2800" b="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ector’s conferences </a:t>
            </a:r>
            <a:r>
              <a:rPr lang="en-AU" sz="2800" b="0" dirty="0" smtClean="0">
                <a:latin typeface="Georgia" charset="0"/>
                <a:ea typeface="Georgia" charset="0"/>
                <a:cs typeface="Georgia" charset="0"/>
              </a:rPr>
              <a:t>in Azerbaijan</a:t>
            </a:r>
          </a:p>
          <a:p>
            <a:pPr marL="285750" indent="-285750">
              <a:buFont typeface="Arial" charset="0"/>
              <a:buChar char="•"/>
            </a:pPr>
            <a:r>
              <a:rPr lang="en-GB" sz="2800" b="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Coordination group</a:t>
            </a:r>
            <a:r>
              <a:rPr lang="en-GB" sz="2800" b="0" dirty="0">
                <a:latin typeface="Georgia" charset="0"/>
                <a:ea typeface="Georgia" charset="0"/>
                <a:cs typeface="Georgia" charset="0"/>
              </a:rPr>
              <a:t> responsible for a Rector’s conference</a:t>
            </a:r>
          </a:p>
          <a:p>
            <a:pPr marL="285750" indent="-285750">
              <a:buFont typeface="Arial" charset="0"/>
              <a:buChar char="•"/>
            </a:pPr>
            <a:r>
              <a:rPr lang="en-AU" sz="2800" b="0" dirty="0" smtClean="0">
                <a:latin typeface="Georgia" charset="0"/>
                <a:ea typeface="Georgia" charset="0"/>
                <a:cs typeface="Georgia" charset="0"/>
              </a:rPr>
              <a:t>Analyse needs and options to join </a:t>
            </a:r>
            <a:r>
              <a:rPr lang="en-AU" sz="2800" b="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international associations</a:t>
            </a:r>
            <a:r>
              <a:rPr lang="en-AU" sz="2800" b="0" dirty="0" smtClean="0">
                <a:latin typeface="Georgia" charset="0"/>
                <a:ea typeface="Georgia" charset="0"/>
                <a:cs typeface="Georgia" charset="0"/>
              </a:rPr>
              <a:t> in HE</a:t>
            </a:r>
            <a:r>
              <a:rPr lang="en-GB" sz="2800" b="0" dirty="0">
                <a:latin typeface="Georgia" charset="0"/>
                <a:ea typeface="Georgia" charset="0"/>
                <a:cs typeface="Georgia" charset="0"/>
              </a:rPr>
              <a:t>A </a:t>
            </a:r>
            <a:endParaRPr lang="en-GB" sz="2800" b="0" dirty="0" smtClean="0">
              <a:latin typeface="Georgia" charset="0"/>
              <a:ea typeface="Georgia" charset="0"/>
              <a:cs typeface="Georgi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2800" b="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A newsletter </a:t>
            </a:r>
            <a:r>
              <a:rPr lang="en-GB" sz="2800" b="0" dirty="0">
                <a:latin typeface="Georgia" charset="0"/>
                <a:ea typeface="Georgia" charset="0"/>
                <a:cs typeface="Georgia" charset="0"/>
              </a:rPr>
              <a:t>as a medium of communication</a:t>
            </a:r>
          </a:p>
          <a:p>
            <a:pPr marL="285750" indent="-285750">
              <a:buFont typeface="Arial" charset="0"/>
              <a:buChar char="•"/>
            </a:pPr>
            <a:endParaRPr lang="en-AU" sz="2800" b="0" dirty="0">
              <a:latin typeface="Georgia" charset="0"/>
              <a:ea typeface="Georgia" charset="0"/>
              <a:cs typeface="Georgia" charset="0"/>
            </a:endParaRPr>
          </a:p>
          <a:p>
            <a:pPr marL="285750" indent="-285750">
              <a:buFont typeface="Arial" charset="0"/>
              <a:buChar char="•"/>
            </a:pPr>
            <a:endParaRPr lang="en-AU" sz="2800" b="0" dirty="0" smtClean="0">
              <a:latin typeface="Georgia" charset="0"/>
              <a:ea typeface="Georgia" charset="0"/>
              <a:cs typeface="Georgia" charset="0"/>
            </a:endParaRPr>
          </a:p>
          <a:p>
            <a:pPr marL="285750" indent="-285750">
              <a:buFont typeface="Arial" charset="0"/>
              <a:buChar char="•"/>
            </a:pPr>
            <a:endParaRPr lang="en-AU" sz="1800" b="0" dirty="0" smtClean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8</a:t>
            </a:fld>
            <a:endParaRPr lang="fi-FI" dirty="0"/>
          </a:p>
        </p:txBody>
      </p:sp>
      <p:pic>
        <p:nvPicPr>
          <p:cNvPr id="7" name="Picture 4" descr="C:\Users\User\Desktop\logo_a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976" y="6203406"/>
            <a:ext cx="1728192" cy="49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57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349" y="692696"/>
            <a:ext cx="8218487" cy="7794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dirty="0" smtClean="0"/>
              <a:t>Objective of component 2.5;</a:t>
            </a:r>
            <a:br>
              <a:rPr lang="en-GB" sz="3200" dirty="0" smtClean="0"/>
            </a:br>
            <a:r>
              <a:rPr lang="en-GB" sz="3200" dirty="0" smtClean="0"/>
              <a:t>Training </a:t>
            </a:r>
            <a:r>
              <a:rPr lang="en-GB" sz="3200" dirty="0"/>
              <a:t>Needs Analysis</a:t>
            </a:r>
            <a:endParaRPr lang="en-GB" sz="3200" b="1" dirty="0"/>
          </a:p>
        </p:txBody>
      </p:sp>
      <p:sp>
        <p:nvSpPr>
          <p:cNvPr id="18435" name="Content Placeholder 4"/>
          <p:cNvSpPr>
            <a:spLocks noGrp="1"/>
          </p:cNvSpPr>
          <p:nvPr>
            <p:ph idx="1"/>
          </p:nvPr>
        </p:nvSpPr>
        <p:spPr>
          <a:xfrm>
            <a:off x="514558" y="1700808"/>
            <a:ext cx="82296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 algn="r">
              <a:buNone/>
            </a:pPr>
            <a:endParaRPr lang="en-GB" sz="2400" dirty="0" smtClean="0"/>
          </a:p>
          <a:p>
            <a:pPr marL="0" indent="0" algn="r">
              <a:buNone/>
            </a:pPr>
            <a:endParaRPr lang="en-GB" sz="2400" dirty="0" smtClean="0"/>
          </a:p>
          <a:p>
            <a:pPr marL="0" indent="0" algn="r">
              <a:buNone/>
            </a:pPr>
            <a:r>
              <a:rPr lang="en-GB" sz="2800" dirty="0"/>
              <a:t>C</a:t>
            </a:r>
            <a:r>
              <a:rPr lang="en-GB" sz="2800" dirty="0" smtClean="0"/>
              <a:t>onduct </a:t>
            </a:r>
            <a:r>
              <a:rPr lang="en-GB" sz="2800" dirty="0"/>
              <a:t>a </a:t>
            </a:r>
            <a:r>
              <a:rPr lang="en-GB" sz="2800" dirty="0">
                <a:solidFill>
                  <a:srgbClr val="0070C0"/>
                </a:solidFill>
              </a:rPr>
              <a:t>training </a:t>
            </a:r>
            <a:r>
              <a:rPr lang="en-GB" sz="2800" dirty="0" smtClean="0">
                <a:solidFill>
                  <a:srgbClr val="0070C0"/>
                </a:solidFill>
              </a:rPr>
              <a:t>needs analysis </a:t>
            </a:r>
            <a:r>
              <a:rPr lang="en-GB" sz="2800" dirty="0"/>
              <a:t>(TNA) in order to identify </a:t>
            </a:r>
            <a:r>
              <a:rPr lang="en-GB" sz="2800" dirty="0">
                <a:solidFill>
                  <a:srgbClr val="0070C0"/>
                </a:solidFill>
              </a:rPr>
              <a:t>priority areas </a:t>
            </a:r>
            <a:r>
              <a:rPr lang="en-GB" sz="2800" dirty="0"/>
              <a:t>where training will need to be </a:t>
            </a:r>
            <a:r>
              <a:rPr lang="en-GB" sz="2800" dirty="0" smtClean="0"/>
              <a:t>performed </a:t>
            </a:r>
            <a:endParaRPr lang="en-US" sz="2800" dirty="0"/>
          </a:p>
        </p:txBody>
      </p:sp>
      <p:pic>
        <p:nvPicPr>
          <p:cNvPr id="5" name="Picture 4" descr="C:\Users\User\Desktop\logo_a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309320"/>
            <a:ext cx="1656184" cy="47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79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KARVI_EN_2015" id="{00FF1D77-B549-4D3F-B4FB-3ADF130C26BF}" vid="{0B8872EE-BB6D-4CF7-B8F3-A28A94D24F80}"/>
    </a:ext>
  </a:extLst>
</a:theme>
</file>

<file path=ppt/theme/theme2.xml><?xml version="1.0" encoding="utf-8"?>
<a:theme xmlns:a="http://schemas.openxmlformats.org/drawingml/2006/main" name="1_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KARVI_EN_2015" id="{00FF1D77-B549-4D3F-B4FB-3ADF130C26BF}" vid="{0B8872EE-BB6D-4CF7-B8F3-A28A94D24F80}"/>
    </a:ext>
  </a:extLst>
</a:theme>
</file>

<file path=ppt/theme/theme3.xml><?xml version="1.0" encoding="utf-8"?>
<a:theme xmlns:a="http://schemas.openxmlformats.org/drawingml/2006/main" name="2_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KARVI_EN_2015" id="{00FF1D77-B549-4D3F-B4FB-3ADF130C26BF}" vid="{0B8872EE-BB6D-4CF7-B8F3-A28A94D24F80}"/>
    </a:ext>
  </a:extLst>
</a:theme>
</file>

<file path=ppt/theme/theme4.xml><?xml version="1.0" encoding="utf-8"?>
<a:theme xmlns:a="http://schemas.openxmlformats.org/drawingml/2006/main" name="3_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KARVI_EN_2015" id="{00FF1D77-B549-4D3F-B4FB-3ADF130C26BF}" vid="{0B8872EE-BB6D-4CF7-B8F3-A28A94D24F80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4475</TotalTime>
  <Words>411</Words>
  <Application>Microsoft Office PowerPoint</Application>
  <PresentationFormat>Экран (4:3)</PresentationFormat>
  <Paragraphs>88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KARVI_FI_2015</vt:lpstr>
      <vt:lpstr>1_KARVI_FI_2015</vt:lpstr>
      <vt:lpstr>2_KARVI_FI_2015</vt:lpstr>
      <vt:lpstr>3_KARVI_FI_2015</vt:lpstr>
      <vt:lpstr>Adobe Acrobat Document</vt:lpstr>
      <vt:lpstr>Twinning in Azerbaijan Component 2</vt:lpstr>
      <vt:lpstr>Objective of Component 2 </vt:lpstr>
      <vt:lpstr>Objective of Activity 2.1;  Progress Review  </vt:lpstr>
      <vt:lpstr>Recommendation</vt:lpstr>
      <vt:lpstr>Objective of Activity 2.2; Coordination of EHEA Reforms </vt:lpstr>
      <vt:lpstr>Recommendation</vt:lpstr>
      <vt:lpstr>Objective of Activity 2.3 and 2.4; Networking and communicating</vt:lpstr>
      <vt:lpstr>Recommendation</vt:lpstr>
      <vt:lpstr>Objective of component 2.5; Training Needs Analysis</vt:lpstr>
      <vt:lpstr>Recommendation</vt:lpstr>
      <vt:lpstr>Objective of activity 2.7;  Communication Strategy</vt:lpstr>
      <vt:lpstr>Recommendation</vt:lpstr>
      <vt:lpstr> Thank you for your attention!</vt:lpstr>
    </vt:vector>
  </TitlesOfParts>
  <Company>Opetushallitus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Holopainen Johanna</dc:creator>
  <cp:lastModifiedBy>User</cp:lastModifiedBy>
  <cp:revision>477</cp:revision>
  <cp:lastPrinted>2015-05-20T06:48:40Z</cp:lastPrinted>
  <dcterms:created xsi:type="dcterms:W3CDTF">2014-05-14T05:32:59Z</dcterms:created>
  <dcterms:modified xsi:type="dcterms:W3CDTF">2017-06-19T19:19:12Z</dcterms:modified>
</cp:coreProperties>
</file>