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4814" r:id="rId1"/>
  </p:sldMasterIdLst>
  <p:notesMasterIdLst>
    <p:notesMasterId r:id="rId12"/>
  </p:notesMasterIdLst>
  <p:handoutMasterIdLst>
    <p:handoutMasterId r:id="rId13"/>
  </p:handoutMasterIdLst>
  <p:sldIdLst>
    <p:sldId id="303" r:id="rId2"/>
    <p:sldId id="328" r:id="rId3"/>
    <p:sldId id="376" r:id="rId4"/>
    <p:sldId id="330" r:id="rId5"/>
    <p:sldId id="390" r:id="rId6"/>
    <p:sldId id="377" r:id="rId7"/>
    <p:sldId id="387" r:id="rId8"/>
    <p:sldId id="391" r:id="rId9"/>
    <p:sldId id="381" r:id="rId10"/>
    <p:sldId id="386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341">
          <p15:clr>
            <a:srgbClr val="A4A3A4"/>
          </p15:clr>
        </p15:guide>
        <p15:guide id="3" pos="54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00"/>
    <a:srgbClr val="00A8B4"/>
    <a:srgbClr val="D20D0D"/>
    <a:srgbClr val="928B81"/>
    <a:srgbClr val="FFCF06"/>
    <a:srgbClr val="F8C704"/>
    <a:srgbClr val="EFC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 snapToObjects="1">
      <p:cViewPr>
        <p:scale>
          <a:sx n="81" d="100"/>
          <a:sy n="81" d="100"/>
        </p:scale>
        <p:origin x="-840" y="-72"/>
      </p:cViewPr>
      <p:guideLst>
        <p:guide orient="horz"/>
        <p:guide pos="341"/>
        <p:guide pos="54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6/19/2017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66334D-7A27-9F43-9EC7-CCD7CF254AD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80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BA4E3A-D2E6-4947-B46E-18DB598EA3A1}" type="datetime1">
              <a:rPr lang="fi-FI"/>
              <a:pPr>
                <a:defRPr/>
              </a:pPr>
              <a:t>19.6.2017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0889F7-7C3B-BA40-BE46-7E19F6C058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837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6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>
            <a:spLocks/>
          </p:cNvSpPr>
          <p:nvPr userDrawn="1"/>
        </p:nvSpPr>
        <p:spPr bwMode="auto">
          <a:xfrm>
            <a:off x="5479144" y="-9497"/>
            <a:ext cx="3680958" cy="6372876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7" h="3821">
                <a:moveTo>
                  <a:pt x="2207" y="3821"/>
                </a:moveTo>
                <a:lnTo>
                  <a:pt x="0" y="0"/>
                </a:lnTo>
                <a:lnTo>
                  <a:pt x="2207" y="0"/>
                </a:lnTo>
                <a:lnTo>
                  <a:pt x="2206" y="3819"/>
                </a:lnTo>
                <a:lnTo>
                  <a:pt x="2207" y="382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6335133" y="4162594"/>
            <a:ext cx="2810454" cy="2695406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6" h="2624">
                <a:moveTo>
                  <a:pt x="0" y="2624"/>
                </a:moveTo>
                <a:lnTo>
                  <a:pt x="1516" y="0"/>
                </a:lnTo>
                <a:lnTo>
                  <a:pt x="2736" y="2112"/>
                </a:lnTo>
                <a:lnTo>
                  <a:pt x="2736" y="2624"/>
                </a:lnTo>
                <a:lnTo>
                  <a:pt x="0" y="26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-15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2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4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1338" y="381000"/>
            <a:ext cx="804703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1338" y="1685675"/>
            <a:ext cx="8047037" cy="425089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96863" indent="-271463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601663" indent="-296863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900113" indent="-29845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227138" indent="-320675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F8F17-3624-4A3C-BF8E-67F16148186A}" type="datetime1">
              <a:rPr lang="fi-FI" smtClean="0"/>
              <a:t>19.6.2017</a:t>
            </a:fld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0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48374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460800" indent="-230400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087200" indent="-228600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222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460800" indent="-230400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087200" indent="-228600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3EA99-8141-4261-A54F-1198EDA12522}" type="datetime1">
              <a:rPr lang="fi-FI" smtClean="0"/>
              <a:t>19.6.2017</a:t>
            </a:fld>
            <a:endParaRPr lang="fi-FI"/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9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151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48374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A580-F854-4ABC-8DDF-533A1C6F2AF1}" type="datetime1">
              <a:rPr lang="fi-FI" smtClean="0"/>
              <a:t>19.6.2017</a:t>
            </a:fld>
            <a:endParaRPr lang="fi-FI"/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7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901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5CA7-7977-4A11-A28A-FC9C22B46AB7}" type="datetime1">
              <a:rPr lang="fi-FI" smtClean="0"/>
              <a:t>19.6.2017</a:t>
            </a:fld>
            <a:endParaRPr lang="fi-FI"/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6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499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100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26.5.2014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3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>
            <a:spLocks/>
          </p:cNvSpPr>
          <p:nvPr userDrawn="1"/>
        </p:nvSpPr>
        <p:spPr bwMode="auto">
          <a:xfrm>
            <a:off x="5479144" y="-9497"/>
            <a:ext cx="3680958" cy="6372876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7" h="3821">
                <a:moveTo>
                  <a:pt x="2207" y="3821"/>
                </a:moveTo>
                <a:lnTo>
                  <a:pt x="0" y="0"/>
                </a:lnTo>
                <a:lnTo>
                  <a:pt x="2207" y="0"/>
                </a:lnTo>
                <a:lnTo>
                  <a:pt x="2206" y="3819"/>
                </a:lnTo>
                <a:lnTo>
                  <a:pt x="2207" y="38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6335133" y="4162594"/>
            <a:ext cx="2810454" cy="2695406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6" h="2624">
                <a:moveTo>
                  <a:pt x="0" y="2624"/>
                </a:moveTo>
                <a:lnTo>
                  <a:pt x="1516" y="0"/>
                </a:lnTo>
                <a:lnTo>
                  <a:pt x="2736" y="2112"/>
                </a:lnTo>
                <a:lnTo>
                  <a:pt x="2736" y="2624"/>
                </a:lnTo>
                <a:lnTo>
                  <a:pt x="0" y="262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3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 userDrawn="1"/>
        </p:nvSpPr>
        <p:spPr bwMode="auto">
          <a:xfrm rot="5400000">
            <a:off x="3613028" y="1326058"/>
            <a:ext cx="4057273" cy="7018698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8420 w 10000"/>
              <a:gd name="connsiteY3" fmla="*/ 7598 h 10000"/>
              <a:gd name="connsiteX4" fmla="*/ 10000 w 10000"/>
              <a:gd name="connsiteY4" fmla="*/ 10000 h 10000"/>
              <a:gd name="connsiteX0" fmla="*/ 7203 w 10000"/>
              <a:gd name="connsiteY0" fmla="*/ 7092 h 7598"/>
              <a:gd name="connsiteX1" fmla="*/ 0 w 10000"/>
              <a:gd name="connsiteY1" fmla="*/ 0 h 7598"/>
              <a:gd name="connsiteX2" fmla="*/ 10000 w 10000"/>
              <a:gd name="connsiteY2" fmla="*/ 0 h 7598"/>
              <a:gd name="connsiteX3" fmla="*/ 8420 w 10000"/>
              <a:gd name="connsiteY3" fmla="*/ 7598 h 7598"/>
              <a:gd name="connsiteX4" fmla="*/ 7203 w 10000"/>
              <a:gd name="connsiteY4" fmla="*/ 7092 h 7598"/>
              <a:gd name="connsiteX0" fmla="*/ 8219 w 10000"/>
              <a:gd name="connsiteY0" fmla="*/ 10811 h 10811"/>
              <a:gd name="connsiteX1" fmla="*/ 0 w 10000"/>
              <a:gd name="connsiteY1" fmla="*/ 0 h 10811"/>
              <a:gd name="connsiteX2" fmla="*/ 10000 w 10000"/>
              <a:gd name="connsiteY2" fmla="*/ 0 h 10811"/>
              <a:gd name="connsiteX3" fmla="*/ 8420 w 10000"/>
              <a:gd name="connsiteY3" fmla="*/ 10000 h 10811"/>
              <a:gd name="connsiteX4" fmla="*/ 8219 w 10000"/>
              <a:gd name="connsiteY4" fmla="*/ 10811 h 10811"/>
              <a:gd name="connsiteX0" fmla="*/ 8219 w 8420"/>
              <a:gd name="connsiteY0" fmla="*/ 10811 h 10811"/>
              <a:gd name="connsiteX1" fmla="*/ 0 w 8420"/>
              <a:gd name="connsiteY1" fmla="*/ 0 h 10811"/>
              <a:gd name="connsiteX2" fmla="*/ 7380 w 8420"/>
              <a:gd name="connsiteY2" fmla="*/ 112 h 10811"/>
              <a:gd name="connsiteX3" fmla="*/ 8420 w 8420"/>
              <a:gd name="connsiteY3" fmla="*/ 10000 h 10811"/>
              <a:gd name="connsiteX4" fmla="*/ 8219 w 8420"/>
              <a:gd name="connsiteY4" fmla="*/ 10811 h 10811"/>
              <a:gd name="connsiteX0" fmla="*/ 9761 w 10000"/>
              <a:gd name="connsiteY0" fmla="*/ 10010 h 10010"/>
              <a:gd name="connsiteX1" fmla="*/ 0 w 10000"/>
              <a:gd name="connsiteY1" fmla="*/ 10 h 10010"/>
              <a:gd name="connsiteX2" fmla="*/ 9761 w 10000"/>
              <a:gd name="connsiteY2" fmla="*/ 0 h 10010"/>
              <a:gd name="connsiteX3" fmla="*/ 10000 w 10000"/>
              <a:gd name="connsiteY3" fmla="*/ 9260 h 10010"/>
              <a:gd name="connsiteX4" fmla="*/ 9761 w 10000"/>
              <a:gd name="connsiteY4" fmla="*/ 10010 h 10010"/>
              <a:gd name="connsiteX0" fmla="*/ 9761 w 9785"/>
              <a:gd name="connsiteY0" fmla="*/ 10010 h 10010"/>
              <a:gd name="connsiteX1" fmla="*/ 0 w 9785"/>
              <a:gd name="connsiteY1" fmla="*/ 10 h 10010"/>
              <a:gd name="connsiteX2" fmla="*/ 9761 w 9785"/>
              <a:gd name="connsiteY2" fmla="*/ 0 h 10010"/>
              <a:gd name="connsiteX3" fmla="*/ 9773 w 9785"/>
              <a:gd name="connsiteY3" fmla="*/ 9063 h 10010"/>
              <a:gd name="connsiteX4" fmla="*/ 9761 w 9785"/>
              <a:gd name="connsiteY4" fmla="*/ 10010 h 1001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9988"/>
              <a:gd name="connsiteY0" fmla="*/ 10000 h 10000"/>
              <a:gd name="connsiteX1" fmla="*/ 0 w 9988"/>
              <a:gd name="connsiteY1" fmla="*/ 10 h 10000"/>
              <a:gd name="connsiteX2" fmla="*/ 9975 w 9988"/>
              <a:gd name="connsiteY2" fmla="*/ 0 h 10000"/>
              <a:gd name="connsiteX3" fmla="*/ 9988 w 9988"/>
              <a:gd name="connsiteY3" fmla="*/ 9054 h 10000"/>
              <a:gd name="connsiteX4" fmla="*/ 9975 w 9988"/>
              <a:gd name="connsiteY4" fmla="*/ 10000 h 10000"/>
              <a:gd name="connsiteX0" fmla="*/ 9987 w 10000"/>
              <a:gd name="connsiteY0" fmla="*/ 10000 h 10000"/>
              <a:gd name="connsiteX1" fmla="*/ 0 w 10000"/>
              <a:gd name="connsiteY1" fmla="*/ 10 h 10000"/>
              <a:gd name="connsiteX2" fmla="*/ 9987 w 10000"/>
              <a:gd name="connsiteY2" fmla="*/ 0 h 10000"/>
              <a:gd name="connsiteX3" fmla="*/ 10000 w 10000"/>
              <a:gd name="connsiteY3" fmla="*/ 9054 h 10000"/>
              <a:gd name="connsiteX4" fmla="*/ 9987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987" y="10000"/>
                </a:moveTo>
                <a:lnTo>
                  <a:pt x="0" y="10"/>
                </a:lnTo>
                <a:lnTo>
                  <a:pt x="9987" y="0"/>
                </a:lnTo>
                <a:cubicBezTo>
                  <a:pt x="10015" y="3177"/>
                  <a:pt x="9972" y="5898"/>
                  <a:pt x="10000" y="9054"/>
                </a:cubicBezTo>
                <a:cubicBezTo>
                  <a:pt x="9990" y="9345"/>
                  <a:pt x="9998" y="9585"/>
                  <a:pt x="9987" y="10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5400000">
            <a:off x="368239" y="4113911"/>
            <a:ext cx="2385298" cy="3121778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5742 w 10000"/>
              <a:gd name="connsiteY2" fmla="*/ 398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7280 w 10000"/>
              <a:gd name="connsiteY2" fmla="*/ 319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7280"/>
              <a:gd name="connsiteY0" fmla="*/ 10000 h 10000"/>
              <a:gd name="connsiteX1" fmla="*/ 5541 w 7280"/>
              <a:gd name="connsiteY1" fmla="*/ 0 h 10000"/>
              <a:gd name="connsiteX2" fmla="*/ 7280 w 7280"/>
              <a:gd name="connsiteY2" fmla="*/ 3191 h 10000"/>
              <a:gd name="connsiteX3" fmla="*/ 6455 w 7280"/>
              <a:gd name="connsiteY3" fmla="*/ 9930 h 10000"/>
              <a:gd name="connsiteX4" fmla="*/ 0 w 7280"/>
              <a:gd name="connsiteY4" fmla="*/ 10000 h 10000"/>
              <a:gd name="connsiteX0" fmla="*/ 0 w 10061"/>
              <a:gd name="connsiteY0" fmla="*/ 10000 h 10000"/>
              <a:gd name="connsiteX1" fmla="*/ 7611 w 10061"/>
              <a:gd name="connsiteY1" fmla="*/ 0 h 10000"/>
              <a:gd name="connsiteX2" fmla="*/ 10000 w 10061"/>
              <a:gd name="connsiteY2" fmla="*/ 3191 h 10000"/>
              <a:gd name="connsiteX3" fmla="*/ 10061 w 10061"/>
              <a:gd name="connsiteY3" fmla="*/ 10000 h 10000"/>
              <a:gd name="connsiteX4" fmla="*/ 0 w 10061"/>
              <a:gd name="connsiteY4" fmla="*/ 10000 h 10000"/>
              <a:gd name="connsiteX0" fmla="*/ 0 w 10066"/>
              <a:gd name="connsiteY0" fmla="*/ 10000 h 10000"/>
              <a:gd name="connsiteX1" fmla="*/ 7611 w 10066"/>
              <a:gd name="connsiteY1" fmla="*/ 0 h 10000"/>
              <a:gd name="connsiteX2" fmla="*/ 10061 w 10066"/>
              <a:gd name="connsiteY2" fmla="*/ 3214 h 10000"/>
              <a:gd name="connsiteX3" fmla="*/ 10061 w 10066"/>
              <a:gd name="connsiteY3" fmla="*/ 10000 h 10000"/>
              <a:gd name="connsiteX4" fmla="*/ 0 w 10066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" h="10000">
                <a:moveTo>
                  <a:pt x="0" y="10000"/>
                </a:moveTo>
                <a:lnTo>
                  <a:pt x="7611" y="0"/>
                </a:lnTo>
                <a:lnTo>
                  <a:pt x="10061" y="3214"/>
                </a:lnTo>
                <a:cubicBezTo>
                  <a:pt x="10081" y="5484"/>
                  <a:pt x="10041" y="7730"/>
                  <a:pt x="10061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566038"/>
            <a:ext cx="8083322" cy="162859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600" b="1" spc="-15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419462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2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7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6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96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v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 userDrawn="1"/>
        </p:nvSpPr>
        <p:spPr bwMode="auto">
          <a:xfrm rot="5400000">
            <a:off x="3613028" y="1326058"/>
            <a:ext cx="4057273" cy="7018698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8420 w 10000"/>
              <a:gd name="connsiteY3" fmla="*/ 7598 h 10000"/>
              <a:gd name="connsiteX4" fmla="*/ 10000 w 10000"/>
              <a:gd name="connsiteY4" fmla="*/ 10000 h 10000"/>
              <a:gd name="connsiteX0" fmla="*/ 7203 w 10000"/>
              <a:gd name="connsiteY0" fmla="*/ 7092 h 7598"/>
              <a:gd name="connsiteX1" fmla="*/ 0 w 10000"/>
              <a:gd name="connsiteY1" fmla="*/ 0 h 7598"/>
              <a:gd name="connsiteX2" fmla="*/ 10000 w 10000"/>
              <a:gd name="connsiteY2" fmla="*/ 0 h 7598"/>
              <a:gd name="connsiteX3" fmla="*/ 8420 w 10000"/>
              <a:gd name="connsiteY3" fmla="*/ 7598 h 7598"/>
              <a:gd name="connsiteX4" fmla="*/ 7203 w 10000"/>
              <a:gd name="connsiteY4" fmla="*/ 7092 h 7598"/>
              <a:gd name="connsiteX0" fmla="*/ 8219 w 10000"/>
              <a:gd name="connsiteY0" fmla="*/ 10811 h 10811"/>
              <a:gd name="connsiteX1" fmla="*/ 0 w 10000"/>
              <a:gd name="connsiteY1" fmla="*/ 0 h 10811"/>
              <a:gd name="connsiteX2" fmla="*/ 10000 w 10000"/>
              <a:gd name="connsiteY2" fmla="*/ 0 h 10811"/>
              <a:gd name="connsiteX3" fmla="*/ 8420 w 10000"/>
              <a:gd name="connsiteY3" fmla="*/ 10000 h 10811"/>
              <a:gd name="connsiteX4" fmla="*/ 8219 w 10000"/>
              <a:gd name="connsiteY4" fmla="*/ 10811 h 10811"/>
              <a:gd name="connsiteX0" fmla="*/ 8219 w 8420"/>
              <a:gd name="connsiteY0" fmla="*/ 10811 h 10811"/>
              <a:gd name="connsiteX1" fmla="*/ 0 w 8420"/>
              <a:gd name="connsiteY1" fmla="*/ 0 h 10811"/>
              <a:gd name="connsiteX2" fmla="*/ 7380 w 8420"/>
              <a:gd name="connsiteY2" fmla="*/ 112 h 10811"/>
              <a:gd name="connsiteX3" fmla="*/ 8420 w 8420"/>
              <a:gd name="connsiteY3" fmla="*/ 10000 h 10811"/>
              <a:gd name="connsiteX4" fmla="*/ 8219 w 8420"/>
              <a:gd name="connsiteY4" fmla="*/ 10811 h 10811"/>
              <a:gd name="connsiteX0" fmla="*/ 9761 w 10000"/>
              <a:gd name="connsiteY0" fmla="*/ 10010 h 10010"/>
              <a:gd name="connsiteX1" fmla="*/ 0 w 10000"/>
              <a:gd name="connsiteY1" fmla="*/ 10 h 10010"/>
              <a:gd name="connsiteX2" fmla="*/ 9761 w 10000"/>
              <a:gd name="connsiteY2" fmla="*/ 0 h 10010"/>
              <a:gd name="connsiteX3" fmla="*/ 10000 w 10000"/>
              <a:gd name="connsiteY3" fmla="*/ 9260 h 10010"/>
              <a:gd name="connsiteX4" fmla="*/ 9761 w 10000"/>
              <a:gd name="connsiteY4" fmla="*/ 10010 h 10010"/>
              <a:gd name="connsiteX0" fmla="*/ 9761 w 9785"/>
              <a:gd name="connsiteY0" fmla="*/ 10010 h 10010"/>
              <a:gd name="connsiteX1" fmla="*/ 0 w 9785"/>
              <a:gd name="connsiteY1" fmla="*/ 10 h 10010"/>
              <a:gd name="connsiteX2" fmla="*/ 9761 w 9785"/>
              <a:gd name="connsiteY2" fmla="*/ 0 h 10010"/>
              <a:gd name="connsiteX3" fmla="*/ 9773 w 9785"/>
              <a:gd name="connsiteY3" fmla="*/ 9063 h 10010"/>
              <a:gd name="connsiteX4" fmla="*/ 9761 w 9785"/>
              <a:gd name="connsiteY4" fmla="*/ 10010 h 1001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12"/>
              <a:gd name="connsiteY0" fmla="*/ 10000 h 10000"/>
              <a:gd name="connsiteX1" fmla="*/ 0 w 10012"/>
              <a:gd name="connsiteY1" fmla="*/ 10 h 10000"/>
              <a:gd name="connsiteX2" fmla="*/ 9975 w 10012"/>
              <a:gd name="connsiteY2" fmla="*/ 0 h 10000"/>
              <a:gd name="connsiteX3" fmla="*/ 9988 w 10012"/>
              <a:gd name="connsiteY3" fmla="*/ 9054 h 10000"/>
              <a:gd name="connsiteX4" fmla="*/ 9975 w 10012"/>
              <a:gd name="connsiteY4" fmla="*/ 10000 h 10000"/>
              <a:gd name="connsiteX0" fmla="*/ 9975 w 9988"/>
              <a:gd name="connsiteY0" fmla="*/ 10000 h 10000"/>
              <a:gd name="connsiteX1" fmla="*/ 0 w 9988"/>
              <a:gd name="connsiteY1" fmla="*/ 10 h 10000"/>
              <a:gd name="connsiteX2" fmla="*/ 9975 w 9988"/>
              <a:gd name="connsiteY2" fmla="*/ 0 h 10000"/>
              <a:gd name="connsiteX3" fmla="*/ 9988 w 9988"/>
              <a:gd name="connsiteY3" fmla="*/ 9054 h 10000"/>
              <a:gd name="connsiteX4" fmla="*/ 9975 w 998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8" h="10000">
                <a:moveTo>
                  <a:pt x="9975" y="10000"/>
                </a:moveTo>
                <a:lnTo>
                  <a:pt x="0" y="10"/>
                </a:lnTo>
                <a:lnTo>
                  <a:pt x="9975" y="0"/>
                </a:lnTo>
                <a:cubicBezTo>
                  <a:pt x="10003" y="3177"/>
                  <a:pt x="9960" y="5898"/>
                  <a:pt x="9988" y="9054"/>
                </a:cubicBezTo>
                <a:cubicBezTo>
                  <a:pt x="9978" y="9407"/>
                  <a:pt x="9986" y="9667"/>
                  <a:pt x="9975" y="100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5400000">
            <a:off x="368239" y="4113911"/>
            <a:ext cx="2385298" cy="3121778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5742 w 10000"/>
              <a:gd name="connsiteY2" fmla="*/ 398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7280 w 10000"/>
              <a:gd name="connsiteY2" fmla="*/ 319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7280"/>
              <a:gd name="connsiteY0" fmla="*/ 10000 h 10000"/>
              <a:gd name="connsiteX1" fmla="*/ 5541 w 7280"/>
              <a:gd name="connsiteY1" fmla="*/ 0 h 10000"/>
              <a:gd name="connsiteX2" fmla="*/ 7280 w 7280"/>
              <a:gd name="connsiteY2" fmla="*/ 3191 h 10000"/>
              <a:gd name="connsiteX3" fmla="*/ 6455 w 7280"/>
              <a:gd name="connsiteY3" fmla="*/ 9930 h 10000"/>
              <a:gd name="connsiteX4" fmla="*/ 0 w 7280"/>
              <a:gd name="connsiteY4" fmla="*/ 10000 h 10000"/>
              <a:gd name="connsiteX0" fmla="*/ 0 w 10061"/>
              <a:gd name="connsiteY0" fmla="*/ 10000 h 10000"/>
              <a:gd name="connsiteX1" fmla="*/ 7611 w 10061"/>
              <a:gd name="connsiteY1" fmla="*/ 0 h 10000"/>
              <a:gd name="connsiteX2" fmla="*/ 10000 w 10061"/>
              <a:gd name="connsiteY2" fmla="*/ 3191 h 10000"/>
              <a:gd name="connsiteX3" fmla="*/ 10061 w 10061"/>
              <a:gd name="connsiteY3" fmla="*/ 10000 h 10000"/>
              <a:gd name="connsiteX4" fmla="*/ 0 w 10061"/>
              <a:gd name="connsiteY4" fmla="*/ 10000 h 10000"/>
              <a:gd name="connsiteX0" fmla="*/ 0 w 10066"/>
              <a:gd name="connsiteY0" fmla="*/ 10000 h 10000"/>
              <a:gd name="connsiteX1" fmla="*/ 7611 w 10066"/>
              <a:gd name="connsiteY1" fmla="*/ 0 h 10000"/>
              <a:gd name="connsiteX2" fmla="*/ 10061 w 10066"/>
              <a:gd name="connsiteY2" fmla="*/ 3214 h 10000"/>
              <a:gd name="connsiteX3" fmla="*/ 10061 w 10066"/>
              <a:gd name="connsiteY3" fmla="*/ 10000 h 10000"/>
              <a:gd name="connsiteX4" fmla="*/ 0 w 10066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" h="10000">
                <a:moveTo>
                  <a:pt x="0" y="10000"/>
                </a:moveTo>
                <a:lnTo>
                  <a:pt x="7611" y="0"/>
                </a:lnTo>
                <a:lnTo>
                  <a:pt x="10061" y="3214"/>
                </a:lnTo>
                <a:cubicBezTo>
                  <a:pt x="10081" y="5484"/>
                  <a:pt x="10041" y="7730"/>
                  <a:pt x="10061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566038"/>
            <a:ext cx="8083322" cy="163584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600" b="1" spc="-15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4194630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7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76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ver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7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14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ver - dimming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8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81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" y="5628542"/>
            <a:ext cx="2664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8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9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 with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8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pic>
        <p:nvPicPr>
          <p:cNvPr id="5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" y="5628542"/>
            <a:ext cx="2664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65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 with image - dimming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8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pic>
        <p:nvPicPr>
          <p:cNvPr id="6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" y="5628542"/>
            <a:ext cx="2664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41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FB6EC2-AA06-4363-AB3C-5E0C8BE1BC77}" type="datetime1">
              <a:rPr lang="fi-FI" smtClean="0"/>
              <a:t>19.6.2017</a:t>
            </a:fld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5DB13D-24FD-0641-8100-A6CD964B88B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78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7" r:id="rId1"/>
    <p:sldLayoutId id="2147484839" r:id="rId2"/>
    <p:sldLayoutId id="2147484840" r:id="rId3"/>
    <p:sldLayoutId id="2147484842" r:id="rId4"/>
    <p:sldLayoutId id="2147484843" r:id="rId5"/>
    <p:sldLayoutId id="2147484844" r:id="rId6"/>
    <p:sldLayoutId id="2147484821" r:id="rId7"/>
    <p:sldLayoutId id="2147484847" r:id="rId8"/>
    <p:sldLayoutId id="2147484845" r:id="rId9"/>
    <p:sldLayoutId id="2147484850" r:id="rId10"/>
    <p:sldLayoutId id="2147484848" r:id="rId11"/>
    <p:sldLayoutId id="2147484852" r:id="rId12"/>
    <p:sldLayoutId id="2147484853" r:id="rId13"/>
    <p:sldLayoutId id="2147484854" r:id="rId14"/>
    <p:sldLayoutId id="2147484855" r:id="rId15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he.edu.az/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6366" y="1622738"/>
            <a:ext cx="8511648" cy="13394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dirty="0"/>
              <a:t>Main Outcomes of the Twinning Project  </a:t>
            </a:r>
            <a:r>
              <a:rPr lang="et-EE" sz="4800" dirty="0"/>
              <a:t/>
            </a:r>
            <a:br>
              <a:rPr lang="et-EE" sz="4800" dirty="0"/>
            </a:br>
            <a:r>
              <a:rPr lang="fi-FI" sz="4800" dirty="0"/>
              <a:t>AZ-ad-EHEA</a:t>
            </a:r>
            <a:br>
              <a:rPr lang="fi-FI" sz="4800" dirty="0"/>
            </a:br>
            <a:r>
              <a:rPr lang="fi-FI" sz="6000" dirty="0">
                <a:solidFill>
                  <a:schemeClr val="accent5"/>
                </a:solidFill>
              </a:rPr>
              <a:t/>
            </a:r>
            <a:br>
              <a:rPr lang="fi-FI" sz="6000" dirty="0">
                <a:solidFill>
                  <a:schemeClr val="accent5"/>
                </a:solidFill>
              </a:rPr>
            </a:br>
            <a:r>
              <a:rPr lang="et-EE" sz="2000" dirty="0">
                <a:solidFill>
                  <a:schemeClr val="accent5"/>
                </a:solidFill>
              </a:rPr>
              <a:t/>
            </a:r>
            <a:br>
              <a:rPr lang="et-EE" sz="2000" dirty="0">
                <a:solidFill>
                  <a:schemeClr val="accent5"/>
                </a:solidFill>
              </a:rPr>
            </a:br>
            <a:r>
              <a:rPr lang="et-EE" sz="2000" dirty="0">
                <a:solidFill>
                  <a:schemeClr val="accent5"/>
                </a:solidFill>
              </a:rPr>
              <a:t/>
            </a:r>
            <a:br>
              <a:rPr lang="et-EE" sz="2000" dirty="0">
                <a:solidFill>
                  <a:schemeClr val="accent5"/>
                </a:solidFill>
              </a:rPr>
            </a:br>
            <a:r>
              <a:rPr lang="fi-FI" sz="2400" b="0" dirty="0">
                <a:solidFill>
                  <a:schemeClr val="tx1"/>
                </a:solidFill>
              </a:rPr>
              <a:t>Baku 20 June 2017 </a:t>
            </a:r>
            <a:br>
              <a:rPr lang="fi-FI" sz="2400" b="0" dirty="0">
                <a:solidFill>
                  <a:schemeClr val="tx1"/>
                </a:solidFill>
              </a:rPr>
            </a:br>
            <a:r>
              <a:rPr lang="fi-FI" sz="2400" b="0" dirty="0">
                <a:solidFill>
                  <a:schemeClr val="tx1"/>
                </a:solidFill>
              </a:rPr>
              <a:t>Helka Kekäläinen, PhD</a:t>
            </a:r>
            <a:br>
              <a:rPr lang="fi-FI" sz="2400" b="0" dirty="0">
                <a:solidFill>
                  <a:schemeClr val="tx1"/>
                </a:solidFill>
              </a:rPr>
            </a:br>
            <a:r>
              <a:rPr lang="fi-FI" sz="2400" b="0" dirty="0">
                <a:solidFill>
                  <a:schemeClr val="tx1"/>
                </a:solidFill>
              </a:rPr>
              <a:t>Heli Mattisen, PhD</a:t>
            </a:r>
            <a:br>
              <a:rPr lang="fi-FI" sz="2400" b="0" dirty="0">
                <a:solidFill>
                  <a:schemeClr val="tx1"/>
                </a:solidFill>
              </a:rPr>
            </a:br>
            <a:r>
              <a:rPr lang="fi-FI" sz="2400" b="0" dirty="0">
                <a:solidFill>
                  <a:schemeClr val="tx1"/>
                </a:solidFill>
              </a:rPr>
              <a:t>Project Leaders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3200" dirty="0"/>
              <a:t>            </a:t>
            </a:r>
            <a:endParaRPr lang="fi-FI" dirty="0"/>
          </a:p>
        </p:txBody>
      </p:sp>
      <p:pic>
        <p:nvPicPr>
          <p:cNvPr id="5" name="Kuva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37" y="5460643"/>
            <a:ext cx="2458577" cy="1145094"/>
          </a:xfrm>
          <a:prstGeom prst="rect">
            <a:avLst/>
          </a:prstGeom>
          <a:noFill/>
        </p:spPr>
      </p:pic>
      <p:pic>
        <p:nvPicPr>
          <p:cNvPr id="1026" name="Picture 2" descr="Kuvahaun tulos haulle ekka logo estonian higher education quality agency (ekka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80" y="135429"/>
            <a:ext cx="2162175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18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41338" y="218942"/>
            <a:ext cx="8047037" cy="595614"/>
          </a:xfrm>
        </p:spPr>
        <p:txBody>
          <a:bodyPr/>
          <a:lstStyle/>
          <a:p>
            <a:pPr algn="ctr"/>
            <a:r>
              <a:rPr lang="fi-FI" sz="4800" dirty="0" err="1"/>
              <a:t>Thank</a:t>
            </a:r>
            <a:r>
              <a:rPr lang="fi-FI" sz="4800" dirty="0"/>
              <a:t> </a:t>
            </a:r>
            <a:r>
              <a:rPr lang="fi-FI" sz="4800" dirty="0" err="1"/>
              <a:t>you</a:t>
            </a:r>
            <a:r>
              <a:rPr lang="fi-FI" sz="4800" dirty="0"/>
              <a:t>!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211" y="976480"/>
            <a:ext cx="6135626" cy="5037953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/>
              <a:t>19.6.2017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357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err="1"/>
              <a:t>Aims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Twinning Project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56323907-4EFB-4D50-B9CA-F240FB5F2943}" type="datetime1">
              <a:rPr lang="fi-FI" smtClean="0"/>
              <a:t>19.6.2017</a:t>
            </a:fld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FB6B250-F217-B84A-8E10-659CA258BA50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sp>
        <p:nvSpPr>
          <p:cNvPr id="2" name="Sisällön paikkamerkki 1"/>
          <p:cNvSpPr>
            <a:spLocks noGrp="1"/>
          </p:cNvSpPr>
          <p:nvPr>
            <p:ph sz="quarter" idx="14"/>
          </p:nvPr>
        </p:nvSpPr>
        <p:spPr>
          <a:xfrm>
            <a:off x="541338" y="1352281"/>
            <a:ext cx="8254932" cy="4391695"/>
          </a:xfrm>
        </p:spPr>
        <p:txBody>
          <a:bodyPr/>
          <a:lstStyle/>
          <a:p>
            <a:pPr marL="457200" lvl="0" indent="-4572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Enhancement</a:t>
            </a:r>
            <a:r>
              <a:rPr lang="en-US" sz="2400" b="0" dirty="0"/>
              <a:t> of Azerbaijan´s higher education system through its integration with the </a:t>
            </a:r>
            <a:r>
              <a:rPr lang="en-US" sz="2400" dirty="0"/>
              <a:t>European Higher Education Area (EHEA)</a:t>
            </a:r>
            <a:r>
              <a:rPr lang="en-US" sz="2400" b="0" dirty="0"/>
              <a:t>. </a:t>
            </a:r>
          </a:p>
          <a:p>
            <a:pPr marL="457200" lvl="0" indent="-4572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b="0" dirty="0"/>
              <a:t>The establishment of EHEA compliant </a:t>
            </a:r>
            <a:r>
              <a:rPr lang="en-US" sz="2400" dirty="0"/>
              <a:t>quality assurance system</a:t>
            </a:r>
            <a:r>
              <a:rPr lang="en-US" sz="2400" b="0" dirty="0"/>
              <a:t> that will facilitate mobility within the EHEA, support the recognition of qualifications and increase employability of graduates.</a:t>
            </a:r>
          </a:p>
          <a:p>
            <a:pPr marL="457200" lvl="0" indent="-4572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To assist </a:t>
            </a:r>
            <a:r>
              <a:rPr lang="en-US" sz="2400" b="0" dirty="0"/>
              <a:t>the development of Bologna related policies and the implementation of the EHEA objectives and reference tools by Ministry of Education and other key institutions of the Republic of Azerbaijan.</a:t>
            </a:r>
            <a:endParaRPr lang="fi-FI" sz="2400" b="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7283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Co-operation for Sustainable Results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56323907-4EFB-4D50-B9CA-F240FB5F2943}" type="datetime1">
              <a:rPr lang="fi-FI" smtClean="0"/>
              <a:t>19.6.2017</a:t>
            </a:fld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FB6B250-F217-B84A-8E10-659CA258BA50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sp>
        <p:nvSpPr>
          <p:cNvPr id="2" name="Sisällön paikkamerkki 1"/>
          <p:cNvSpPr>
            <a:spLocks noGrp="1"/>
          </p:cNvSpPr>
          <p:nvPr>
            <p:ph sz="quarter" idx="14"/>
          </p:nvPr>
        </p:nvSpPr>
        <p:spPr>
          <a:xfrm>
            <a:off x="541338" y="1194328"/>
            <a:ext cx="8214042" cy="4536771"/>
          </a:xfrm>
        </p:spPr>
        <p:txBody>
          <a:bodyPr/>
          <a:lstStyle/>
          <a:p>
            <a:r>
              <a:rPr lang="en-GB" sz="2400" dirty="0"/>
              <a:t>Key figures –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112 trainings/workshops/interviews </a:t>
            </a:r>
          </a:p>
          <a:p>
            <a:r>
              <a:rPr lang="en-GB" sz="2400" dirty="0"/>
              <a:t>	- </a:t>
            </a:r>
            <a:r>
              <a:rPr lang="en-GB" sz="2400" b="0" dirty="0"/>
              <a:t>560 local participants (persons) </a:t>
            </a:r>
          </a:p>
          <a:p>
            <a:r>
              <a:rPr lang="en-GB" sz="2400" b="0" dirty="0"/>
              <a:t>	- Over 100 active participants 100+ (over 5 participations)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33 European short term experts involved</a:t>
            </a:r>
          </a:p>
          <a:p>
            <a:r>
              <a:rPr lang="en-GB" sz="2400" dirty="0"/>
              <a:t>	</a:t>
            </a:r>
            <a:r>
              <a:rPr lang="en-GB" sz="2400" b="0" dirty="0"/>
              <a:t>- 120 missions, 500 expert mission days 500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Study visit to Helsinki and Tallinn, 7 Az experts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Study visit to Brussels, 5 Az experts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Two internships to EKKA and FINEEC, 2Az experts </a:t>
            </a:r>
          </a:p>
        </p:txBody>
      </p:sp>
    </p:spTree>
    <p:extLst>
      <p:ext uri="{BB962C8B-B14F-4D97-AF65-F5344CB8AC3E}">
        <p14:creationId xmlns:p14="http://schemas.microsoft.com/office/powerpoint/2010/main" val="1043934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41338" y="381000"/>
            <a:ext cx="8047037" cy="562429"/>
          </a:xfrm>
        </p:spPr>
        <p:txBody>
          <a:bodyPr/>
          <a:lstStyle/>
          <a:p>
            <a:pPr algn="ctr"/>
            <a:r>
              <a:rPr lang="en-GB" dirty="0"/>
              <a:t>Translations: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712787" y="1233898"/>
            <a:ext cx="8047037" cy="39090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/>
              <a:t>47 legal documents have been translated from Azerbaijani into English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/>
              <a:t>46 documents have been translated from English to Azerbaijani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/>
              <a:t>All translations are available in the project web-site: </a:t>
            </a:r>
          </a:p>
          <a:p>
            <a:pPr algn="ctr"/>
            <a:r>
              <a:rPr lang="fi-FI" sz="3200" u="sng" dirty="0">
                <a:hlinkClick r:id="rId2"/>
              </a:rPr>
              <a:t>www.ehe.edu.az</a:t>
            </a:r>
            <a:r>
              <a:rPr lang="fi-FI" sz="32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endParaRPr lang="en-GB" sz="2800" dirty="0">
              <a:solidFill>
                <a:schemeClr val="accent5"/>
              </a:solidFill>
            </a:endParaRPr>
          </a:p>
          <a:p>
            <a:endParaRPr lang="en-GB" sz="2800" dirty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accent5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i-FI" sz="2800" b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/>
              <a:t>19.6.2017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053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EHEA Twinning project, photos </a:t>
            </a:r>
            <a:endParaRPr lang="et-EE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/>
              <a:t>19.6.2017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C9DC3D6D-90AC-478D-B8EB-734DD27D945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41338" y="1576798"/>
            <a:ext cx="2382778" cy="1507832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7FC6ACC-FF73-4D2F-82F1-B4CFCA26C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38" y="3342795"/>
            <a:ext cx="2382778" cy="26276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062B419-0FCE-49FA-8F41-0AB0203B5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310" y="1887414"/>
            <a:ext cx="2736236" cy="22555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C7C26E7-DC9E-46C6-BB97-331792D27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4116" y="3976067"/>
            <a:ext cx="2740700" cy="2039591"/>
          </a:xfrm>
          <a:prstGeom prst="rect">
            <a:avLst/>
          </a:prstGeom>
        </p:spPr>
      </p:pic>
      <p:pic>
        <p:nvPicPr>
          <p:cNvPr id="2050" name="Picture 2" descr="C:\Users\expert02\Desktop\New folder\unnamed (1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54" y="4142946"/>
            <a:ext cx="3235569" cy="186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xpert02\Desktop\New folder\unnamed (3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49" y="1453662"/>
            <a:ext cx="2513167" cy="193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AZ-ad-EHEA\ACTIVITIES\Activity 3.3\30.05.2017-02.06.2017\Photos\IMG_035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16" y="1535718"/>
            <a:ext cx="3418194" cy="244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76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41338" y="381000"/>
            <a:ext cx="8047037" cy="547914"/>
          </a:xfrm>
        </p:spPr>
        <p:txBody>
          <a:bodyPr/>
          <a:lstStyle/>
          <a:p>
            <a:pPr algn="ctr"/>
            <a:r>
              <a:rPr lang="fi-FI" dirty="0"/>
              <a:t>Mandatory Results</a:t>
            </a:r>
            <a:r>
              <a:rPr lang="et-EE" dirty="0"/>
              <a:t> 1</a:t>
            </a:r>
            <a:r>
              <a:rPr lang="fi-FI" dirty="0"/>
              <a:t> - 2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541338" y="1309766"/>
            <a:ext cx="8047037" cy="4303484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GB" sz="2800" b="0" dirty="0"/>
              <a:t>The legal and normative framework for HE is reviewed and concrete recommendations for adapting legislation relevant to QA and the HE sections of the </a:t>
            </a:r>
            <a:r>
              <a:rPr lang="en-GB" sz="2800" b="0" dirty="0" err="1"/>
              <a:t>AzQF</a:t>
            </a:r>
            <a:r>
              <a:rPr lang="en-GB" sz="2800" b="0" dirty="0"/>
              <a:t> in Azerbaijan are developed.</a:t>
            </a:r>
            <a:endParaRPr lang="et-EE" sz="2800" b="0" dirty="0"/>
          </a:p>
          <a:p>
            <a:pPr marL="514350" indent="-514350">
              <a:buFont typeface="+mj-lt"/>
              <a:buAutoNum type="arabicParenR"/>
            </a:pPr>
            <a:endParaRPr lang="et-EE" sz="2800" b="0" dirty="0"/>
          </a:p>
          <a:p>
            <a:pPr marL="514350" indent="-514350">
              <a:buFont typeface="+mj-lt"/>
              <a:buAutoNum type="arabicParenR"/>
            </a:pPr>
            <a:r>
              <a:rPr lang="en-US" sz="2800" b="0" dirty="0"/>
              <a:t>The coordination and networking capacity of the </a:t>
            </a:r>
            <a:r>
              <a:rPr lang="en-US" sz="2800" b="0" dirty="0" err="1"/>
              <a:t>MoE</a:t>
            </a:r>
            <a:r>
              <a:rPr lang="en-US" sz="2800" b="0" dirty="0"/>
              <a:t> and relevant stakeholders is enhanced on the basis of good practice examples in the EHEA.</a:t>
            </a:r>
            <a:endParaRPr lang="fi-FI" sz="2800" b="0" dirty="0"/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accent5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i-FI" sz="2800" b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/>
              <a:t>19.6.2017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072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41338" y="381000"/>
            <a:ext cx="8047037" cy="547914"/>
          </a:xfrm>
        </p:spPr>
        <p:txBody>
          <a:bodyPr/>
          <a:lstStyle/>
          <a:p>
            <a:pPr algn="ctr"/>
            <a:r>
              <a:rPr lang="fi-FI" dirty="0"/>
              <a:t>Mandatory Results</a:t>
            </a:r>
            <a:r>
              <a:rPr lang="et-EE" dirty="0"/>
              <a:t> </a:t>
            </a:r>
            <a:r>
              <a:rPr lang="fi-FI" dirty="0"/>
              <a:t>3 - 4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541337" y="1021667"/>
            <a:ext cx="8047037" cy="4303484"/>
          </a:xfrm>
        </p:spPr>
        <p:txBody>
          <a:bodyPr/>
          <a:lstStyle/>
          <a:p>
            <a:pPr marL="514350" indent="-514350">
              <a:buFont typeface="+mj-lt"/>
              <a:buAutoNum type="arabicParenR" startAt="3"/>
            </a:pPr>
            <a:r>
              <a:rPr lang="en-US" sz="2800" b="0" dirty="0"/>
              <a:t>The </a:t>
            </a:r>
            <a:r>
              <a:rPr lang="en-US" sz="2800" b="0" dirty="0" err="1"/>
              <a:t>AzQF</a:t>
            </a:r>
            <a:r>
              <a:rPr lang="en-US" sz="2800" b="0" dirty="0"/>
              <a:t> sections relevant for higher education are developed in line with the EHEA QF in cooperation with HEIs. A roadmap for the full implementation of the framework in higher education is developed.</a:t>
            </a:r>
            <a:endParaRPr lang="et-EE" sz="2800" b="0" dirty="0"/>
          </a:p>
          <a:p>
            <a:endParaRPr lang="et-EE" sz="2800" b="0" dirty="0"/>
          </a:p>
          <a:p>
            <a:pPr marL="514350" indent="-514350">
              <a:buFont typeface="+mj-lt"/>
              <a:buAutoNum type="arabicParenR" startAt="3"/>
            </a:pPr>
            <a:r>
              <a:rPr lang="en-US" sz="2800" b="0" dirty="0"/>
              <a:t>Standards and Guidelines for Quality Assurance in HE in Azerbaijan are developed in line with the European Standards and Guidelines for QA and tested with three HE institutions.</a:t>
            </a:r>
            <a:endParaRPr lang="en-GB" sz="2800" b="0" dirty="0"/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accent5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i-FI" sz="2800" b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/>
              <a:t>19.6.2017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1110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EHEA Twinning project, more photos </a:t>
            </a:r>
            <a:endParaRPr lang="et-EE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/>
              <a:t>19.6.2017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88621F0-7E10-4A45-B79F-59F07BE35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674" y="3837738"/>
            <a:ext cx="2519343" cy="20128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FE69BF2-1DE6-4127-BAA3-FF2E791AD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269" y="1685924"/>
            <a:ext cx="3626254" cy="41646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B4ED058-75F7-4F42-9552-4A8BB9759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463" y="3837738"/>
            <a:ext cx="1338251" cy="201286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654048" y="1580684"/>
            <a:ext cx="8157185" cy="4620824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1026" name="Picture 2" descr="C:\Users\expert02\Desktop\New folder\IMG_98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697647"/>
            <a:ext cx="3460417" cy="20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471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41338" y="381000"/>
            <a:ext cx="8047037" cy="547914"/>
          </a:xfrm>
        </p:spPr>
        <p:txBody>
          <a:bodyPr/>
          <a:lstStyle/>
          <a:p>
            <a:pPr algn="ctr"/>
            <a:r>
              <a:rPr lang="en-GB" dirty="0"/>
              <a:t>Main value  of the project – statements of project leaders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541337" y="979018"/>
            <a:ext cx="8047037" cy="4799058"/>
          </a:xfrm>
        </p:spPr>
        <p:txBody>
          <a:bodyPr/>
          <a:lstStyle/>
          <a:p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b="0" dirty="0"/>
              <a:t>Mapping the situation in HE (again ... </a:t>
            </a:r>
            <a:r>
              <a:rPr lang="en-GB" sz="2800" b="0" dirty="0">
                <a:sym typeface="Wingdings" panose="05000000000000000000" pitchFamily="2" charset="2"/>
              </a:rPr>
              <a:t>) in a comprehensive way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b="0" dirty="0">
                <a:sym typeface="Wingdings" panose="05000000000000000000" pitchFamily="2" charset="2"/>
              </a:rPr>
              <a:t>Realistic and applicable commendations widely discussed with stakeholders</a:t>
            </a:r>
            <a:endParaRPr lang="en-GB" sz="2800" b="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b="0" dirty="0">
                <a:sym typeface="Wingdings" panose="05000000000000000000" pitchFamily="2" charset="2"/>
              </a:rPr>
              <a:t>Supporting collaborative learning in the HE community of Azerbaijan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b="0" dirty="0"/>
              <a:t>Supporting some changes in mind-set regarding the autonomy of HEI-s combined with a rigorous, meaningful and improvement led approach in quality assurance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endParaRPr lang="en-GB" sz="2800" b="0" dirty="0">
              <a:solidFill>
                <a:schemeClr val="accent5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54F8F17-3624-4A3C-BF8E-67F16148186A}" type="datetime1">
              <a:rPr lang="fi-FI" smtClean="0"/>
              <a:t>19.6.2017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1260383"/>
      </p:ext>
    </p:extLst>
  </p:cSld>
  <p:clrMapOvr>
    <a:masterClrMapping/>
  </p:clrMapOvr>
</p:sld>
</file>

<file path=ppt/theme/theme1.xml><?xml version="1.0" encoding="utf-8"?>
<a:theme xmlns:a="http://schemas.openxmlformats.org/drawingml/2006/main" name="KARVI_FI_2015">
  <a:themeElements>
    <a:clrScheme name="KARVI">
      <a:dk1>
        <a:sysClr val="windowText" lastClr="000000"/>
      </a:dk1>
      <a:lt1>
        <a:srgbClr val="FFFFFF"/>
      </a:lt1>
      <a:dk2>
        <a:srgbClr val="0D93D2"/>
      </a:dk2>
      <a:lt2>
        <a:srgbClr val="958B81"/>
      </a:lt2>
      <a:accent1>
        <a:srgbClr val="0D93D2"/>
      </a:accent1>
      <a:accent2>
        <a:srgbClr val="C8DDF1"/>
      </a:accent2>
      <a:accent3>
        <a:srgbClr val="85C598"/>
      </a:accent3>
      <a:accent4>
        <a:srgbClr val="DBEEE1"/>
      </a:accent4>
      <a:accent5>
        <a:srgbClr val="EF9F3C"/>
      </a:accent5>
      <a:accent6>
        <a:srgbClr val="FCE3C8"/>
      </a:accent6>
      <a:hlink>
        <a:srgbClr val="000000"/>
      </a:hlink>
      <a:folHlink>
        <a:srgbClr val="0D93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KARVI_EN_2015_uusi" id="{35D59088-3D87-4603-B137-38772DF69515}" vid="{C993B41F-EC5A-41D1-B661-C444C1245E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KARVI_EN_2015_uusi</Template>
  <TotalTime>1901</TotalTime>
  <Words>352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KARVI_FI_2015</vt:lpstr>
      <vt:lpstr>Main Outcomes of the Twinning Project   AZ-ad-EHEA    Baku 20 June 2017  Helka Kekäläinen, PhD Heli Mattisen, PhD Project Leaders             </vt:lpstr>
      <vt:lpstr>Aims of the Twinning Project</vt:lpstr>
      <vt:lpstr>Co-operation for Sustainable Results</vt:lpstr>
      <vt:lpstr>Translations: </vt:lpstr>
      <vt:lpstr>EHEA Twinning project, photos </vt:lpstr>
      <vt:lpstr>Mandatory Results 1 - 2 </vt:lpstr>
      <vt:lpstr>Mandatory Results 3 - 4 </vt:lpstr>
      <vt:lpstr>EHEA Twinning project, more photos </vt:lpstr>
      <vt:lpstr>Main value  of the project – statements of project leaders </vt:lpstr>
      <vt:lpstr>Thank you!</vt:lpstr>
    </vt:vector>
  </TitlesOfParts>
  <Company>KARVI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on a white background</dc:title>
  <dc:creator>Hilla Aurén</dc:creator>
  <cp:lastModifiedBy>Mammadova</cp:lastModifiedBy>
  <cp:revision>178</cp:revision>
  <cp:lastPrinted>2012-10-17T07:14:15Z</cp:lastPrinted>
  <dcterms:created xsi:type="dcterms:W3CDTF">2017-02-21T03:47:11Z</dcterms:created>
  <dcterms:modified xsi:type="dcterms:W3CDTF">2017-06-19T09:50:13Z</dcterms:modified>
</cp:coreProperties>
</file>