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4" r:id="rId8"/>
    <p:sldId id="260"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5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Doctoral education in Azerbaijan</a:t>
            </a:r>
            <a:endParaRPr lang="en-US" dirty="0"/>
          </a:p>
        </p:txBody>
      </p:sp>
      <p:sp>
        <p:nvSpPr>
          <p:cNvPr id="3" name="Subtitle 2"/>
          <p:cNvSpPr>
            <a:spLocks noGrp="1"/>
          </p:cNvSpPr>
          <p:nvPr>
            <p:ph type="subTitle" idx="1"/>
          </p:nvPr>
        </p:nvSpPr>
        <p:spPr/>
        <p:txBody>
          <a:bodyPr>
            <a:normAutofit/>
          </a:bodyPr>
          <a:lstStyle/>
          <a:p>
            <a:r>
              <a:rPr lang="en-US" sz="2000" b="1" dirty="0" smtClean="0"/>
              <a:t>Presentation of preliminary findings, July 1. 2016</a:t>
            </a:r>
            <a:endParaRPr lang="en-US" sz="2000" b="1" dirty="0"/>
          </a:p>
        </p:txBody>
      </p:sp>
    </p:spTree>
    <p:extLst>
      <p:ext uri="{BB962C8B-B14F-4D97-AF65-F5344CB8AC3E}">
        <p14:creationId xmlns:p14="http://schemas.microsoft.com/office/powerpoint/2010/main" val="248740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statements</a:t>
            </a:r>
            <a:endParaRPr lang="en-US" dirty="0"/>
          </a:p>
        </p:txBody>
      </p:sp>
      <p:sp>
        <p:nvSpPr>
          <p:cNvPr id="3" name="Content Placeholder 2"/>
          <p:cNvSpPr>
            <a:spLocks noGrp="1"/>
          </p:cNvSpPr>
          <p:nvPr>
            <p:ph idx="1"/>
          </p:nvPr>
        </p:nvSpPr>
        <p:spPr>
          <a:xfrm>
            <a:off x="677334" y="1828801"/>
            <a:ext cx="8596668" cy="4212562"/>
          </a:xfrm>
        </p:spPr>
        <p:txBody>
          <a:bodyPr/>
          <a:lstStyle/>
          <a:p>
            <a:r>
              <a:rPr lang="en-US" sz="2000" dirty="0" smtClean="0"/>
              <a:t>Doctoral education in Azerbaijan will be directed towards the European system of higher education that is described in the Bologna Process document.</a:t>
            </a:r>
          </a:p>
          <a:p>
            <a:endParaRPr lang="en-US" sz="2000" dirty="0"/>
          </a:p>
          <a:p>
            <a:r>
              <a:rPr lang="en-US" sz="2000" dirty="0" smtClean="0"/>
              <a:t>The goal of the doctoral education in Azerbaijan is to enhance the production of top level scientific and technological knowledge and to educate increasing number of professional scientists and engineers.</a:t>
            </a:r>
          </a:p>
          <a:p>
            <a:endParaRPr lang="en-US" sz="2000" dirty="0"/>
          </a:p>
          <a:p>
            <a:r>
              <a:rPr lang="en-US" sz="2000" dirty="0" smtClean="0"/>
              <a:t>The aim is to make current doctoral study programs compatible with the European programs before 2020 </a:t>
            </a:r>
            <a:endParaRPr lang="en-US" sz="2000" dirty="0"/>
          </a:p>
          <a:p>
            <a:endParaRPr lang="en-US" sz="2000" dirty="0" smtClean="0"/>
          </a:p>
          <a:p>
            <a:endParaRPr lang="fi-FI" dirty="0"/>
          </a:p>
          <a:p>
            <a:endParaRPr lang="fi-FI" dirty="0"/>
          </a:p>
        </p:txBody>
      </p:sp>
    </p:spTree>
    <p:extLst>
      <p:ext uri="{BB962C8B-B14F-4D97-AF65-F5344CB8AC3E}">
        <p14:creationId xmlns:p14="http://schemas.microsoft.com/office/powerpoint/2010/main" val="3536979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14291" cy="948213"/>
          </a:xfrm>
        </p:spPr>
        <p:txBody>
          <a:bodyPr>
            <a:normAutofit/>
          </a:bodyPr>
          <a:lstStyle/>
          <a:p>
            <a:r>
              <a:rPr lang="en-US" sz="2800" dirty="0" smtClean="0"/>
              <a:t>System of doctoral studies in </a:t>
            </a:r>
            <a:r>
              <a:rPr lang="en-US" sz="2800" dirty="0" err="1" smtClean="0"/>
              <a:t>Azjerbaijan</a:t>
            </a:r>
            <a:r>
              <a:rPr lang="en-US" sz="2800" dirty="0" smtClean="0"/>
              <a:t> (from the point of view of PhD candidate</a:t>
            </a:r>
            <a:endParaRPr lang="en-US" sz="2800" dirty="0"/>
          </a:p>
        </p:txBody>
      </p:sp>
      <p:sp>
        <p:nvSpPr>
          <p:cNvPr id="4" name="Rectangle 3"/>
          <p:cNvSpPr/>
          <p:nvPr/>
        </p:nvSpPr>
        <p:spPr>
          <a:xfrm>
            <a:off x="571834" y="2049239"/>
            <a:ext cx="2037291" cy="160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Ministry of Education</a:t>
            </a:r>
            <a:endParaRPr lang="en-US" dirty="0"/>
          </a:p>
        </p:txBody>
      </p:sp>
      <p:sp>
        <p:nvSpPr>
          <p:cNvPr id="5" name="Rectangle 4"/>
          <p:cNvSpPr/>
          <p:nvPr/>
        </p:nvSpPr>
        <p:spPr>
          <a:xfrm>
            <a:off x="541680" y="4362449"/>
            <a:ext cx="2037291" cy="160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t>Academy of Science</a:t>
            </a:r>
            <a:endParaRPr lang="fi-FI" dirty="0"/>
          </a:p>
        </p:txBody>
      </p:sp>
      <p:sp>
        <p:nvSpPr>
          <p:cNvPr id="6" name="Rectangle 5"/>
          <p:cNvSpPr/>
          <p:nvPr/>
        </p:nvSpPr>
        <p:spPr>
          <a:xfrm>
            <a:off x="6513205" y="2006943"/>
            <a:ext cx="2037291" cy="160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b="1" dirty="0" smtClean="0"/>
              <a:t>HAC</a:t>
            </a:r>
            <a:endParaRPr lang="fi-FI" sz="2000" b="1" dirty="0"/>
          </a:p>
        </p:txBody>
      </p:sp>
      <p:sp>
        <p:nvSpPr>
          <p:cNvPr id="7" name="Rectangle 6"/>
          <p:cNvSpPr/>
          <p:nvPr/>
        </p:nvSpPr>
        <p:spPr>
          <a:xfrm>
            <a:off x="6513204" y="4571998"/>
            <a:ext cx="2037291" cy="1609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Universities</a:t>
            </a:r>
            <a:endParaRPr lang="en-US" dirty="0"/>
          </a:p>
        </p:txBody>
      </p:sp>
      <p:sp>
        <p:nvSpPr>
          <p:cNvPr id="8" name="Smiley Face 7"/>
          <p:cNvSpPr/>
          <p:nvPr/>
        </p:nvSpPr>
        <p:spPr>
          <a:xfrm>
            <a:off x="3643420" y="3175000"/>
            <a:ext cx="1735835" cy="165735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9" name="Straight Arrow Connector 8"/>
          <p:cNvCxnSpPr/>
          <p:nvPr/>
        </p:nvCxnSpPr>
        <p:spPr>
          <a:xfrm>
            <a:off x="2635981" y="2951128"/>
            <a:ext cx="1054216" cy="707837"/>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2726435" y="2157877"/>
            <a:ext cx="1880643" cy="738664"/>
          </a:xfrm>
          <a:prstGeom prst="rect">
            <a:avLst/>
          </a:prstGeom>
          <a:noFill/>
        </p:spPr>
        <p:txBody>
          <a:bodyPr wrap="none" rtlCol="0">
            <a:spAutoFit/>
          </a:bodyPr>
          <a:lstStyle/>
          <a:p>
            <a:r>
              <a:rPr lang="en-US" sz="1400" b="1" i="1" dirty="0" smtClean="0"/>
              <a:t>Appointment as </a:t>
            </a:r>
          </a:p>
          <a:p>
            <a:r>
              <a:rPr lang="en-US" sz="1400" b="1" i="1" dirty="0" smtClean="0"/>
              <a:t>a graduate student,</a:t>
            </a:r>
          </a:p>
          <a:p>
            <a:r>
              <a:rPr lang="en-US" sz="1400" b="1" i="1" dirty="0" smtClean="0"/>
              <a:t>funding</a:t>
            </a:r>
            <a:endParaRPr lang="en-US" sz="1400" b="1" i="1" dirty="0"/>
          </a:p>
        </p:txBody>
      </p:sp>
      <p:cxnSp>
        <p:nvCxnSpPr>
          <p:cNvPr id="13" name="Straight Arrow Connector 12"/>
          <p:cNvCxnSpPr/>
          <p:nvPr/>
        </p:nvCxnSpPr>
        <p:spPr>
          <a:xfrm flipH="1">
            <a:off x="5312999" y="3133725"/>
            <a:ext cx="1124146" cy="511175"/>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5118475" y="2505075"/>
            <a:ext cx="1279517" cy="954107"/>
          </a:xfrm>
          <a:prstGeom prst="rect">
            <a:avLst/>
          </a:prstGeom>
          <a:noFill/>
        </p:spPr>
        <p:txBody>
          <a:bodyPr wrap="none" rtlCol="0">
            <a:spAutoFit/>
          </a:bodyPr>
          <a:lstStyle/>
          <a:p>
            <a:r>
              <a:rPr lang="en-US" sz="1400" b="1" i="1" dirty="0" smtClean="0"/>
              <a:t>Defense of</a:t>
            </a:r>
          </a:p>
          <a:p>
            <a:r>
              <a:rPr lang="en-US" sz="1400" b="1" i="1" dirty="0" smtClean="0"/>
              <a:t>Dissertation</a:t>
            </a:r>
          </a:p>
          <a:p>
            <a:r>
              <a:rPr lang="en-US" sz="1400" b="1" i="1" dirty="0" smtClean="0"/>
              <a:t>Doctor of Sc.</a:t>
            </a:r>
          </a:p>
          <a:p>
            <a:r>
              <a:rPr lang="en-US" sz="1400" b="1" i="1" dirty="0" smtClean="0"/>
              <a:t>Diploma</a:t>
            </a:r>
            <a:endParaRPr lang="en-US" sz="1400" b="1" i="1" dirty="0"/>
          </a:p>
        </p:txBody>
      </p:sp>
      <p:cxnSp>
        <p:nvCxnSpPr>
          <p:cNvPr id="20" name="Straight Arrow Connector 19"/>
          <p:cNvCxnSpPr/>
          <p:nvPr/>
        </p:nvCxnSpPr>
        <p:spPr>
          <a:xfrm>
            <a:off x="5134767" y="4667250"/>
            <a:ext cx="1158151" cy="793576"/>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2" name="TextBox 21"/>
          <p:cNvSpPr txBox="1"/>
          <p:nvPr/>
        </p:nvSpPr>
        <p:spPr>
          <a:xfrm>
            <a:off x="4640660" y="5313625"/>
            <a:ext cx="1585690" cy="1169551"/>
          </a:xfrm>
          <a:prstGeom prst="rect">
            <a:avLst/>
          </a:prstGeom>
          <a:noFill/>
        </p:spPr>
        <p:txBody>
          <a:bodyPr wrap="none" rtlCol="0">
            <a:spAutoFit/>
          </a:bodyPr>
          <a:lstStyle/>
          <a:p>
            <a:r>
              <a:rPr lang="en-US" sz="1400" b="1" i="1" dirty="0" smtClean="0"/>
              <a:t>Supervision and </a:t>
            </a:r>
          </a:p>
          <a:p>
            <a:r>
              <a:rPr lang="en-US" sz="1400" b="1" i="1" dirty="0" smtClean="0"/>
              <a:t>Research- </a:t>
            </a:r>
          </a:p>
          <a:p>
            <a:r>
              <a:rPr lang="en-US" sz="1400" b="1" i="1" dirty="0" smtClean="0"/>
              <a:t>environment,</a:t>
            </a:r>
          </a:p>
          <a:p>
            <a:r>
              <a:rPr lang="en-US" sz="1400" b="1" i="1" dirty="0"/>
              <a:t>p</a:t>
            </a:r>
            <a:r>
              <a:rPr lang="en-US" sz="1400" b="1" i="1" dirty="0" smtClean="0"/>
              <a:t>re-</a:t>
            </a:r>
            <a:r>
              <a:rPr lang="en-US" sz="1400" b="1" i="1" dirty="0" err="1" smtClean="0"/>
              <a:t>defence</a:t>
            </a:r>
            <a:r>
              <a:rPr lang="en-US" sz="1400" b="1" i="1" dirty="0" smtClean="0"/>
              <a:t> for </a:t>
            </a:r>
          </a:p>
          <a:p>
            <a:r>
              <a:rPr lang="en-US" sz="1400" b="1" i="1" dirty="0" smtClean="0"/>
              <a:t>PhD</a:t>
            </a:r>
            <a:endParaRPr lang="en-US" sz="1400" b="1" i="1" dirty="0"/>
          </a:p>
        </p:txBody>
      </p:sp>
      <p:cxnSp>
        <p:nvCxnSpPr>
          <p:cNvPr id="24" name="Straight Arrow Connector 23"/>
          <p:cNvCxnSpPr/>
          <p:nvPr/>
        </p:nvCxnSpPr>
        <p:spPr>
          <a:xfrm flipH="1">
            <a:off x="2647074" y="4478249"/>
            <a:ext cx="1065846" cy="595314"/>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2727584" y="5060776"/>
            <a:ext cx="1229824" cy="1169551"/>
          </a:xfrm>
          <a:prstGeom prst="rect">
            <a:avLst/>
          </a:prstGeom>
          <a:noFill/>
        </p:spPr>
        <p:txBody>
          <a:bodyPr wrap="none" rtlCol="0">
            <a:spAutoFit/>
          </a:bodyPr>
          <a:lstStyle/>
          <a:p>
            <a:r>
              <a:rPr lang="en-US" sz="1400" b="1" i="1" dirty="0" smtClean="0"/>
              <a:t>Research</a:t>
            </a:r>
          </a:p>
          <a:p>
            <a:r>
              <a:rPr lang="en-US" sz="1400" b="1" i="1" dirty="0" smtClean="0"/>
              <a:t>Facilities,</a:t>
            </a:r>
          </a:p>
          <a:p>
            <a:r>
              <a:rPr lang="en-US" sz="1400" b="1" i="1" dirty="0" smtClean="0"/>
              <a:t>Supervision,</a:t>
            </a:r>
          </a:p>
          <a:p>
            <a:r>
              <a:rPr lang="en-US" sz="1400" b="1" i="1" dirty="0"/>
              <a:t>c</a:t>
            </a:r>
            <a:r>
              <a:rPr lang="en-US" sz="1400" b="1" i="1" dirty="0" smtClean="0"/>
              <a:t>areer as </a:t>
            </a:r>
          </a:p>
          <a:p>
            <a:r>
              <a:rPr lang="en-US" sz="1400" b="1" i="1" dirty="0" smtClean="0"/>
              <a:t>A scientist</a:t>
            </a:r>
            <a:endParaRPr lang="en-US" sz="1400" b="1" i="1" dirty="0"/>
          </a:p>
        </p:txBody>
      </p:sp>
    </p:spTree>
    <p:extLst>
      <p:ext uri="{BB962C8B-B14F-4D97-AF65-F5344CB8AC3E}">
        <p14:creationId xmlns:p14="http://schemas.microsoft.com/office/powerpoint/2010/main" val="25205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72" y="82956"/>
            <a:ext cx="8571441" cy="1047750"/>
          </a:xfrm>
        </p:spPr>
        <p:txBody>
          <a:bodyPr>
            <a:normAutofit/>
          </a:bodyPr>
          <a:lstStyle/>
          <a:p>
            <a:r>
              <a:rPr lang="en-US" sz="2800" dirty="0" smtClean="0"/>
              <a:t>New system </a:t>
            </a:r>
            <a:r>
              <a:rPr lang="en-US" sz="2800" dirty="0"/>
              <a:t>of doctoral studies in </a:t>
            </a:r>
            <a:r>
              <a:rPr lang="en-US" sz="2800" dirty="0" err="1"/>
              <a:t>Azjerbaijan</a:t>
            </a:r>
            <a:r>
              <a:rPr lang="en-US" sz="2800" dirty="0"/>
              <a:t> (from the point of view of PhD </a:t>
            </a:r>
            <a:r>
              <a:rPr lang="en-US" sz="2800" dirty="0" smtClean="0"/>
              <a:t>candidate)</a:t>
            </a:r>
            <a:endParaRPr lang="fi-FI" sz="2800" dirty="0"/>
          </a:p>
        </p:txBody>
      </p:sp>
      <p:sp>
        <p:nvSpPr>
          <p:cNvPr id="6" name="Rectangle 5"/>
          <p:cNvSpPr/>
          <p:nvPr/>
        </p:nvSpPr>
        <p:spPr>
          <a:xfrm>
            <a:off x="4081462" y="2714625"/>
            <a:ext cx="2828925" cy="3371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Graduate </a:t>
            </a:r>
          </a:p>
          <a:p>
            <a:pPr algn="ctr"/>
            <a:r>
              <a:rPr lang="en-US" sz="1600" dirty="0" smtClean="0">
                <a:solidFill>
                  <a:schemeClr val="tx1"/>
                </a:solidFill>
              </a:rPr>
              <a:t>Studies </a:t>
            </a:r>
          </a:p>
          <a:p>
            <a:pPr algn="ctr"/>
            <a:r>
              <a:rPr lang="en-US" sz="1600" dirty="0" smtClean="0">
                <a:solidFill>
                  <a:schemeClr val="tx1"/>
                </a:solidFill>
              </a:rPr>
              <a:t>4 yrs.</a:t>
            </a:r>
          </a:p>
          <a:p>
            <a:pPr algn="ctr"/>
            <a:r>
              <a:rPr lang="en-US" sz="1600" dirty="0" smtClean="0">
                <a:solidFill>
                  <a:schemeClr val="tx1"/>
                </a:solidFill>
              </a:rPr>
              <a:t>Awarding doctoral degrees and appointing post-docs</a:t>
            </a:r>
            <a:endParaRPr lang="en-US" sz="1600" dirty="0">
              <a:solidFill>
                <a:schemeClr val="tx1"/>
              </a:solidFill>
            </a:endParaRPr>
          </a:p>
        </p:txBody>
      </p:sp>
      <p:cxnSp>
        <p:nvCxnSpPr>
          <p:cNvPr id="8" name="Straight Connector 7"/>
          <p:cNvCxnSpPr/>
          <p:nvPr/>
        </p:nvCxnSpPr>
        <p:spPr>
          <a:xfrm flipV="1">
            <a:off x="3978572" y="3475701"/>
            <a:ext cx="2830927" cy="9526"/>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915893" y="3085117"/>
            <a:ext cx="965329" cy="338554"/>
          </a:xfrm>
          <a:prstGeom prst="rect">
            <a:avLst/>
          </a:prstGeom>
          <a:noFill/>
        </p:spPr>
        <p:txBody>
          <a:bodyPr wrap="none" rtlCol="0">
            <a:spAutoFit/>
          </a:bodyPr>
          <a:lstStyle/>
          <a:p>
            <a:r>
              <a:rPr lang="fi-FI" sz="1600" dirty="0" smtClean="0"/>
              <a:t>Post-doc</a:t>
            </a:r>
            <a:endParaRPr lang="fi-FI" sz="1600" dirty="0"/>
          </a:p>
        </p:txBody>
      </p:sp>
      <p:sp>
        <p:nvSpPr>
          <p:cNvPr id="11" name="TextBox 10"/>
          <p:cNvSpPr txBox="1"/>
          <p:nvPr/>
        </p:nvSpPr>
        <p:spPr>
          <a:xfrm>
            <a:off x="4768678" y="6106120"/>
            <a:ext cx="1220206" cy="369332"/>
          </a:xfrm>
          <a:prstGeom prst="rect">
            <a:avLst/>
          </a:prstGeom>
          <a:noFill/>
        </p:spPr>
        <p:txBody>
          <a:bodyPr wrap="none" rtlCol="0">
            <a:spAutoFit/>
          </a:bodyPr>
          <a:lstStyle/>
          <a:p>
            <a:r>
              <a:rPr lang="en-US" dirty="0" smtClean="0"/>
              <a:t>University</a:t>
            </a:r>
            <a:endParaRPr lang="en-US" dirty="0"/>
          </a:p>
        </p:txBody>
      </p:sp>
      <p:sp>
        <p:nvSpPr>
          <p:cNvPr id="12" name="Rectangle 11"/>
          <p:cNvSpPr/>
          <p:nvPr/>
        </p:nvSpPr>
        <p:spPr>
          <a:xfrm>
            <a:off x="1276350" y="2714625"/>
            <a:ext cx="1852613" cy="3371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 Science and</a:t>
            </a:r>
          </a:p>
          <a:p>
            <a:pPr algn="ctr"/>
            <a:r>
              <a:rPr lang="en-US" sz="1600" dirty="0">
                <a:solidFill>
                  <a:schemeClr val="tx1"/>
                </a:solidFill>
              </a:rPr>
              <a:t>r</a:t>
            </a:r>
            <a:r>
              <a:rPr lang="en-US" sz="1600" dirty="0" smtClean="0">
                <a:solidFill>
                  <a:schemeClr val="tx1"/>
                </a:solidFill>
              </a:rPr>
              <a:t>esearch policy</a:t>
            </a:r>
          </a:p>
          <a:p>
            <a:pPr marL="285750" indent="-285750" algn="ctr">
              <a:buFontTx/>
              <a:buChar char="-"/>
            </a:pPr>
            <a:r>
              <a:rPr lang="en-US" sz="1600" dirty="0" smtClean="0">
                <a:solidFill>
                  <a:schemeClr val="tx1"/>
                </a:solidFill>
              </a:rPr>
              <a:t>International connections</a:t>
            </a:r>
          </a:p>
          <a:p>
            <a:pPr marL="285750" indent="-285750" algn="ctr">
              <a:buFontTx/>
              <a:buChar char="-"/>
            </a:pPr>
            <a:r>
              <a:rPr lang="en-US" sz="1600" dirty="0" smtClean="0">
                <a:solidFill>
                  <a:schemeClr val="tx1"/>
                </a:solidFill>
              </a:rPr>
              <a:t>Funding for research environment</a:t>
            </a:r>
          </a:p>
          <a:p>
            <a:pPr marL="285750" indent="-285750" algn="ctr">
              <a:buFontTx/>
              <a:buChar char="-"/>
            </a:pPr>
            <a:r>
              <a:rPr lang="en-US" sz="1600" dirty="0" smtClean="0">
                <a:solidFill>
                  <a:schemeClr val="tx1"/>
                </a:solidFill>
              </a:rPr>
              <a:t>Evaluation</a:t>
            </a:r>
          </a:p>
        </p:txBody>
      </p:sp>
      <p:sp>
        <p:nvSpPr>
          <p:cNvPr id="13" name="TextBox 12"/>
          <p:cNvSpPr txBox="1"/>
          <p:nvPr/>
        </p:nvSpPr>
        <p:spPr>
          <a:xfrm>
            <a:off x="1206229" y="6258520"/>
            <a:ext cx="1992853" cy="369332"/>
          </a:xfrm>
          <a:prstGeom prst="rect">
            <a:avLst/>
          </a:prstGeom>
          <a:noFill/>
        </p:spPr>
        <p:txBody>
          <a:bodyPr wrap="none" rtlCol="0">
            <a:spAutoFit/>
          </a:bodyPr>
          <a:lstStyle/>
          <a:p>
            <a:r>
              <a:rPr lang="en-US" dirty="0" smtClean="0"/>
              <a:t>Min. of Education</a:t>
            </a:r>
            <a:endParaRPr lang="en-US" dirty="0"/>
          </a:p>
        </p:txBody>
      </p:sp>
      <p:sp>
        <p:nvSpPr>
          <p:cNvPr id="15" name="Rectangle 14"/>
          <p:cNvSpPr/>
          <p:nvPr/>
        </p:nvSpPr>
        <p:spPr>
          <a:xfrm>
            <a:off x="7744818" y="2714625"/>
            <a:ext cx="1982357" cy="3371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r>
              <a:rPr lang="en-US" sz="1600" dirty="0" smtClean="0">
                <a:solidFill>
                  <a:schemeClr val="tx1"/>
                </a:solidFill>
              </a:rPr>
              <a:t>- Funding of research, International contacts and contracts,</a:t>
            </a:r>
          </a:p>
          <a:p>
            <a:pPr algn="ctr"/>
            <a:r>
              <a:rPr lang="en-US" sz="1600" dirty="0" smtClean="0">
                <a:solidFill>
                  <a:schemeClr val="tx1"/>
                </a:solidFill>
              </a:rPr>
              <a:t>Scientific advisory boards</a:t>
            </a:r>
            <a:r>
              <a:rPr lang="en-US" dirty="0" smtClean="0">
                <a:solidFill>
                  <a:schemeClr val="tx1"/>
                </a:solidFill>
              </a:rPr>
              <a: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6" name="TextBox 15"/>
          <p:cNvSpPr txBox="1"/>
          <p:nvPr/>
        </p:nvSpPr>
        <p:spPr>
          <a:xfrm>
            <a:off x="7820521" y="6086475"/>
            <a:ext cx="1830950" cy="369332"/>
          </a:xfrm>
          <a:prstGeom prst="rect">
            <a:avLst/>
          </a:prstGeom>
          <a:noFill/>
        </p:spPr>
        <p:txBody>
          <a:bodyPr wrap="none" rtlCol="0">
            <a:spAutoFit/>
          </a:bodyPr>
          <a:lstStyle/>
          <a:p>
            <a:r>
              <a:rPr lang="en-US" dirty="0" err="1" smtClean="0"/>
              <a:t>Acad.of</a:t>
            </a:r>
            <a:r>
              <a:rPr lang="en-US" dirty="0" smtClean="0"/>
              <a:t> Science</a:t>
            </a:r>
            <a:endParaRPr lang="en-US" dirty="0"/>
          </a:p>
        </p:txBody>
      </p:sp>
      <p:sp>
        <p:nvSpPr>
          <p:cNvPr id="17" name="Left-Right Arrow 16"/>
          <p:cNvSpPr/>
          <p:nvPr/>
        </p:nvSpPr>
        <p:spPr>
          <a:xfrm>
            <a:off x="3305175" y="4238625"/>
            <a:ext cx="628650" cy="40005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Left-Right Arrow 17"/>
          <p:cNvSpPr/>
          <p:nvPr/>
        </p:nvSpPr>
        <p:spPr>
          <a:xfrm>
            <a:off x="7013277" y="4248150"/>
            <a:ext cx="62865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miley Face 2"/>
          <p:cNvSpPr/>
          <p:nvPr/>
        </p:nvSpPr>
        <p:spPr>
          <a:xfrm>
            <a:off x="4396859" y="5657850"/>
            <a:ext cx="619125" cy="40005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Smiley Face 13"/>
          <p:cNvSpPr/>
          <p:nvPr/>
        </p:nvSpPr>
        <p:spPr>
          <a:xfrm>
            <a:off x="5331381" y="5649248"/>
            <a:ext cx="619125" cy="40005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miley Face 18"/>
          <p:cNvSpPr/>
          <p:nvPr/>
        </p:nvSpPr>
        <p:spPr>
          <a:xfrm>
            <a:off x="6190374" y="5651808"/>
            <a:ext cx="619125" cy="40005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miley Face 19"/>
          <p:cNvSpPr/>
          <p:nvPr/>
        </p:nvSpPr>
        <p:spPr>
          <a:xfrm>
            <a:off x="4785585" y="5187642"/>
            <a:ext cx="619125" cy="40005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Smiley Face 20"/>
          <p:cNvSpPr/>
          <p:nvPr/>
        </p:nvSpPr>
        <p:spPr>
          <a:xfrm>
            <a:off x="5799270" y="5187642"/>
            <a:ext cx="619125" cy="40005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Isosceles Triangle 3"/>
          <p:cNvSpPr/>
          <p:nvPr/>
        </p:nvSpPr>
        <p:spPr>
          <a:xfrm>
            <a:off x="1276350" y="2198890"/>
            <a:ext cx="1852613" cy="4857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TextBox 4"/>
          <p:cNvSpPr txBox="1"/>
          <p:nvPr/>
        </p:nvSpPr>
        <p:spPr>
          <a:xfrm>
            <a:off x="4537367" y="1707116"/>
            <a:ext cx="1967205" cy="369332"/>
          </a:xfrm>
          <a:prstGeom prst="rect">
            <a:avLst/>
          </a:prstGeom>
          <a:noFill/>
        </p:spPr>
        <p:txBody>
          <a:bodyPr wrap="none" rtlCol="0">
            <a:spAutoFit/>
          </a:bodyPr>
          <a:lstStyle/>
          <a:p>
            <a:r>
              <a:rPr lang="en-US" b="1" dirty="0" smtClean="0"/>
              <a:t>High quality PhD</a:t>
            </a:r>
            <a:endParaRPr lang="en-US" b="1" dirty="0"/>
          </a:p>
        </p:txBody>
      </p:sp>
      <p:sp>
        <p:nvSpPr>
          <p:cNvPr id="22" name="Isosceles Triangle 21"/>
          <p:cNvSpPr/>
          <p:nvPr/>
        </p:nvSpPr>
        <p:spPr>
          <a:xfrm>
            <a:off x="4081462" y="2228850"/>
            <a:ext cx="2828925" cy="4857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xtBox 6"/>
          <p:cNvSpPr txBox="1"/>
          <p:nvPr/>
        </p:nvSpPr>
        <p:spPr>
          <a:xfrm>
            <a:off x="1002647" y="1568616"/>
            <a:ext cx="2400016" cy="646331"/>
          </a:xfrm>
          <a:prstGeom prst="rect">
            <a:avLst/>
          </a:prstGeom>
          <a:noFill/>
        </p:spPr>
        <p:txBody>
          <a:bodyPr wrap="none" rtlCol="0">
            <a:spAutoFit/>
          </a:bodyPr>
          <a:lstStyle/>
          <a:p>
            <a:r>
              <a:rPr lang="en-US" b="1" dirty="0" smtClean="0"/>
              <a:t>Effective support of </a:t>
            </a:r>
          </a:p>
          <a:p>
            <a:r>
              <a:rPr lang="en-US" b="1" dirty="0"/>
              <a:t>s</a:t>
            </a:r>
            <a:r>
              <a:rPr lang="en-US" b="1" dirty="0" smtClean="0"/>
              <a:t>cientific work</a:t>
            </a:r>
            <a:endParaRPr lang="en-US" b="1" dirty="0"/>
          </a:p>
        </p:txBody>
      </p:sp>
      <p:sp>
        <p:nvSpPr>
          <p:cNvPr id="26" name="Isosceles Triangle 25"/>
          <p:cNvSpPr/>
          <p:nvPr/>
        </p:nvSpPr>
        <p:spPr>
          <a:xfrm>
            <a:off x="7744818" y="2219325"/>
            <a:ext cx="1982357" cy="4857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xtBox 8"/>
          <p:cNvSpPr txBox="1"/>
          <p:nvPr/>
        </p:nvSpPr>
        <p:spPr>
          <a:xfrm>
            <a:off x="7467826" y="1193271"/>
            <a:ext cx="2808782" cy="923330"/>
          </a:xfrm>
          <a:prstGeom prst="rect">
            <a:avLst/>
          </a:prstGeom>
          <a:noFill/>
        </p:spPr>
        <p:txBody>
          <a:bodyPr wrap="none" rtlCol="0">
            <a:spAutoFit/>
          </a:bodyPr>
          <a:lstStyle/>
          <a:p>
            <a:r>
              <a:rPr lang="en-US" b="1" dirty="0" smtClean="0"/>
              <a:t>Effective allocation of</a:t>
            </a:r>
          </a:p>
          <a:p>
            <a:r>
              <a:rPr lang="en-US" b="1" dirty="0" smtClean="0"/>
              <a:t>funds and resources for </a:t>
            </a:r>
          </a:p>
          <a:p>
            <a:r>
              <a:rPr lang="en-US" b="1" dirty="0" smtClean="0"/>
              <a:t>research</a:t>
            </a:r>
            <a:endParaRPr lang="en-US" b="1" dirty="0"/>
          </a:p>
        </p:txBody>
      </p:sp>
    </p:spTree>
    <p:extLst>
      <p:ext uri="{BB962C8B-B14F-4D97-AF65-F5344CB8AC3E}">
        <p14:creationId xmlns:p14="http://schemas.microsoft.com/office/powerpoint/2010/main" val="3497079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Curricula</a:t>
            </a:r>
            <a:endParaRPr lang="en-US" dirty="0"/>
          </a:p>
        </p:txBody>
      </p:sp>
      <p:sp>
        <p:nvSpPr>
          <p:cNvPr id="3" name="Content Placeholder 2"/>
          <p:cNvSpPr>
            <a:spLocks noGrp="1"/>
          </p:cNvSpPr>
          <p:nvPr>
            <p:ph idx="1"/>
          </p:nvPr>
        </p:nvSpPr>
        <p:spPr>
          <a:xfrm>
            <a:off x="677334" y="1628775"/>
            <a:ext cx="8596668" cy="4724400"/>
          </a:xfrm>
        </p:spPr>
        <p:txBody>
          <a:bodyPr>
            <a:normAutofit/>
          </a:bodyPr>
          <a:lstStyle/>
          <a:p>
            <a:pPr marL="0" indent="0">
              <a:buNone/>
            </a:pPr>
            <a:r>
              <a:rPr lang="en-US" b="1" dirty="0" smtClean="0"/>
              <a:t>Identified problems: </a:t>
            </a:r>
            <a:r>
              <a:rPr lang="en-US" dirty="0" smtClean="0"/>
              <a:t>Two (PhD + doctorate) degrees, PhD programs are not using credit point system, doctoral studies are without clear curricula. There is lack of research infrastructure and support services (no free access to electronic databases and student exchange programs)</a:t>
            </a:r>
          </a:p>
          <a:p>
            <a:pPr marL="0" indent="0">
              <a:buNone/>
            </a:pPr>
            <a:r>
              <a:rPr lang="en-US" sz="2000" b="1" dirty="0" smtClean="0"/>
              <a:t>Recommendations</a:t>
            </a:r>
            <a:r>
              <a:rPr lang="en-US" dirty="0" smtClean="0"/>
              <a:t>: </a:t>
            </a:r>
          </a:p>
          <a:p>
            <a:pPr marL="0" indent="0">
              <a:buNone/>
            </a:pPr>
            <a:r>
              <a:rPr lang="en-US" b="1" dirty="0" smtClean="0"/>
              <a:t>Fast track changes</a:t>
            </a:r>
            <a:r>
              <a:rPr lang="en-US" dirty="0" smtClean="0"/>
              <a:t>: Giving up the two level PhD- degree and replacing it by one, high quality PhD - degree, launching post-doctoral programs, sharpening the scientific content of the doctoral programs </a:t>
            </a:r>
            <a:r>
              <a:rPr lang="en-US" dirty="0"/>
              <a:t>(</a:t>
            </a:r>
            <a:r>
              <a:rPr lang="en-US" dirty="0" smtClean="0"/>
              <a:t>substituting philosophy with courses on research design and methods course + courses on writing a scientific article). Improvements of research infrastructure (providing free access to electronic databases, new laboratories and facilities and giving access to international exchange programs).</a:t>
            </a:r>
          </a:p>
          <a:p>
            <a:pPr marL="0" indent="0">
              <a:buNone/>
            </a:pPr>
            <a:r>
              <a:rPr lang="en-US" b="1" dirty="0" smtClean="0"/>
              <a:t>Slow track changes</a:t>
            </a:r>
            <a:r>
              <a:rPr lang="en-US" dirty="0" smtClean="0"/>
              <a:t>: Step-by step transformation of doctoral programs in high quality universities. Giving up the two level PhD – degree and replacing Doctor of Science degree by post-doc programs and posts in universities.  </a:t>
            </a:r>
            <a:endParaRPr lang="en-US" b="1" dirty="0"/>
          </a:p>
        </p:txBody>
      </p:sp>
    </p:spTree>
    <p:extLst>
      <p:ext uri="{BB962C8B-B14F-4D97-AF65-F5344CB8AC3E}">
        <p14:creationId xmlns:p14="http://schemas.microsoft.com/office/powerpoint/2010/main" val="188460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09575"/>
            <a:ext cx="8596668" cy="781050"/>
          </a:xfrm>
        </p:spPr>
        <p:txBody>
          <a:bodyPr/>
          <a:lstStyle/>
          <a:p>
            <a:r>
              <a:rPr lang="en-US" dirty="0" smtClean="0"/>
              <a:t>Making the system more cost- efficient</a:t>
            </a:r>
            <a:endParaRPr lang="en-US" dirty="0"/>
          </a:p>
        </p:txBody>
      </p:sp>
      <p:sp>
        <p:nvSpPr>
          <p:cNvPr id="3" name="Content Placeholder 2"/>
          <p:cNvSpPr>
            <a:spLocks noGrp="1"/>
          </p:cNvSpPr>
          <p:nvPr>
            <p:ph idx="1"/>
          </p:nvPr>
        </p:nvSpPr>
        <p:spPr>
          <a:xfrm>
            <a:off x="677333" y="1390650"/>
            <a:ext cx="8685741" cy="5219700"/>
          </a:xfrm>
        </p:spPr>
        <p:txBody>
          <a:bodyPr>
            <a:normAutofit lnSpcReduction="10000"/>
          </a:bodyPr>
          <a:lstStyle/>
          <a:p>
            <a:pPr marL="0" indent="0">
              <a:buNone/>
            </a:pPr>
            <a:r>
              <a:rPr lang="en-US" b="1" dirty="0" smtClean="0"/>
              <a:t>Identified problem: </a:t>
            </a:r>
            <a:r>
              <a:rPr lang="en-US" dirty="0" smtClean="0"/>
              <a:t>Current PhD-system is too costly because there are too many units and two parallel systems of research and </a:t>
            </a:r>
            <a:r>
              <a:rPr lang="et-EE" dirty="0" smtClean="0"/>
              <a:t>train</a:t>
            </a:r>
            <a:r>
              <a:rPr lang="fi-FI" dirty="0" err="1" smtClean="0"/>
              <a:t>ing</a:t>
            </a:r>
            <a:r>
              <a:rPr lang="en-US" dirty="0" smtClean="0"/>
              <a:t>. This results low salaries and low status PhD programs that don’t </a:t>
            </a:r>
            <a:r>
              <a:rPr lang="en-US" dirty="0" err="1" smtClean="0"/>
              <a:t>att</a:t>
            </a:r>
            <a:r>
              <a:rPr lang="et-EE" dirty="0" smtClean="0"/>
              <a:t>r</a:t>
            </a:r>
            <a:r>
              <a:rPr lang="en-US" dirty="0" smtClean="0"/>
              <a:t>act the best brains. Doctoral study system is also too diverse and it is difficult to ensure the quality of programs.</a:t>
            </a:r>
            <a:r>
              <a:rPr lang="et-EE" dirty="0" smtClean="0"/>
              <a:t> </a:t>
            </a:r>
            <a:r>
              <a:rPr lang="en-US" dirty="0" smtClean="0"/>
              <a:t>Academy of Science has plans to enter the area of universities by launching MA and PhD</a:t>
            </a:r>
            <a:r>
              <a:rPr lang="et-EE" dirty="0" smtClean="0"/>
              <a:t> programs</a:t>
            </a:r>
            <a:r>
              <a:rPr lang="en-US" dirty="0" smtClean="0"/>
              <a:t>. </a:t>
            </a:r>
            <a:r>
              <a:rPr lang="et-EE" dirty="0" smtClean="0"/>
              <a:t>Higher attestation </a:t>
            </a:r>
            <a:r>
              <a:rPr lang="en-US" dirty="0" err="1" smtClean="0"/>
              <a:t>commisson</a:t>
            </a:r>
            <a:r>
              <a:rPr lang="en-US" dirty="0" smtClean="0"/>
              <a:t> is power institution, but there are long waiting list for defense and approval of </a:t>
            </a:r>
            <a:r>
              <a:rPr lang="en-US" dirty="0" err="1" smtClean="0"/>
              <a:t>diplome</a:t>
            </a:r>
            <a:r>
              <a:rPr lang="en-US" dirty="0" smtClean="0"/>
              <a:t>.</a:t>
            </a:r>
          </a:p>
          <a:p>
            <a:pPr marL="0" indent="0">
              <a:buNone/>
            </a:pPr>
            <a:r>
              <a:rPr lang="en-US" b="1" dirty="0" smtClean="0"/>
              <a:t>Fast track changes</a:t>
            </a:r>
            <a:r>
              <a:rPr lang="en-US" dirty="0" smtClean="0"/>
              <a:t>: Concentrating the higher education and research into large and competitive universities. This will rationalize operational costs and help pooling resources to improve research infrastructure. PhD study should be recognized as an important work and adequate salary should be granted for committed students. </a:t>
            </a:r>
            <a:r>
              <a:rPr lang="en-US" dirty="0"/>
              <a:t>I</a:t>
            </a:r>
            <a:r>
              <a:rPr lang="en-US" dirty="0" smtClean="0"/>
              <a:t>ndependent PhD-work should be an exception. We also recommend </a:t>
            </a:r>
            <a:r>
              <a:rPr lang="en-US" dirty="0"/>
              <a:t>m</a:t>
            </a:r>
            <a:r>
              <a:rPr lang="en-US" dirty="0" smtClean="0"/>
              <a:t>erging of Academy of Science research institutes into universities and reorganizing Academy of Science as funding and science policy agency.</a:t>
            </a:r>
            <a:endParaRPr lang="et-EE" dirty="0" smtClean="0"/>
          </a:p>
          <a:p>
            <a:pPr marL="0" indent="0">
              <a:buNone/>
            </a:pPr>
            <a:r>
              <a:rPr lang="en-US" b="1" dirty="0" smtClean="0"/>
              <a:t>Slow track changes: </a:t>
            </a:r>
            <a:r>
              <a:rPr lang="en-US" dirty="0"/>
              <a:t>S</a:t>
            </a:r>
            <a:r>
              <a:rPr lang="en-US" dirty="0" smtClean="0"/>
              <a:t>tep-by step merger of Academy of Science and universities, Providing autonomy to large and competitive universities. They should have right to grant and award a PhD degrees. Testing the new system by opening full time and well salaried PhD and post-doc positions in the strategic research areas (for instance medicine, oil and gas, and economy)</a:t>
            </a:r>
            <a:endParaRPr lang="en-US" dirty="0"/>
          </a:p>
        </p:txBody>
      </p:sp>
    </p:spTree>
    <p:extLst>
      <p:ext uri="{BB962C8B-B14F-4D97-AF65-F5344CB8AC3E}">
        <p14:creationId xmlns:p14="http://schemas.microsoft.com/office/powerpoint/2010/main" val="1779016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Internationalizing PhD studies</a:t>
            </a:r>
            <a:endParaRPr lang="en-US" dirty="0"/>
          </a:p>
        </p:txBody>
      </p:sp>
      <p:sp>
        <p:nvSpPr>
          <p:cNvPr id="3" name="Content Placeholder 2"/>
          <p:cNvSpPr>
            <a:spLocks noGrp="1"/>
          </p:cNvSpPr>
          <p:nvPr>
            <p:ph idx="1"/>
          </p:nvPr>
        </p:nvSpPr>
        <p:spPr>
          <a:xfrm>
            <a:off x="677334" y="1647825"/>
            <a:ext cx="8596668" cy="4393537"/>
          </a:xfrm>
        </p:spPr>
        <p:txBody>
          <a:bodyPr/>
          <a:lstStyle/>
          <a:p>
            <a:pPr marL="0" indent="0">
              <a:buNone/>
            </a:pPr>
            <a:r>
              <a:rPr lang="en-US" b="1" dirty="0" smtClean="0"/>
              <a:t>Identified problems</a:t>
            </a:r>
            <a:r>
              <a:rPr lang="en-US" dirty="0" smtClean="0"/>
              <a:t>: International dimensions of PhD studies are currently weak. There are limited access to </a:t>
            </a:r>
            <a:r>
              <a:rPr lang="et-EE" dirty="0" smtClean="0"/>
              <a:t>scientific</a:t>
            </a:r>
            <a:r>
              <a:rPr lang="en-US" dirty="0" smtClean="0"/>
              <a:t> databases and research equipment. The law of education requires that 80% of the staff should have Azeri citizenship.</a:t>
            </a:r>
            <a:r>
              <a:rPr lang="en-US" dirty="0"/>
              <a:t> </a:t>
            </a:r>
            <a:r>
              <a:rPr lang="en-US" dirty="0" smtClean="0"/>
              <a:t>The requirement that a supervisor must have the Doctor of Science degree. Tradition to write monographs instead of article-based dissertations. </a:t>
            </a:r>
          </a:p>
          <a:p>
            <a:pPr marL="0" indent="0">
              <a:buNone/>
            </a:pPr>
            <a:r>
              <a:rPr lang="en-US" b="1" dirty="0" smtClean="0"/>
              <a:t>Fast track changes: </a:t>
            </a:r>
            <a:r>
              <a:rPr lang="en-US" dirty="0"/>
              <a:t>I</a:t>
            </a:r>
            <a:r>
              <a:rPr lang="en-US" dirty="0" smtClean="0"/>
              <a:t>nvestments in improving English language skills in students and staff. Actively connecting to the international PhD student exchange programs. Creating research process that is based on international peer-review articles that will be included in the dissertation. Inviting visiting professors and foreign experts to do research and teach and to be opponents and members of the defense panels. </a:t>
            </a:r>
          </a:p>
          <a:p>
            <a:pPr marL="0" indent="0">
              <a:buNone/>
            </a:pPr>
            <a:r>
              <a:rPr lang="en-US" b="1" dirty="0" smtClean="0"/>
              <a:t>Slow track changes: </a:t>
            </a:r>
            <a:r>
              <a:rPr lang="en-US" dirty="0" smtClean="0"/>
              <a:t>Using the current system more effectively to attract better students and ex-pat scholars. Investing in the next generation of scholars who will take over the system.  </a:t>
            </a:r>
            <a:endParaRPr lang="en-US" dirty="0"/>
          </a:p>
        </p:txBody>
      </p:sp>
    </p:spTree>
    <p:extLst>
      <p:ext uri="{BB962C8B-B14F-4D97-AF65-F5344CB8AC3E}">
        <p14:creationId xmlns:p14="http://schemas.microsoft.com/office/powerpoint/2010/main" val="242068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564" y="87665"/>
            <a:ext cx="7799916" cy="704850"/>
          </a:xfrm>
        </p:spPr>
        <p:txBody>
          <a:bodyPr/>
          <a:lstStyle/>
          <a:p>
            <a:r>
              <a:rPr lang="en-US" dirty="0" smtClean="0"/>
              <a:t>Roadmap for transformation</a:t>
            </a:r>
            <a:endParaRPr lang="en-US" dirty="0"/>
          </a:p>
        </p:txBody>
      </p:sp>
      <p:sp>
        <p:nvSpPr>
          <p:cNvPr id="4" name="Rectangle 3"/>
          <p:cNvSpPr/>
          <p:nvPr/>
        </p:nvSpPr>
        <p:spPr>
          <a:xfrm>
            <a:off x="7620000" y="4410075"/>
            <a:ext cx="1638300" cy="21335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Autonomous universities</a:t>
            </a:r>
            <a:endParaRPr lang="en-US" dirty="0"/>
          </a:p>
        </p:txBody>
      </p:sp>
      <p:sp>
        <p:nvSpPr>
          <p:cNvPr id="6" name="Rectangle 5"/>
          <p:cNvSpPr/>
          <p:nvPr/>
        </p:nvSpPr>
        <p:spPr>
          <a:xfrm>
            <a:off x="719933" y="4152899"/>
            <a:ext cx="1570565" cy="1323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53 universities </a:t>
            </a:r>
            <a:endParaRPr lang="en-US" dirty="0"/>
          </a:p>
        </p:txBody>
      </p:sp>
      <p:sp>
        <p:nvSpPr>
          <p:cNvPr id="7" name="Rectangle 6"/>
          <p:cNvSpPr/>
          <p:nvPr/>
        </p:nvSpPr>
        <p:spPr>
          <a:xfrm>
            <a:off x="372535" y="2981324"/>
            <a:ext cx="2275415" cy="852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t>Academy of science</a:t>
            </a:r>
            <a:endParaRPr lang="fi-FI" dirty="0"/>
          </a:p>
        </p:txBody>
      </p:sp>
      <p:sp>
        <p:nvSpPr>
          <p:cNvPr id="8" name="Rectangle 7"/>
          <p:cNvSpPr/>
          <p:nvPr/>
        </p:nvSpPr>
        <p:spPr>
          <a:xfrm>
            <a:off x="372535" y="2019300"/>
            <a:ext cx="2275416" cy="81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Ministry of education</a:t>
            </a:r>
            <a:endParaRPr lang="en-US" dirty="0"/>
          </a:p>
        </p:txBody>
      </p:sp>
      <p:sp>
        <p:nvSpPr>
          <p:cNvPr id="9" name="TextBox 8"/>
          <p:cNvSpPr txBox="1"/>
          <p:nvPr/>
        </p:nvSpPr>
        <p:spPr>
          <a:xfrm>
            <a:off x="587669" y="1070496"/>
            <a:ext cx="1936455" cy="646331"/>
          </a:xfrm>
          <a:prstGeom prst="rect">
            <a:avLst/>
          </a:prstGeom>
          <a:noFill/>
        </p:spPr>
        <p:txBody>
          <a:bodyPr wrap="square" rtlCol="0">
            <a:spAutoFit/>
          </a:bodyPr>
          <a:lstStyle/>
          <a:p>
            <a:r>
              <a:rPr lang="en-US" b="1" dirty="0" smtClean="0"/>
              <a:t>Current situation2016</a:t>
            </a:r>
            <a:endParaRPr lang="en-US" b="1" dirty="0"/>
          </a:p>
        </p:txBody>
      </p:sp>
      <p:sp>
        <p:nvSpPr>
          <p:cNvPr id="10" name="TextBox 9"/>
          <p:cNvSpPr txBox="1"/>
          <p:nvPr/>
        </p:nvSpPr>
        <p:spPr>
          <a:xfrm>
            <a:off x="7647973" y="1167238"/>
            <a:ext cx="1829401" cy="400110"/>
          </a:xfrm>
          <a:prstGeom prst="rect">
            <a:avLst/>
          </a:prstGeom>
          <a:noFill/>
        </p:spPr>
        <p:txBody>
          <a:bodyPr wrap="square" rtlCol="0">
            <a:spAutoFit/>
          </a:bodyPr>
          <a:lstStyle/>
          <a:p>
            <a:r>
              <a:rPr lang="en-US" sz="2000" b="1" dirty="0" smtClean="0"/>
              <a:t>Goal 2020</a:t>
            </a:r>
            <a:endParaRPr lang="en-US" sz="2000" b="1" dirty="0"/>
          </a:p>
        </p:txBody>
      </p:sp>
      <p:sp>
        <p:nvSpPr>
          <p:cNvPr id="11" name="Rectangle 10"/>
          <p:cNvSpPr/>
          <p:nvPr/>
        </p:nvSpPr>
        <p:spPr>
          <a:xfrm>
            <a:off x="8744480" y="3195725"/>
            <a:ext cx="1313390" cy="666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t>Academy of science</a:t>
            </a:r>
            <a:endParaRPr lang="fi-FI" dirty="0"/>
          </a:p>
        </p:txBody>
      </p:sp>
      <p:sp>
        <p:nvSpPr>
          <p:cNvPr id="12" name="Rectangle 11"/>
          <p:cNvSpPr/>
          <p:nvPr/>
        </p:nvSpPr>
        <p:spPr>
          <a:xfrm>
            <a:off x="6573309" y="3190963"/>
            <a:ext cx="1580091" cy="776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Ministry of education</a:t>
            </a:r>
            <a:endParaRPr lang="en-US" dirty="0"/>
          </a:p>
        </p:txBody>
      </p:sp>
      <p:sp>
        <p:nvSpPr>
          <p:cNvPr id="13" name="Rectangle 12"/>
          <p:cNvSpPr/>
          <p:nvPr/>
        </p:nvSpPr>
        <p:spPr>
          <a:xfrm>
            <a:off x="7134225" y="1904327"/>
            <a:ext cx="2723091" cy="81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European Research Area</a:t>
            </a:r>
            <a:endParaRPr lang="en-US" dirty="0"/>
          </a:p>
        </p:txBody>
      </p:sp>
      <p:cxnSp>
        <p:nvCxnSpPr>
          <p:cNvPr id="15" name="Straight Arrow Connector 14"/>
          <p:cNvCxnSpPr/>
          <p:nvPr/>
        </p:nvCxnSpPr>
        <p:spPr>
          <a:xfrm>
            <a:off x="7620000" y="4600575"/>
            <a:ext cx="295275"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7363354" y="3959885"/>
            <a:ext cx="256646" cy="45019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flipV="1">
            <a:off x="9258300" y="3833900"/>
            <a:ext cx="152399" cy="5619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V="1">
            <a:off x="7491677" y="2752680"/>
            <a:ext cx="734751" cy="4239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a:stCxn id="11" idx="0"/>
          </p:cNvCxnSpPr>
          <p:nvPr/>
        </p:nvCxnSpPr>
        <p:spPr>
          <a:xfrm flipH="1" flipV="1">
            <a:off x="8908521" y="2719300"/>
            <a:ext cx="492654" cy="4764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Rectangle 28"/>
          <p:cNvSpPr/>
          <p:nvPr/>
        </p:nvSpPr>
        <p:spPr>
          <a:xfrm>
            <a:off x="3723218" y="2056141"/>
            <a:ext cx="2393950" cy="41338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Evaluation of Universities</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Restructuring the Academy of Science</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Closing down HAC</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Providing autonomy to 3-6 strongest universities </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Reform the education legislation</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Changing the funding structure</a:t>
            </a:r>
          </a:p>
          <a:p>
            <a:pPr marL="285750" indent="-285750" algn="ctr">
              <a:buFontTx/>
              <a:buChar char="-"/>
            </a:pPr>
            <a:r>
              <a:rPr lang="en-US" sz="1600" dirty="0" smtClean="0">
                <a:ln w="0"/>
                <a:solidFill>
                  <a:schemeClr val="tx1"/>
                </a:solidFill>
                <a:effectLst>
                  <a:outerShdw blurRad="38100" dist="19050" dir="2700000" algn="tl" rotWithShape="0">
                    <a:schemeClr val="dk1">
                      <a:alpha val="40000"/>
                    </a:schemeClr>
                  </a:outerShdw>
                </a:effectLst>
              </a:rPr>
              <a:t>Independent rector assembly</a:t>
            </a:r>
          </a:p>
          <a:p>
            <a:pPr marL="285750" indent="-285750" algn="ctr">
              <a:buFontTx/>
              <a:buChar char="-"/>
            </a:pPr>
            <a:endParaRPr lang="fi-FI" dirty="0" smtClean="0"/>
          </a:p>
          <a:p>
            <a:pPr algn="ctr"/>
            <a:endParaRPr lang="fi-FI" dirty="0"/>
          </a:p>
        </p:txBody>
      </p:sp>
      <p:sp>
        <p:nvSpPr>
          <p:cNvPr id="30" name="TextBox 29"/>
          <p:cNvSpPr txBox="1"/>
          <p:nvPr/>
        </p:nvSpPr>
        <p:spPr>
          <a:xfrm>
            <a:off x="3846189" y="1239662"/>
            <a:ext cx="2479718" cy="369332"/>
          </a:xfrm>
          <a:prstGeom prst="rect">
            <a:avLst/>
          </a:prstGeom>
          <a:noFill/>
        </p:spPr>
        <p:txBody>
          <a:bodyPr wrap="none" rtlCol="0">
            <a:spAutoFit/>
          </a:bodyPr>
          <a:lstStyle/>
          <a:p>
            <a:r>
              <a:rPr lang="en-US" b="1" dirty="0" smtClean="0"/>
              <a:t>Transition 2016-2020</a:t>
            </a:r>
            <a:endParaRPr lang="en-US" b="1" dirty="0"/>
          </a:p>
        </p:txBody>
      </p:sp>
      <p:sp>
        <p:nvSpPr>
          <p:cNvPr id="31" name="Right Arrow 30"/>
          <p:cNvSpPr/>
          <p:nvPr/>
        </p:nvSpPr>
        <p:spPr>
          <a:xfrm>
            <a:off x="2376752" y="4410075"/>
            <a:ext cx="847725" cy="629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2" name="Right Arrow 31"/>
          <p:cNvSpPr/>
          <p:nvPr/>
        </p:nvSpPr>
        <p:spPr>
          <a:xfrm>
            <a:off x="6573309" y="4599990"/>
            <a:ext cx="847725" cy="6299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291698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19041" cy="838200"/>
          </a:xfrm>
        </p:spPr>
        <p:txBody>
          <a:bodyPr/>
          <a:lstStyle/>
          <a:p>
            <a:r>
              <a:rPr lang="en-US" dirty="0" smtClean="0"/>
              <a:t>Concluding recommendations:</a:t>
            </a:r>
            <a:endParaRPr lang="en-US" dirty="0"/>
          </a:p>
        </p:txBody>
      </p:sp>
      <p:sp>
        <p:nvSpPr>
          <p:cNvPr id="3" name="Content Placeholder 2"/>
          <p:cNvSpPr>
            <a:spLocks noGrp="1"/>
          </p:cNvSpPr>
          <p:nvPr>
            <p:ph idx="1"/>
          </p:nvPr>
        </p:nvSpPr>
        <p:spPr>
          <a:xfrm>
            <a:off x="677334" y="1447801"/>
            <a:ext cx="8596668" cy="4593562"/>
          </a:xfrm>
        </p:spPr>
        <p:txBody>
          <a:bodyPr>
            <a:normAutofit/>
          </a:bodyPr>
          <a:lstStyle/>
          <a:p>
            <a:r>
              <a:rPr lang="en-US" sz="2000" dirty="0" smtClean="0"/>
              <a:t>No time should be wasted to launch reforms </a:t>
            </a:r>
          </a:p>
          <a:p>
            <a:r>
              <a:rPr lang="en-US" sz="2000" dirty="0" smtClean="0"/>
              <a:t>Fast track is difficult, but it will improve current system faster</a:t>
            </a:r>
          </a:p>
          <a:p>
            <a:r>
              <a:rPr lang="en-US" sz="2000" dirty="0" smtClean="0"/>
              <a:t>Most changes are small step changes that can be implemented without legislative actions.</a:t>
            </a:r>
          </a:p>
          <a:p>
            <a:r>
              <a:rPr lang="en-US" sz="2000" dirty="0" smtClean="0"/>
              <a:t>Collaboration between universities, ministry of education and academy of science should be increased and improve in all levels.</a:t>
            </a:r>
          </a:p>
          <a:p>
            <a:r>
              <a:rPr lang="en-US" sz="2000" dirty="0" smtClean="0"/>
              <a:t>The division labor between institutions should be make clear and therefore provide PhD students best possible environment to do internationally recognized research.</a:t>
            </a:r>
          </a:p>
          <a:p>
            <a:r>
              <a:rPr lang="en-US" sz="2000" dirty="0" smtClean="0"/>
              <a:t>The tasks of institutions should be re-evaluated thus to provide support for research.</a:t>
            </a:r>
          </a:p>
        </p:txBody>
      </p:sp>
    </p:spTree>
    <p:extLst>
      <p:ext uri="{BB962C8B-B14F-4D97-AF65-F5344CB8AC3E}">
        <p14:creationId xmlns:p14="http://schemas.microsoft.com/office/powerpoint/2010/main" val="16392514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129</TotalTime>
  <Words>946</Words>
  <Application>Microsoft Office PowerPoint</Application>
  <PresentationFormat>Widescreen</PresentationFormat>
  <Paragraphs>92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Doctoral education in Azerbaijan</vt:lpstr>
      <vt:lpstr>Mission statements</vt:lpstr>
      <vt:lpstr>System of doctoral studies in Azjerbaijan (from the point of view of PhD candidate</vt:lpstr>
      <vt:lpstr>New system of doctoral studies in Azjerbaijan (from the point of view of PhD candidate)</vt:lpstr>
      <vt:lpstr>Curricula</vt:lpstr>
      <vt:lpstr>Making the system more cost- efficient</vt:lpstr>
      <vt:lpstr>Internationalizing PhD studies</vt:lpstr>
      <vt:lpstr>Roadmap for transformation</vt:lpstr>
      <vt:lpstr>Concluding recommendations:</vt:lpstr>
    </vt:vector>
  </TitlesOfParts>
  <Company>LUT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Doctoral education in Azerbaijan</dc:title>
  <dc:creator>Karl-Erik Michelsen</dc:creator>
  <cp:lastModifiedBy>Karl-Erik Michelsen</cp:lastModifiedBy>
  <cp:revision>24</cp:revision>
  <dcterms:created xsi:type="dcterms:W3CDTF">2016-06-30T05:02:17Z</dcterms:created>
  <dcterms:modified xsi:type="dcterms:W3CDTF">2016-07-01T06:07:18Z</dcterms:modified>
</cp:coreProperties>
</file>