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1"/>
  </p:notesMasterIdLst>
  <p:handoutMasterIdLst>
    <p:handoutMasterId r:id="rId22"/>
  </p:handoutMasterIdLst>
  <p:sldIdLst>
    <p:sldId id="256" r:id="rId3"/>
    <p:sldId id="271" r:id="rId4"/>
    <p:sldId id="275" r:id="rId5"/>
    <p:sldId id="276" r:id="rId6"/>
    <p:sldId id="277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78" r:id="rId15"/>
    <p:sldId id="279" r:id="rId16"/>
    <p:sldId id="289" r:id="rId17"/>
    <p:sldId id="280" r:id="rId18"/>
    <p:sldId id="281" r:id="rId19"/>
    <p:sldId id="290" r:id="rId20"/>
  </p:sldIdLst>
  <p:sldSz cx="12188825" cy="6858000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5274" autoAdjust="0"/>
  </p:normalViewPr>
  <p:slideViewPr>
    <p:cSldViewPr>
      <p:cViewPr varScale="1">
        <p:scale>
          <a:sx n="74" d="100"/>
          <a:sy n="74" d="100"/>
        </p:scale>
        <p:origin x="498" y="7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2748" y="102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9/7/2016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9/7/2016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2158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9672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236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1645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5454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0641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104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802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4980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29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990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911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13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748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499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666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040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087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9/7/2016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/>
              <a:pPr/>
              <a:t>9/7/2016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Recommendations for better communication and networking in AZ higher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Kauko</a:t>
            </a:r>
            <a:r>
              <a:rPr lang="en-US" dirty="0" smtClean="0"/>
              <a:t> </a:t>
            </a:r>
            <a:r>
              <a:rPr lang="en-US" dirty="0" err="1" smtClean="0"/>
              <a:t>Hämäläinen</a:t>
            </a:r>
            <a:r>
              <a:rPr lang="en-US" dirty="0" smtClean="0"/>
              <a:t> and </a:t>
            </a:r>
            <a:r>
              <a:rPr lang="en-US" dirty="0" err="1" smtClean="0"/>
              <a:t>Rait</a:t>
            </a:r>
            <a:r>
              <a:rPr lang="en-US" dirty="0" smtClean="0"/>
              <a:t> </a:t>
            </a:r>
            <a:r>
              <a:rPr lang="en-US" dirty="0" err="1" smtClean="0"/>
              <a:t>Toompere</a:t>
            </a:r>
            <a:endParaRPr lang="en-US" dirty="0" smtClean="0"/>
          </a:p>
          <a:p>
            <a:r>
              <a:rPr lang="en-US" dirty="0" smtClean="0"/>
              <a:t>Baku, Open seminar 8.9.2016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Step 2 establishment of formalized platform(s)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t-EE" sz="2800" dirty="0" smtClean="0"/>
              <a:t>Newsletter  could be a good starting point for formalized networking</a:t>
            </a:r>
          </a:p>
          <a:p>
            <a:pPr marL="45720" indent="0">
              <a:buNone/>
            </a:pPr>
            <a:r>
              <a:rPr lang="et-EE" sz="3200" dirty="0" smtClean="0"/>
              <a:t>PLATFORM MISSION</a:t>
            </a:r>
          </a:p>
          <a:p>
            <a:r>
              <a:rPr lang="et-EE" sz="2800" dirty="0" smtClean="0"/>
              <a:t>Definition of the strategic need</a:t>
            </a:r>
          </a:p>
          <a:p>
            <a:r>
              <a:rPr lang="et-EE" sz="2800" dirty="0" smtClean="0"/>
              <a:t>Formulation of the strategic goals</a:t>
            </a:r>
          </a:p>
          <a:p>
            <a:r>
              <a:rPr lang="et-EE" sz="2800" dirty="0" smtClean="0"/>
              <a:t>Ways how to achieve strategic goals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77956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Platform objectives and activities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C</a:t>
            </a:r>
            <a:r>
              <a:rPr lang="et-EE" sz="3200" dirty="0" smtClean="0"/>
              <a:t>lear composition of primary objectives and core activities</a:t>
            </a:r>
          </a:p>
          <a:p>
            <a:r>
              <a:rPr lang="et-EE" sz="3200" dirty="0" smtClean="0"/>
              <a:t>Key results should be carefully analysed</a:t>
            </a:r>
          </a:p>
          <a:p>
            <a:r>
              <a:rPr lang="et-EE" sz="3200" dirty="0" smtClean="0"/>
              <a:t>The agenda setting should be in compliance with the activities and expected results</a:t>
            </a: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424860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Platform operations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I</a:t>
            </a:r>
            <a:r>
              <a:rPr lang="et-EE" sz="2800" dirty="0" smtClean="0"/>
              <a:t>t is necessary to fix leadership, role</a:t>
            </a:r>
            <a:r>
              <a:rPr lang="fi-FI" sz="2800" dirty="0" smtClean="0"/>
              <a:t>s</a:t>
            </a:r>
            <a:r>
              <a:rPr lang="et-EE" sz="2800" dirty="0" smtClean="0"/>
              <a:t> and composition of the coordination group</a:t>
            </a:r>
          </a:p>
          <a:p>
            <a:r>
              <a:rPr lang="fi-FI" sz="2800" dirty="0"/>
              <a:t>T</a:t>
            </a:r>
            <a:r>
              <a:rPr lang="et-EE" sz="2800" dirty="0" smtClean="0"/>
              <a:t>he coordination group should be composed transparently</a:t>
            </a:r>
          </a:p>
          <a:p>
            <a:r>
              <a:rPr lang="et-EE" sz="2800" dirty="0" smtClean="0"/>
              <a:t>The coordination group establishes information flows in order to build up the transparency, participation and trust between members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185285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2. </a:t>
            </a:r>
            <a:r>
              <a:rPr lang="fi-FI" dirty="0" err="1" smtClean="0"/>
              <a:t>Establishing</a:t>
            </a:r>
            <a:r>
              <a:rPr lang="fi-FI" dirty="0" smtClean="0"/>
              <a:t> </a:t>
            </a:r>
            <a:r>
              <a:rPr lang="fi-FI" dirty="0" err="1" smtClean="0"/>
              <a:t>Rectors´s</a:t>
            </a:r>
            <a:r>
              <a:rPr lang="fi-FI" dirty="0" smtClean="0"/>
              <a:t> </a:t>
            </a:r>
            <a:r>
              <a:rPr lang="fi-FI" dirty="0" err="1" smtClean="0"/>
              <a:t>conference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err="1" smtClean="0"/>
              <a:t>Need</a:t>
            </a:r>
            <a:r>
              <a:rPr lang="fi-FI" sz="2800" dirty="0" smtClean="0"/>
              <a:t> for </a:t>
            </a:r>
            <a:r>
              <a:rPr lang="fi-FI" sz="2800" dirty="0" err="1" smtClean="0"/>
              <a:t>more</a:t>
            </a:r>
            <a:r>
              <a:rPr lang="fi-FI" sz="2800" dirty="0" smtClean="0"/>
              <a:t> </a:t>
            </a:r>
            <a:r>
              <a:rPr lang="fi-FI" sz="2800" dirty="0" err="1" smtClean="0"/>
              <a:t>systematic</a:t>
            </a:r>
            <a:r>
              <a:rPr lang="fi-FI" sz="2800" dirty="0" smtClean="0"/>
              <a:t> </a:t>
            </a:r>
            <a:r>
              <a:rPr lang="fi-FI" sz="2800" dirty="0" err="1" smtClean="0"/>
              <a:t>cooperation</a:t>
            </a:r>
            <a:r>
              <a:rPr lang="fi-FI" sz="2800" dirty="0" smtClean="0"/>
              <a:t> of </a:t>
            </a:r>
            <a:r>
              <a:rPr lang="fi-FI" sz="2800" dirty="0" err="1" smtClean="0"/>
              <a:t>HEIs</a:t>
            </a:r>
            <a:endParaRPr lang="fi-FI" sz="2800" dirty="0" smtClean="0"/>
          </a:p>
          <a:p>
            <a:r>
              <a:rPr lang="fi-FI" sz="2800" dirty="0" smtClean="0"/>
              <a:t>To </a:t>
            </a:r>
            <a:r>
              <a:rPr lang="fi-FI" sz="2800" dirty="0" err="1" smtClean="0"/>
              <a:t>support</a:t>
            </a:r>
            <a:r>
              <a:rPr lang="fi-FI" sz="2800" dirty="0" smtClean="0"/>
              <a:t> </a:t>
            </a:r>
            <a:r>
              <a:rPr lang="fi-FI" sz="2800" dirty="0" err="1" smtClean="0"/>
              <a:t>the</a:t>
            </a:r>
            <a:r>
              <a:rPr lang="fi-FI" sz="2800" dirty="0" smtClean="0"/>
              <a:t> </a:t>
            </a:r>
            <a:r>
              <a:rPr lang="fi-FI" sz="2800" dirty="0" err="1" smtClean="0"/>
              <a:t>developent</a:t>
            </a:r>
            <a:r>
              <a:rPr lang="fi-FI" sz="2800" dirty="0" smtClean="0"/>
              <a:t> of </a:t>
            </a:r>
            <a:r>
              <a:rPr lang="fi-FI" sz="2800" dirty="0" err="1" smtClean="0"/>
              <a:t>national</a:t>
            </a:r>
            <a:r>
              <a:rPr lang="fi-FI" sz="2800" dirty="0" smtClean="0"/>
              <a:t> </a:t>
            </a:r>
            <a:r>
              <a:rPr lang="fi-FI" sz="2800" dirty="0" err="1" smtClean="0"/>
              <a:t>higher</a:t>
            </a:r>
            <a:r>
              <a:rPr lang="fi-FI" sz="2800" dirty="0" smtClean="0"/>
              <a:t> </a:t>
            </a:r>
            <a:r>
              <a:rPr lang="fi-FI" sz="2800" dirty="0" err="1" smtClean="0"/>
              <a:t>education</a:t>
            </a:r>
            <a:endParaRPr lang="fi-FI" sz="2800" dirty="0" smtClean="0"/>
          </a:p>
          <a:p>
            <a:r>
              <a:rPr lang="fi-FI" sz="2800" dirty="0" smtClean="0"/>
              <a:t>To </a:t>
            </a:r>
            <a:r>
              <a:rPr lang="fi-FI" sz="2800" dirty="0" err="1" smtClean="0"/>
              <a:t>promote</a:t>
            </a:r>
            <a:r>
              <a:rPr lang="fi-FI" sz="2800" dirty="0" smtClean="0"/>
              <a:t> </a:t>
            </a:r>
            <a:r>
              <a:rPr lang="fi-FI" sz="2800" dirty="0" err="1" smtClean="0"/>
              <a:t>higher</a:t>
            </a:r>
            <a:r>
              <a:rPr lang="fi-FI" sz="2800" dirty="0" smtClean="0"/>
              <a:t> </a:t>
            </a:r>
            <a:r>
              <a:rPr lang="fi-FI" sz="2800" dirty="0" err="1" smtClean="0"/>
              <a:t>education</a:t>
            </a:r>
            <a:r>
              <a:rPr lang="fi-FI" sz="2800" dirty="0" smtClean="0"/>
              <a:t>, </a:t>
            </a:r>
            <a:r>
              <a:rPr lang="fi-FI" sz="2800" dirty="0" err="1" smtClean="0"/>
              <a:t>research</a:t>
            </a:r>
            <a:r>
              <a:rPr lang="fi-FI" sz="2800" dirty="0" smtClean="0"/>
              <a:t> and </a:t>
            </a:r>
            <a:r>
              <a:rPr lang="fi-FI" sz="2800" dirty="0" err="1" smtClean="0"/>
              <a:t>arts</a:t>
            </a:r>
            <a:r>
              <a:rPr lang="fi-FI" sz="2800" dirty="0" smtClean="0"/>
              <a:t> </a:t>
            </a:r>
            <a:r>
              <a:rPr lang="fi-FI" sz="2800" dirty="0" err="1" smtClean="0"/>
              <a:t>by</a:t>
            </a:r>
            <a:r>
              <a:rPr lang="fi-FI" sz="2800" dirty="0" smtClean="0"/>
              <a:t> </a:t>
            </a:r>
            <a:r>
              <a:rPr lang="fi-FI" sz="2800" dirty="0" err="1" smtClean="0"/>
              <a:t>addressing</a:t>
            </a:r>
            <a:r>
              <a:rPr lang="fi-FI" sz="2800" dirty="0" smtClean="0"/>
              <a:t> </a:t>
            </a:r>
            <a:r>
              <a:rPr lang="fi-FI" sz="2800" dirty="0" err="1" smtClean="0"/>
              <a:t>far-reaching</a:t>
            </a:r>
            <a:r>
              <a:rPr lang="fi-FI" sz="2800" dirty="0" smtClean="0"/>
              <a:t>, </a:t>
            </a:r>
            <a:r>
              <a:rPr lang="fi-FI" sz="2800" dirty="0" err="1" smtClean="0"/>
              <a:t>university</a:t>
            </a:r>
            <a:r>
              <a:rPr lang="fi-FI" sz="2800" dirty="0" smtClean="0"/>
              <a:t> </a:t>
            </a:r>
            <a:r>
              <a:rPr lang="fi-FI" sz="2800" dirty="0" err="1" smtClean="0"/>
              <a:t>related</a:t>
            </a:r>
            <a:r>
              <a:rPr lang="fi-FI" sz="2800" dirty="0" smtClean="0"/>
              <a:t> </a:t>
            </a:r>
            <a:r>
              <a:rPr lang="fi-FI" sz="2800" dirty="0" err="1" smtClean="0"/>
              <a:t>issues</a:t>
            </a:r>
            <a:endParaRPr lang="fi-FI" sz="2800" dirty="0" smtClean="0"/>
          </a:p>
          <a:p>
            <a:r>
              <a:rPr lang="fi-FI" sz="2800" dirty="0" err="1"/>
              <a:t>P</a:t>
            </a:r>
            <a:r>
              <a:rPr lang="fi-FI" sz="2800" dirty="0" err="1" smtClean="0"/>
              <a:t>ermanent</a:t>
            </a:r>
            <a:r>
              <a:rPr lang="fi-FI" sz="2800" dirty="0" smtClean="0"/>
              <a:t> </a:t>
            </a:r>
            <a:r>
              <a:rPr lang="fi-FI" sz="2800" dirty="0" err="1" smtClean="0"/>
              <a:t>academic</a:t>
            </a:r>
            <a:r>
              <a:rPr lang="fi-FI" sz="2800" dirty="0" smtClean="0"/>
              <a:t> </a:t>
            </a:r>
            <a:r>
              <a:rPr lang="fi-FI" sz="2800" dirty="0" err="1" smtClean="0"/>
              <a:t>secretary</a:t>
            </a:r>
            <a:r>
              <a:rPr lang="fi-FI" sz="2800" dirty="0" smtClean="0"/>
              <a:t> is </a:t>
            </a:r>
            <a:r>
              <a:rPr lang="fi-FI" sz="2800" dirty="0" err="1" smtClean="0"/>
              <a:t>needed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49409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Rector´s</a:t>
            </a:r>
            <a:r>
              <a:rPr lang="fi-FI" dirty="0" smtClean="0"/>
              <a:t> </a:t>
            </a:r>
            <a:r>
              <a:rPr lang="fi-FI" dirty="0" err="1" smtClean="0"/>
              <a:t>conference</a:t>
            </a:r>
            <a:r>
              <a:rPr lang="fi-FI" dirty="0" smtClean="0"/>
              <a:t>, </a:t>
            </a:r>
            <a:r>
              <a:rPr lang="fi-FI" dirty="0" err="1" smtClean="0"/>
              <a:t>tasks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To </a:t>
            </a:r>
            <a:r>
              <a:rPr lang="fi-FI" sz="2800" dirty="0" err="1"/>
              <a:t>promote</a:t>
            </a:r>
            <a:r>
              <a:rPr lang="fi-FI" sz="2800" dirty="0"/>
              <a:t> </a:t>
            </a:r>
            <a:r>
              <a:rPr lang="fi-FI" sz="2800" dirty="0" err="1"/>
              <a:t>common</a:t>
            </a:r>
            <a:r>
              <a:rPr lang="fi-FI" sz="2800" dirty="0"/>
              <a:t> </a:t>
            </a:r>
            <a:r>
              <a:rPr lang="fi-FI" sz="2800" dirty="0" err="1"/>
              <a:t>interests</a:t>
            </a:r>
            <a:r>
              <a:rPr lang="fi-FI" sz="2800" dirty="0"/>
              <a:t> of </a:t>
            </a:r>
            <a:r>
              <a:rPr lang="fi-FI" sz="2800" dirty="0" err="1"/>
              <a:t>universities</a:t>
            </a:r>
            <a:endParaRPr lang="fi-FI" sz="2800" dirty="0"/>
          </a:p>
          <a:p>
            <a:r>
              <a:rPr lang="fi-FI" sz="2800" dirty="0" smtClean="0"/>
              <a:t>To </a:t>
            </a:r>
            <a:r>
              <a:rPr lang="fi-FI" sz="2800" dirty="0" err="1" smtClean="0"/>
              <a:t>influence</a:t>
            </a:r>
            <a:r>
              <a:rPr lang="fi-FI" sz="2800" dirty="0" smtClean="0"/>
              <a:t> </a:t>
            </a:r>
            <a:r>
              <a:rPr lang="fi-FI" sz="2800" dirty="0" err="1" smtClean="0"/>
              <a:t>higher</a:t>
            </a:r>
            <a:r>
              <a:rPr lang="fi-FI" sz="2800" dirty="0" smtClean="0"/>
              <a:t> </a:t>
            </a:r>
            <a:r>
              <a:rPr lang="fi-FI" sz="2800" dirty="0" err="1" smtClean="0"/>
              <a:t>education</a:t>
            </a:r>
            <a:r>
              <a:rPr lang="fi-FI" sz="2800" dirty="0" smtClean="0"/>
              <a:t> and </a:t>
            </a:r>
            <a:r>
              <a:rPr lang="fi-FI" sz="2800" dirty="0" err="1" smtClean="0"/>
              <a:t>research</a:t>
            </a:r>
            <a:r>
              <a:rPr lang="fi-FI" sz="2800" dirty="0" smtClean="0"/>
              <a:t> </a:t>
            </a:r>
            <a:r>
              <a:rPr lang="fi-FI" sz="2800" dirty="0" err="1" smtClean="0"/>
              <a:t>policy</a:t>
            </a:r>
            <a:endParaRPr lang="fi-FI" sz="2800" dirty="0" smtClean="0"/>
          </a:p>
          <a:p>
            <a:r>
              <a:rPr lang="fi-FI" sz="2800" dirty="0" smtClean="0"/>
              <a:t>To </a:t>
            </a:r>
            <a:r>
              <a:rPr lang="fi-FI" sz="2800" dirty="0" err="1" smtClean="0"/>
              <a:t>support</a:t>
            </a:r>
            <a:r>
              <a:rPr lang="fi-FI" sz="2800" dirty="0" smtClean="0"/>
              <a:t> </a:t>
            </a:r>
            <a:r>
              <a:rPr lang="fi-FI" sz="2800" dirty="0" err="1" smtClean="0"/>
              <a:t>international</a:t>
            </a:r>
            <a:r>
              <a:rPr lang="fi-FI" sz="2800" dirty="0" smtClean="0"/>
              <a:t> </a:t>
            </a:r>
            <a:r>
              <a:rPr lang="fi-FI" sz="2800" dirty="0" err="1" smtClean="0"/>
              <a:t>co-operation</a:t>
            </a:r>
            <a:endParaRPr lang="fi-FI" sz="2800" dirty="0" smtClean="0"/>
          </a:p>
          <a:p>
            <a:r>
              <a:rPr lang="fi-FI" sz="2800" dirty="0" smtClean="0"/>
              <a:t>To </a:t>
            </a:r>
            <a:r>
              <a:rPr lang="fi-FI" sz="2800" dirty="0" err="1" smtClean="0"/>
              <a:t>develop</a:t>
            </a:r>
            <a:r>
              <a:rPr lang="fi-FI" sz="2800" dirty="0" smtClean="0"/>
              <a:t> </a:t>
            </a:r>
            <a:r>
              <a:rPr lang="fi-FI" sz="2800" dirty="0" err="1" smtClean="0"/>
              <a:t>the</a:t>
            </a:r>
            <a:r>
              <a:rPr lang="fi-FI" sz="2800" dirty="0" smtClean="0"/>
              <a:t> European </a:t>
            </a:r>
            <a:r>
              <a:rPr lang="fi-FI" sz="2800" dirty="0" err="1" smtClean="0"/>
              <a:t>Higher</a:t>
            </a:r>
            <a:r>
              <a:rPr lang="fi-FI" sz="2800" dirty="0" smtClean="0"/>
              <a:t> </a:t>
            </a:r>
            <a:r>
              <a:rPr lang="fi-FI" sz="2800" dirty="0" err="1" smtClean="0"/>
              <a:t>Education</a:t>
            </a:r>
            <a:r>
              <a:rPr lang="fi-FI" sz="2800" dirty="0" smtClean="0"/>
              <a:t> Area to </a:t>
            </a:r>
            <a:r>
              <a:rPr lang="fi-FI" sz="2800" dirty="0" err="1" smtClean="0"/>
              <a:t>meet</a:t>
            </a:r>
            <a:r>
              <a:rPr lang="fi-FI" sz="2800" dirty="0" smtClean="0"/>
              <a:t> European </a:t>
            </a:r>
            <a:r>
              <a:rPr lang="fi-FI" sz="2800" dirty="0" err="1" smtClean="0"/>
              <a:t>standards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403109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Rector`s conference tasks II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Declaration of quality (mutual recognition)</a:t>
            </a:r>
          </a:p>
          <a:p>
            <a:r>
              <a:rPr lang="et-EE" dirty="0" smtClean="0"/>
              <a:t>Organizeing study-related/scientific conferences, workshops and symposiums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269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3. </a:t>
            </a:r>
            <a:r>
              <a:rPr lang="fi-FI" dirty="0" err="1" smtClean="0"/>
              <a:t>Regional</a:t>
            </a:r>
            <a:r>
              <a:rPr lang="fi-FI" dirty="0" smtClean="0"/>
              <a:t> </a:t>
            </a:r>
            <a:r>
              <a:rPr lang="fi-FI" dirty="0" err="1" smtClean="0"/>
              <a:t>cooperation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smtClean="0"/>
              <a:t>To meet regional needs</a:t>
            </a:r>
            <a:r>
              <a:rPr lang="et-EE" sz="2800" dirty="0" smtClean="0"/>
              <a:t>, e.g. emplyability</a:t>
            </a:r>
            <a:endParaRPr lang="fi-FI" sz="2800" dirty="0" smtClean="0"/>
          </a:p>
          <a:p>
            <a:r>
              <a:rPr lang="fi-FI" sz="2800" dirty="0" smtClean="0"/>
              <a:t>To </a:t>
            </a:r>
            <a:r>
              <a:rPr lang="fi-FI" sz="2800" dirty="0" err="1" smtClean="0"/>
              <a:t>develop</a:t>
            </a:r>
            <a:r>
              <a:rPr lang="fi-FI" sz="2800" dirty="0" smtClean="0"/>
              <a:t> </a:t>
            </a:r>
            <a:r>
              <a:rPr lang="fi-FI" sz="2800" dirty="0" err="1" smtClean="0"/>
              <a:t>support</a:t>
            </a:r>
            <a:r>
              <a:rPr lang="fi-FI" sz="2800" dirty="0" smtClean="0"/>
              <a:t> </a:t>
            </a:r>
            <a:r>
              <a:rPr lang="fi-FI" sz="2800" dirty="0" err="1" smtClean="0"/>
              <a:t>systems</a:t>
            </a:r>
            <a:r>
              <a:rPr lang="fi-FI" sz="2800" dirty="0" smtClean="0"/>
              <a:t> and </a:t>
            </a:r>
            <a:r>
              <a:rPr lang="fi-FI" sz="2800" dirty="0" err="1" smtClean="0"/>
              <a:t>facilities</a:t>
            </a:r>
            <a:r>
              <a:rPr lang="fi-FI" sz="2800" dirty="0" smtClean="0"/>
              <a:t> </a:t>
            </a:r>
            <a:r>
              <a:rPr lang="fi-FI" sz="2800" dirty="0" err="1" smtClean="0"/>
              <a:t>together</a:t>
            </a:r>
            <a:r>
              <a:rPr lang="fi-FI" sz="2800" dirty="0" smtClean="0"/>
              <a:t> (</a:t>
            </a:r>
            <a:r>
              <a:rPr lang="fi-FI" sz="2800" dirty="0" err="1" smtClean="0"/>
              <a:t>e.g</a:t>
            </a:r>
            <a:r>
              <a:rPr lang="fi-FI" sz="2800" dirty="0" smtClean="0"/>
              <a:t>. </a:t>
            </a:r>
            <a:r>
              <a:rPr lang="fi-FI" sz="2800" dirty="0" err="1" smtClean="0"/>
              <a:t>libraries</a:t>
            </a:r>
            <a:r>
              <a:rPr lang="fi-FI" sz="2800" dirty="0" smtClean="0"/>
              <a:t>, ICT-</a:t>
            </a:r>
            <a:r>
              <a:rPr lang="fi-FI" sz="2800" dirty="0" err="1" smtClean="0"/>
              <a:t>services</a:t>
            </a:r>
            <a:r>
              <a:rPr lang="fi-FI" sz="2800" dirty="0" smtClean="0"/>
              <a:t>, </a:t>
            </a:r>
            <a:r>
              <a:rPr lang="fi-FI" sz="2800" dirty="0" err="1" smtClean="0"/>
              <a:t>student</a:t>
            </a:r>
            <a:r>
              <a:rPr lang="fi-FI" sz="2800" dirty="0" smtClean="0"/>
              <a:t> </a:t>
            </a:r>
            <a:r>
              <a:rPr lang="fi-FI" sz="2800" dirty="0" err="1" smtClean="0"/>
              <a:t>suport</a:t>
            </a:r>
            <a:r>
              <a:rPr lang="fi-FI" sz="2800" dirty="0" smtClean="0"/>
              <a:t> </a:t>
            </a:r>
            <a:r>
              <a:rPr lang="fi-FI" sz="2800" dirty="0" err="1" smtClean="0"/>
              <a:t>services</a:t>
            </a:r>
            <a:r>
              <a:rPr lang="fi-FI" sz="2800" dirty="0" smtClean="0"/>
              <a:t>, </a:t>
            </a:r>
            <a:r>
              <a:rPr lang="fi-FI" sz="2800" dirty="0" err="1" smtClean="0"/>
              <a:t>teaching</a:t>
            </a:r>
            <a:r>
              <a:rPr lang="fi-FI" sz="2800" dirty="0" smtClean="0"/>
              <a:t> </a:t>
            </a:r>
            <a:r>
              <a:rPr lang="fi-FI" sz="2800" dirty="0" err="1" smtClean="0"/>
              <a:t>facilities</a:t>
            </a:r>
            <a:r>
              <a:rPr lang="fi-FI" sz="2800" dirty="0" smtClean="0"/>
              <a:t>)</a:t>
            </a:r>
          </a:p>
          <a:p>
            <a:r>
              <a:rPr lang="fi-FI" sz="2800" dirty="0" err="1" smtClean="0"/>
              <a:t>Concentrate</a:t>
            </a:r>
            <a:r>
              <a:rPr lang="fi-FI" sz="2800" dirty="0" smtClean="0"/>
              <a:t> </a:t>
            </a:r>
            <a:r>
              <a:rPr lang="fi-FI" sz="2800" dirty="0" err="1" smtClean="0"/>
              <a:t>teaching</a:t>
            </a:r>
            <a:r>
              <a:rPr lang="fi-FI" sz="2800" dirty="0" smtClean="0"/>
              <a:t> and </a:t>
            </a:r>
            <a:r>
              <a:rPr lang="fi-FI" sz="2800" dirty="0" err="1" smtClean="0"/>
              <a:t>research</a:t>
            </a:r>
            <a:r>
              <a:rPr lang="fi-FI" sz="2800" dirty="0" smtClean="0"/>
              <a:t> into </a:t>
            </a:r>
            <a:r>
              <a:rPr lang="fi-FI" sz="2800" dirty="0" err="1" smtClean="0"/>
              <a:t>bigger</a:t>
            </a:r>
            <a:r>
              <a:rPr lang="fi-FI" sz="2800" dirty="0" smtClean="0"/>
              <a:t> </a:t>
            </a:r>
            <a:r>
              <a:rPr lang="fi-FI" sz="2800" dirty="0" err="1" smtClean="0"/>
              <a:t>units</a:t>
            </a:r>
            <a:r>
              <a:rPr lang="fi-FI" sz="2800" dirty="0" smtClean="0"/>
              <a:t> to </a:t>
            </a:r>
            <a:r>
              <a:rPr lang="fi-FI" sz="2800" dirty="0" err="1" smtClean="0"/>
              <a:t>enhance</a:t>
            </a:r>
            <a:r>
              <a:rPr lang="fi-FI" sz="2800" dirty="0" smtClean="0"/>
              <a:t> </a:t>
            </a:r>
            <a:r>
              <a:rPr lang="fi-FI" sz="2800" dirty="0" err="1" smtClean="0"/>
              <a:t>the</a:t>
            </a:r>
            <a:r>
              <a:rPr lang="fi-FI" sz="2800" dirty="0" smtClean="0"/>
              <a:t> </a:t>
            </a:r>
            <a:r>
              <a:rPr lang="fi-FI" sz="2800" dirty="0" err="1" smtClean="0"/>
              <a:t>level</a:t>
            </a:r>
            <a:r>
              <a:rPr lang="fi-FI" sz="2800" dirty="0" smtClean="0"/>
              <a:t> </a:t>
            </a:r>
            <a:r>
              <a:rPr lang="fi-FI" sz="2800" dirty="0" err="1" smtClean="0"/>
              <a:t>ot</a:t>
            </a:r>
            <a:r>
              <a:rPr lang="fi-FI" sz="2800" dirty="0" smtClean="0"/>
              <a:t> </a:t>
            </a:r>
            <a:r>
              <a:rPr lang="fi-FI" sz="2800" dirty="0" err="1" smtClean="0"/>
              <a:t>teaching</a:t>
            </a:r>
            <a:r>
              <a:rPr lang="fi-FI" sz="2800" dirty="0" smtClean="0"/>
              <a:t> and </a:t>
            </a:r>
            <a:r>
              <a:rPr lang="fi-FI" sz="2800" dirty="0" err="1" smtClean="0"/>
              <a:t>research</a:t>
            </a:r>
            <a:endParaRPr lang="fi-FI" sz="2800" dirty="0" smtClean="0"/>
          </a:p>
          <a:p>
            <a:r>
              <a:rPr lang="fi-FI" sz="2800" dirty="0" err="1" smtClean="0"/>
              <a:t>Merging</a:t>
            </a:r>
            <a:r>
              <a:rPr lang="fi-FI" sz="2800" dirty="0" smtClean="0"/>
              <a:t> </a:t>
            </a:r>
            <a:r>
              <a:rPr lang="fi-FI" sz="2800" dirty="0" err="1" smtClean="0"/>
              <a:t>universities</a:t>
            </a:r>
            <a:r>
              <a:rPr lang="fi-FI" sz="2800" dirty="0" smtClean="0"/>
              <a:t> </a:t>
            </a:r>
            <a:r>
              <a:rPr lang="fi-FI" sz="2800" dirty="0" err="1" smtClean="0"/>
              <a:t>or</a:t>
            </a:r>
            <a:r>
              <a:rPr lang="fi-FI" sz="2800" dirty="0" smtClean="0"/>
              <a:t> </a:t>
            </a:r>
            <a:r>
              <a:rPr lang="fi-FI" sz="2800" dirty="0" err="1" smtClean="0"/>
              <a:t>study</a:t>
            </a:r>
            <a:r>
              <a:rPr lang="fi-FI" sz="2800" dirty="0" smtClean="0"/>
              <a:t> </a:t>
            </a:r>
            <a:r>
              <a:rPr lang="fi-FI" sz="2800" dirty="0" err="1" smtClean="0"/>
              <a:t>programs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69488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increasing</a:t>
            </a:r>
            <a:r>
              <a:rPr lang="fi-FI" dirty="0" smtClean="0"/>
              <a:t> </a:t>
            </a:r>
            <a:r>
              <a:rPr lang="fi-FI" dirty="0" err="1" smtClean="0"/>
              <a:t>participation</a:t>
            </a:r>
            <a:r>
              <a:rPr lang="fi-FI" dirty="0" smtClean="0"/>
              <a:t> in </a:t>
            </a:r>
            <a:r>
              <a:rPr lang="fi-FI" dirty="0" err="1" smtClean="0"/>
              <a:t>international</a:t>
            </a:r>
            <a:r>
              <a:rPr lang="fi-FI" dirty="0" smtClean="0"/>
              <a:t> </a:t>
            </a:r>
            <a:r>
              <a:rPr lang="fi-FI" dirty="0" err="1" smtClean="0"/>
              <a:t>academic</a:t>
            </a:r>
            <a:r>
              <a:rPr lang="fi-FI" dirty="0" smtClean="0"/>
              <a:t> </a:t>
            </a:r>
            <a:r>
              <a:rPr lang="fi-FI" dirty="0" err="1" smtClean="0"/>
              <a:t>networks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 smtClean="0"/>
              <a:t>To support</a:t>
            </a:r>
            <a:r>
              <a:rPr lang="et-EE" sz="2800" dirty="0" smtClean="0"/>
              <a:t> </a:t>
            </a:r>
            <a:r>
              <a:rPr lang="fi-FI" sz="2800" dirty="0" smtClean="0"/>
              <a:t>cooperation of HEIs across borders</a:t>
            </a:r>
          </a:p>
          <a:p>
            <a:r>
              <a:rPr lang="fi-FI" sz="2800" dirty="0" err="1" smtClean="0"/>
              <a:t>There</a:t>
            </a:r>
            <a:r>
              <a:rPr lang="fi-FI" sz="2800" dirty="0" smtClean="0"/>
              <a:t> </a:t>
            </a:r>
            <a:r>
              <a:rPr lang="fi-FI" sz="2800" dirty="0" err="1" smtClean="0"/>
              <a:t>are</a:t>
            </a:r>
            <a:r>
              <a:rPr lang="fi-FI" sz="2800" dirty="0" smtClean="0"/>
              <a:t> </a:t>
            </a:r>
            <a:r>
              <a:rPr lang="fi-FI" sz="2800" dirty="0" err="1" smtClean="0"/>
              <a:t>plenty</a:t>
            </a:r>
            <a:r>
              <a:rPr lang="fi-FI" sz="2800" dirty="0" smtClean="0"/>
              <a:t> of </a:t>
            </a:r>
            <a:r>
              <a:rPr lang="fi-FI" sz="2800" dirty="0" err="1" smtClean="0"/>
              <a:t>international</a:t>
            </a:r>
            <a:r>
              <a:rPr lang="fi-FI" sz="2800" dirty="0" smtClean="0"/>
              <a:t>, </a:t>
            </a:r>
            <a:r>
              <a:rPr lang="fi-FI" sz="2800" dirty="0" err="1" smtClean="0"/>
              <a:t>non-covernemental</a:t>
            </a:r>
            <a:r>
              <a:rPr lang="fi-FI" sz="2800" dirty="0" smtClean="0"/>
              <a:t> </a:t>
            </a:r>
            <a:r>
              <a:rPr lang="fi-FI" sz="2800" dirty="0" err="1" smtClean="0"/>
              <a:t>organisations</a:t>
            </a:r>
            <a:endParaRPr lang="fi-FI" sz="2800" dirty="0" smtClean="0"/>
          </a:p>
          <a:p>
            <a:r>
              <a:rPr lang="fi-FI" sz="2800" dirty="0" smtClean="0"/>
              <a:t>For </a:t>
            </a:r>
            <a:r>
              <a:rPr lang="fi-FI" sz="2800" dirty="0" err="1" smtClean="0"/>
              <a:t>universities</a:t>
            </a:r>
            <a:r>
              <a:rPr lang="fi-FI" sz="2800" dirty="0" smtClean="0"/>
              <a:t>, </a:t>
            </a:r>
            <a:r>
              <a:rPr lang="fi-FI" sz="2800" dirty="0" err="1" smtClean="0"/>
              <a:t>rectors</a:t>
            </a:r>
            <a:r>
              <a:rPr lang="fi-FI" sz="2800" dirty="0" smtClean="0"/>
              <a:t>, </a:t>
            </a:r>
            <a:r>
              <a:rPr lang="fi-FI" sz="2800" dirty="0" err="1" smtClean="0"/>
              <a:t>different</a:t>
            </a:r>
            <a:r>
              <a:rPr lang="fi-FI" sz="2800" dirty="0" smtClean="0"/>
              <a:t> </a:t>
            </a:r>
            <a:r>
              <a:rPr lang="fi-FI" sz="2800" dirty="0" err="1" smtClean="0"/>
              <a:t>academic</a:t>
            </a:r>
            <a:r>
              <a:rPr lang="fi-FI" sz="2800" dirty="0" smtClean="0"/>
              <a:t> </a:t>
            </a:r>
            <a:r>
              <a:rPr lang="fi-FI" sz="2800" dirty="0" err="1" smtClean="0"/>
              <a:t>areas</a:t>
            </a:r>
            <a:r>
              <a:rPr lang="fi-FI" sz="2800" dirty="0" smtClean="0"/>
              <a:t> and </a:t>
            </a:r>
            <a:r>
              <a:rPr lang="fi-FI" sz="2800" dirty="0" err="1" smtClean="0"/>
              <a:t>students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429082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How to proceed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MoE could analyse Azerbaijan needs and situation</a:t>
            </a:r>
          </a:p>
          <a:p>
            <a:r>
              <a:rPr lang="et-EE" dirty="0" smtClean="0"/>
              <a:t>Student organisations need financial support to participate in international cooperation</a:t>
            </a:r>
          </a:p>
          <a:p>
            <a:r>
              <a:rPr lang="et-EE" dirty="0" smtClean="0"/>
              <a:t>MoE can support or recommend universities to join some associations</a:t>
            </a:r>
          </a:p>
          <a:p>
            <a:r>
              <a:rPr lang="et-EE" dirty="0" smtClean="0"/>
              <a:t>Marketing of higher education, join EAIE and NAFSA events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19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 smtClean="0"/>
              <a:t>1.Establishing a platform or platforms for networking</a:t>
            </a:r>
          </a:p>
          <a:p>
            <a:pPr marL="45720" indent="0">
              <a:buNone/>
            </a:pPr>
            <a:r>
              <a:rPr lang="en-US" sz="2800" dirty="0" smtClean="0"/>
              <a:t>2. Establish Rector´s conference(s)</a:t>
            </a:r>
          </a:p>
          <a:p>
            <a:pPr marL="45720" indent="0">
              <a:buNone/>
            </a:pPr>
            <a:r>
              <a:rPr lang="en-US" sz="2800" dirty="0" smtClean="0"/>
              <a:t>3. Regional cooperation</a:t>
            </a:r>
          </a:p>
          <a:p>
            <a:pPr marL="45720" indent="0">
              <a:buNone/>
            </a:pPr>
            <a:r>
              <a:rPr lang="en-US" sz="2800" dirty="0" smtClean="0"/>
              <a:t>4. Increasing participation in International cooperation and academic networks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3697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1. </a:t>
            </a:r>
            <a:r>
              <a:rPr lang="fi-FI" dirty="0" err="1" smtClean="0"/>
              <a:t>Platform</a:t>
            </a:r>
            <a:r>
              <a:rPr lang="fi-FI" dirty="0" smtClean="0"/>
              <a:t>(s) for </a:t>
            </a:r>
            <a:r>
              <a:rPr lang="fi-FI" dirty="0" err="1" smtClean="0"/>
              <a:t>networking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sz="3200" dirty="0" err="1" smtClean="0"/>
              <a:t>Now</a:t>
            </a:r>
            <a:r>
              <a:rPr lang="fi-FI" sz="3200" dirty="0" smtClean="0"/>
              <a:t>: </a:t>
            </a:r>
            <a:r>
              <a:rPr lang="fi-FI" sz="3200" dirty="0" err="1" smtClean="0"/>
              <a:t>Insufficient</a:t>
            </a:r>
            <a:r>
              <a:rPr lang="fi-FI" sz="3200" dirty="0" smtClean="0"/>
              <a:t> </a:t>
            </a:r>
            <a:r>
              <a:rPr lang="fi-FI" sz="3200" dirty="0" err="1" smtClean="0"/>
              <a:t>communication</a:t>
            </a:r>
            <a:r>
              <a:rPr lang="fi-FI" sz="3200" dirty="0" smtClean="0"/>
              <a:t>, </a:t>
            </a:r>
            <a:r>
              <a:rPr lang="fi-FI" sz="3200" dirty="0" err="1" smtClean="0"/>
              <a:t>networking</a:t>
            </a:r>
            <a:r>
              <a:rPr lang="fi-FI" sz="3200" dirty="0" smtClean="0"/>
              <a:t> and </a:t>
            </a:r>
            <a:r>
              <a:rPr lang="fi-FI" sz="3200" dirty="0" err="1" smtClean="0"/>
              <a:t>coordination</a:t>
            </a:r>
            <a:r>
              <a:rPr lang="fi-FI" sz="3200" dirty="0" smtClean="0"/>
              <a:t> </a:t>
            </a:r>
            <a:r>
              <a:rPr lang="fi-FI" sz="3200" dirty="0" err="1" smtClean="0"/>
              <a:t>within</a:t>
            </a:r>
            <a:r>
              <a:rPr lang="fi-FI" sz="3200" dirty="0" smtClean="0"/>
              <a:t> and </a:t>
            </a:r>
            <a:r>
              <a:rPr lang="fi-FI" sz="3200" dirty="0" err="1" smtClean="0"/>
              <a:t>between</a:t>
            </a:r>
            <a:r>
              <a:rPr lang="fi-FI" sz="3200" dirty="0" smtClean="0"/>
              <a:t> </a:t>
            </a:r>
            <a:r>
              <a:rPr lang="fi-FI" sz="3200" dirty="0" err="1" smtClean="0"/>
              <a:t>the</a:t>
            </a:r>
            <a:r>
              <a:rPr lang="fi-FI" sz="3200" dirty="0" smtClean="0"/>
              <a:t> </a:t>
            </a:r>
            <a:r>
              <a:rPr lang="fi-FI" sz="3200" dirty="0" err="1" smtClean="0"/>
              <a:t>MoE</a:t>
            </a:r>
            <a:r>
              <a:rPr lang="fi-FI" sz="3200" dirty="0" smtClean="0"/>
              <a:t>, </a:t>
            </a:r>
            <a:r>
              <a:rPr lang="fi-FI" sz="3200" dirty="0" err="1" smtClean="0"/>
              <a:t>the</a:t>
            </a:r>
            <a:r>
              <a:rPr lang="fi-FI" sz="3200" dirty="0" smtClean="0"/>
              <a:t> </a:t>
            </a:r>
            <a:r>
              <a:rPr lang="fi-FI" sz="3200" dirty="0" err="1" smtClean="0"/>
              <a:t>HEIs</a:t>
            </a:r>
            <a:r>
              <a:rPr lang="fi-FI" sz="3200" dirty="0" smtClean="0"/>
              <a:t> and </a:t>
            </a:r>
            <a:r>
              <a:rPr lang="fi-FI" sz="3200" dirty="0" err="1" smtClean="0"/>
              <a:t>stakeholders</a:t>
            </a:r>
            <a:endParaRPr lang="fi-FI" sz="3200" dirty="0" smtClean="0"/>
          </a:p>
          <a:p>
            <a:endParaRPr lang="fi-FI" sz="3200" dirty="0" smtClean="0"/>
          </a:p>
          <a:p>
            <a:r>
              <a:rPr lang="fi-FI" sz="3200" dirty="0" err="1" smtClean="0"/>
              <a:t>Better</a:t>
            </a:r>
            <a:r>
              <a:rPr lang="fi-FI" sz="3200" dirty="0" smtClean="0"/>
              <a:t> </a:t>
            </a:r>
            <a:r>
              <a:rPr lang="fi-FI" sz="3200" dirty="0" err="1" smtClean="0"/>
              <a:t>coordination</a:t>
            </a:r>
            <a:r>
              <a:rPr lang="fi-FI" sz="3200" dirty="0" smtClean="0"/>
              <a:t> and </a:t>
            </a:r>
            <a:r>
              <a:rPr lang="fi-FI" sz="3200" dirty="0" err="1" smtClean="0"/>
              <a:t>networking</a:t>
            </a:r>
            <a:r>
              <a:rPr lang="fi-FI" sz="3200" dirty="0" smtClean="0"/>
              <a:t> </a:t>
            </a:r>
            <a:r>
              <a:rPr lang="fi-FI" sz="3200" dirty="0" err="1" smtClean="0"/>
              <a:t>could</a:t>
            </a:r>
            <a:r>
              <a:rPr lang="fi-FI" sz="3200" dirty="0" smtClean="0"/>
              <a:t> </a:t>
            </a:r>
            <a:r>
              <a:rPr lang="fi-FI" sz="3200" dirty="0" err="1" smtClean="0"/>
              <a:t>be</a:t>
            </a:r>
            <a:r>
              <a:rPr lang="fi-FI" sz="3200" dirty="0" smtClean="0"/>
              <a:t> </a:t>
            </a:r>
            <a:r>
              <a:rPr lang="fi-FI" sz="3200" dirty="0" err="1" smtClean="0"/>
              <a:t>useful</a:t>
            </a:r>
            <a:r>
              <a:rPr lang="fi-FI" sz="3200" dirty="0" smtClean="0"/>
              <a:t> in </a:t>
            </a:r>
            <a:r>
              <a:rPr lang="fi-FI" sz="3200" dirty="0" err="1" smtClean="0"/>
              <a:t>developing</a:t>
            </a:r>
            <a:r>
              <a:rPr lang="fi-FI" sz="3200" dirty="0" smtClean="0"/>
              <a:t> </a:t>
            </a:r>
            <a:r>
              <a:rPr lang="fi-FI" sz="3200" dirty="0" err="1" smtClean="0"/>
              <a:t>higher</a:t>
            </a:r>
            <a:r>
              <a:rPr lang="fi-FI" sz="3200" dirty="0" smtClean="0"/>
              <a:t> </a:t>
            </a:r>
            <a:r>
              <a:rPr lang="fi-FI" sz="3200" dirty="0" err="1" smtClean="0"/>
              <a:t>education</a:t>
            </a:r>
            <a:endParaRPr lang="fi-FI" sz="3200" dirty="0" smtClean="0"/>
          </a:p>
          <a:p>
            <a:endParaRPr lang="fi-FI" sz="3200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391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Platform</a:t>
            </a:r>
            <a:r>
              <a:rPr lang="fi-FI" dirty="0" smtClean="0"/>
              <a:t>(s); main </a:t>
            </a:r>
            <a:r>
              <a:rPr lang="fi-FI" dirty="0" err="1" smtClean="0"/>
              <a:t>tasks</a:t>
            </a:r>
            <a:r>
              <a:rPr lang="fi-FI" dirty="0" smtClean="0"/>
              <a:t>, 1.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b="1" dirty="0" smtClean="0"/>
              <a:t>To </a:t>
            </a:r>
            <a:r>
              <a:rPr lang="fi-FI" sz="2800" b="1" dirty="0" err="1" smtClean="0"/>
              <a:t>promote</a:t>
            </a:r>
            <a:r>
              <a:rPr lang="fi-FI" sz="2800" b="1" dirty="0" smtClean="0"/>
              <a:t> </a:t>
            </a:r>
            <a:r>
              <a:rPr lang="fi-FI" sz="2800" b="1" dirty="0" err="1" smtClean="0"/>
              <a:t>higher</a:t>
            </a:r>
            <a:r>
              <a:rPr lang="fi-FI" sz="2800" b="1" dirty="0" smtClean="0"/>
              <a:t> </a:t>
            </a:r>
            <a:r>
              <a:rPr lang="fi-FI" sz="2800" b="1" dirty="0" err="1" smtClean="0"/>
              <a:t>education</a:t>
            </a:r>
            <a:r>
              <a:rPr lang="fi-FI" sz="2800" b="1" dirty="0" smtClean="0"/>
              <a:t> </a:t>
            </a:r>
            <a:r>
              <a:rPr lang="fi-FI" sz="2800" b="1" dirty="0" err="1" smtClean="0"/>
              <a:t>policy</a:t>
            </a:r>
            <a:r>
              <a:rPr lang="fi-FI" sz="2800" b="1" dirty="0" smtClean="0"/>
              <a:t> and </a:t>
            </a:r>
            <a:r>
              <a:rPr lang="fi-FI" sz="2800" b="1" dirty="0" err="1" smtClean="0"/>
              <a:t>practice</a:t>
            </a:r>
            <a:r>
              <a:rPr lang="fi-FI" sz="2800" b="1" dirty="0" smtClean="0"/>
              <a:t> </a:t>
            </a:r>
            <a:r>
              <a:rPr lang="fi-FI" sz="2800" b="1" dirty="0" err="1" smtClean="0"/>
              <a:t>e.g</a:t>
            </a:r>
            <a:r>
              <a:rPr lang="fi-FI" sz="2800" b="1" dirty="0" smtClean="0"/>
              <a:t>.</a:t>
            </a:r>
          </a:p>
          <a:p>
            <a:pPr lvl="1"/>
            <a:r>
              <a:rPr lang="fi-FI" sz="2800" dirty="0" smtClean="0"/>
              <a:t>Mobility and recogn</a:t>
            </a:r>
            <a:r>
              <a:rPr lang="et-EE" sz="2800" dirty="0" smtClean="0"/>
              <a:t>i</a:t>
            </a:r>
            <a:r>
              <a:rPr lang="fi-FI" sz="2800" dirty="0" smtClean="0"/>
              <a:t>tion</a:t>
            </a:r>
          </a:p>
          <a:p>
            <a:pPr lvl="1"/>
            <a:r>
              <a:rPr lang="fi-FI" sz="2800" dirty="0" err="1" smtClean="0"/>
              <a:t>Graduate</a:t>
            </a:r>
            <a:r>
              <a:rPr lang="fi-FI" sz="2800" dirty="0" smtClean="0"/>
              <a:t> </a:t>
            </a:r>
            <a:r>
              <a:rPr lang="fi-FI" sz="2800" dirty="0" err="1" smtClean="0"/>
              <a:t>employability</a:t>
            </a:r>
            <a:r>
              <a:rPr lang="fi-FI" sz="2800" dirty="0" smtClean="0"/>
              <a:t> and </a:t>
            </a:r>
            <a:r>
              <a:rPr lang="fi-FI" sz="2800" dirty="0" err="1" smtClean="0"/>
              <a:t>labor</a:t>
            </a:r>
            <a:r>
              <a:rPr lang="fi-FI" sz="2800" dirty="0" smtClean="0"/>
              <a:t> market </a:t>
            </a:r>
            <a:r>
              <a:rPr lang="fi-FI" sz="2800" dirty="0" err="1" smtClean="0"/>
              <a:t>relevance</a:t>
            </a:r>
            <a:endParaRPr lang="fi-FI" sz="2800" dirty="0" smtClean="0"/>
          </a:p>
          <a:p>
            <a:pPr lvl="1"/>
            <a:r>
              <a:rPr lang="fi-FI" sz="2800" dirty="0" smtClean="0"/>
              <a:t>Learning outcom</a:t>
            </a:r>
            <a:r>
              <a:rPr lang="et-EE" sz="2800" dirty="0" smtClean="0"/>
              <a:t>e</a:t>
            </a:r>
            <a:r>
              <a:rPr lang="fi-FI" sz="2800" dirty="0" smtClean="0"/>
              <a:t>s</a:t>
            </a:r>
          </a:p>
          <a:p>
            <a:pPr lvl="1"/>
            <a:r>
              <a:rPr lang="fi-FI" sz="2800" dirty="0" err="1" smtClean="0"/>
              <a:t>Intenal</a:t>
            </a:r>
            <a:r>
              <a:rPr lang="fi-FI" sz="2800" dirty="0" smtClean="0"/>
              <a:t> and </a:t>
            </a:r>
            <a:r>
              <a:rPr lang="fi-FI" sz="2800" dirty="0" err="1" smtClean="0"/>
              <a:t>external</a:t>
            </a:r>
            <a:r>
              <a:rPr lang="fi-FI" sz="2800" dirty="0" smtClean="0"/>
              <a:t> </a:t>
            </a:r>
            <a:r>
              <a:rPr lang="fi-FI" sz="2800" dirty="0" err="1" smtClean="0"/>
              <a:t>evaluations</a:t>
            </a:r>
            <a:endParaRPr lang="fi-FI" sz="2800" dirty="0" smtClean="0"/>
          </a:p>
          <a:p>
            <a:pPr lvl="1"/>
            <a:r>
              <a:rPr lang="fi-FI" sz="2800" dirty="0" smtClean="0"/>
              <a:t>Lifelong </a:t>
            </a:r>
            <a:r>
              <a:rPr lang="fi-FI" sz="2800" dirty="0" err="1" smtClean="0"/>
              <a:t>learning</a:t>
            </a:r>
            <a:r>
              <a:rPr lang="fi-FI" sz="2800" dirty="0" smtClean="0"/>
              <a:t> / </a:t>
            </a:r>
            <a:r>
              <a:rPr lang="fi-FI" sz="2800" dirty="0" err="1" smtClean="0"/>
              <a:t>professional</a:t>
            </a:r>
            <a:r>
              <a:rPr lang="fi-FI" sz="2800" dirty="0" smtClean="0"/>
              <a:t> </a:t>
            </a:r>
            <a:r>
              <a:rPr lang="fi-FI" sz="2800" dirty="0" err="1" smtClean="0"/>
              <a:t>development</a:t>
            </a:r>
            <a:endParaRPr lang="fi-FI" sz="2800" dirty="0" smtClean="0"/>
          </a:p>
          <a:p>
            <a:pPr lvl="1"/>
            <a:r>
              <a:rPr lang="fi-FI" sz="2800" dirty="0" err="1" smtClean="0"/>
              <a:t>Strenghtening</a:t>
            </a:r>
            <a:r>
              <a:rPr lang="fi-FI" sz="2800" dirty="0" smtClean="0"/>
              <a:t> </a:t>
            </a:r>
            <a:r>
              <a:rPr lang="fi-FI" sz="2800" dirty="0" err="1" smtClean="0"/>
              <a:t>involment</a:t>
            </a:r>
            <a:r>
              <a:rPr lang="fi-FI" sz="2800" dirty="0" smtClean="0"/>
              <a:t> of </a:t>
            </a:r>
            <a:r>
              <a:rPr lang="fi-FI" sz="2800" dirty="0" err="1" smtClean="0"/>
              <a:t>stakeholders</a:t>
            </a:r>
            <a:endParaRPr lang="fi-FI" sz="2800" dirty="0" smtClean="0"/>
          </a:p>
          <a:p>
            <a:endParaRPr lang="fi-FI" sz="2800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3270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Main </a:t>
            </a:r>
            <a:r>
              <a:rPr lang="fi-FI" dirty="0" err="1" smtClean="0"/>
              <a:t>tasks</a:t>
            </a:r>
            <a:r>
              <a:rPr lang="fi-FI" dirty="0" smtClean="0"/>
              <a:t> of </a:t>
            </a:r>
            <a:r>
              <a:rPr lang="fi-FI" dirty="0" err="1" smtClean="0"/>
              <a:t>platform</a:t>
            </a:r>
            <a:r>
              <a:rPr lang="fi-FI" dirty="0" smtClean="0"/>
              <a:t>(s), 2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/>
              <a:t>To </a:t>
            </a:r>
            <a:r>
              <a:rPr lang="fi-FI" sz="2800" dirty="0" err="1"/>
              <a:t>support</a:t>
            </a:r>
            <a:r>
              <a:rPr lang="fi-FI" sz="2800" dirty="0"/>
              <a:t> </a:t>
            </a:r>
            <a:r>
              <a:rPr lang="fi-FI" sz="2800" b="1" dirty="0" err="1"/>
              <a:t>structural</a:t>
            </a:r>
            <a:r>
              <a:rPr lang="fi-FI" sz="2800" b="1" dirty="0"/>
              <a:t> </a:t>
            </a:r>
            <a:r>
              <a:rPr lang="fi-FI" sz="2800" b="1" dirty="0" err="1"/>
              <a:t>changes</a:t>
            </a:r>
            <a:r>
              <a:rPr lang="fi-FI" sz="2800" dirty="0"/>
              <a:t>, </a:t>
            </a:r>
            <a:r>
              <a:rPr lang="fi-FI" sz="2800" dirty="0" err="1"/>
              <a:t>e.g</a:t>
            </a:r>
            <a:r>
              <a:rPr lang="fi-FI" sz="2800" dirty="0"/>
              <a:t>. </a:t>
            </a:r>
            <a:r>
              <a:rPr lang="fi-FI" sz="2800" dirty="0" err="1"/>
              <a:t>creating</a:t>
            </a:r>
            <a:r>
              <a:rPr lang="fi-FI" sz="2800" dirty="0"/>
              <a:t> </a:t>
            </a:r>
            <a:r>
              <a:rPr lang="fi-FI" sz="2800" dirty="0" err="1"/>
              <a:t>joint</a:t>
            </a:r>
            <a:r>
              <a:rPr lang="fi-FI" sz="2800" dirty="0"/>
              <a:t> </a:t>
            </a:r>
            <a:r>
              <a:rPr lang="fi-FI" sz="2800" dirty="0" err="1"/>
              <a:t>study</a:t>
            </a:r>
            <a:r>
              <a:rPr lang="fi-FI" sz="2800" dirty="0"/>
              <a:t> </a:t>
            </a:r>
            <a:r>
              <a:rPr lang="fi-FI" sz="2800" dirty="0" err="1"/>
              <a:t>programs</a:t>
            </a:r>
            <a:r>
              <a:rPr lang="fi-FI" sz="2800" dirty="0"/>
              <a:t> and </a:t>
            </a:r>
            <a:r>
              <a:rPr lang="fi-FI" sz="2800" dirty="0" err="1" smtClean="0"/>
              <a:t>merging</a:t>
            </a:r>
            <a:r>
              <a:rPr lang="fi-FI" sz="2800" dirty="0" smtClean="0"/>
              <a:t> </a:t>
            </a:r>
            <a:r>
              <a:rPr lang="fi-FI" sz="2800" dirty="0" err="1"/>
              <a:t>universities</a:t>
            </a:r>
            <a:r>
              <a:rPr lang="fi-FI" sz="2800" dirty="0"/>
              <a:t> </a:t>
            </a:r>
            <a:r>
              <a:rPr lang="fi-FI" sz="2800" dirty="0" err="1"/>
              <a:t>or</a:t>
            </a:r>
            <a:r>
              <a:rPr lang="fi-FI" sz="2800" dirty="0"/>
              <a:t> </a:t>
            </a:r>
            <a:r>
              <a:rPr lang="fi-FI" sz="2800" dirty="0" err="1"/>
              <a:t>programs</a:t>
            </a:r>
            <a:endParaRPr lang="fi-FI" sz="2800" dirty="0"/>
          </a:p>
          <a:p>
            <a:r>
              <a:rPr lang="fi-FI" sz="2800" dirty="0"/>
              <a:t>To </a:t>
            </a:r>
            <a:r>
              <a:rPr lang="fi-FI" sz="2800" dirty="0" err="1"/>
              <a:t>support</a:t>
            </a:r>
            <a:r>
              <a:rPr lang="fi-FI" sz="2800" dirty="0"/>
              <a:t> </a:t>
            </a:r>
            <a:r>
              <a:rPr lang="fi-FI" sz="2800" dirty="0" err="1"/>
              <a:t>the</a:t>
            </a:r>
            <a:r>
              <a:rPr lang="fi-FI" sz="2800" dirty="0"/>
              <a:t> </a:t>
            </a:r>
            <a:r>
              <a:rPr lang="fi-FI" sz="2800" dirty="0" err="1"/>
              <a:t>development</a:t>
            </a:r>
            <a:r>
              <a:rPr lang="fi-FI" sz="2800" dirty="0"/>
              <a:t> of </a:t>
            </a:r>
          </a:p>
          <a:p>
            <a:pPr lvl="1"/>
            <a:r>
              <a:rPr lang="fi-FI" sz="2800" dirty="0"/>
              <a:t>(</a:t>
            </a:r>
            <a:r>
              <a:rPr lang="fi-FI" sz="2800" dirty="0" err="1"/>
              <a:t>work-oriented</a:t>
            </a:r>
            <a:r>
              <a:rPr lang="fi-FI" sz="2800" dirty="0"/>
              <a:t>) </a:t>
            </a:r>
            <a:r>
              <a:rPr lang="fi-FI" sz="2800" b="1" dirty="0" err="1"/>
              <a:t>teaching</a:t>
            </a:r>
            <a:r>
              <a:rPr lang="fi-FI" sz="2800" dirty="0"/>
              <a:t>, </a:t>
            </a:r>
          </a:p>
          <a:p>
            <a:pPr lvl="1"/>
            <a:r>
              <a:rPr lang="fi-FI" sz="2800" dirty="0" err="1"/>
              <a:t>high</a:t>
            </a:r>
            <a:r>
              <a:rPr lang="fi-FI" sz="2800" dirty="0"/>
              <a:t> </a:t>
            </a:r>
            <a:r>
              <a:rPr lang="fi-FI" sz="2800" dirty="0" err="1"/>
              <a:t>level</a:t>
            </a:r>
            <a:r>
              <a:rPr lang="fi-FI" sz="2800" dirty="0"/>
              <a:t> and </a:t>
            </a:r>
            <a:r>
              <a:rPr lang="fi-FI" sz="2800" b="1" dirty="0" err="1"/>
              <a:t>relevant</a:t>
            </a:r>
            <a:r>
              <a:rPr lang="fi-FI" sz="2800" b="1" dirty="0"/>
              <a:t> </a:t>
            </a:r>
            <a:r>
              <a:rPr lang="fi-FI" sz="2800" b="1" dirty="0" err="1"/>
              <a:t>research</a:t>
            </a:r>
            <a:r>
              <a:rPr lang="fi-FI" sz="2800" b="1" dirty="0"/>
              <a:t> </a:t>
            </a:r>
            <a:r>
              <a:rPr lang="fi-FI" sz="2800" dirty="0"/>
              <a:t>and </a:t>
            </a:r>
          </a:p>
          <a:p>
            <a:pPr lvl="1"/>
            <a:r>
              <a:rPr lang="fi-FI" sz="2800" b="1" dirty="0" err="1"/>
              <a:t>innovations</a:t>
            </a:r>
            <a:endParaRPr lang="fi-FI" sz="2800" b="1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946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How to proceed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t-EE" sz="4400" dirty="0" smtClean="0"/>
              <a:t>Step 1</a:t>
            </a:r>
          </a:p>
          <a:p>
            <a:pPr marL="45720" indent="0">
              <a:buNone/>
            </a:pPr>
            <a:r>
              <a:rPr lang="et-EE" sz="4400" dirty="0" smtClean="0"/>
              <a:t>The establishment of an electronic Newsletter</a:t>
            </a:r>
            <a:endParaRPr lang="et-EE" sz="4400" dirty="0"/>
          </a:p>
        </p:txBody>
      </p:sp>
    </p:spTree>
    <p:extLst>
      <p:ext uri="{BB962C8B-B14F-4D97-AF65-F5344CB8AC3E}">
        <p14:creationId xmlns:p14="http://schemas.microsoft.com/office/powerpoint/2010/main" val="120158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Newsletter targets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dirty="0" smtClean="0"/>
              <a:t>Improving communication and common uderstanding among the stakeholders</a:t>
            </a:r>
          </a:p>
          <a:p>
            <a:r>
              <a:rPr lang="et-EE" dirty="0" smtClean="0"/>
              <a:t>Unit</a:t>
            </a:r>
            <a:r>
              <a:rPr lang="fi-FI" dirty="0" err="1" smtClean="0"/>
              <a:t>ing</a:t>
            </a:r>
            <a:r>
              <a:rPr lang="et-EE" dirty="0" smtClean="0"/>
              <a:t> into a single information platform all possible parties</a:t>
            </a:r>
          </a:p>
          <a:p>
            <a:r>
              <a:rPr lang="et-EE" dirty="0" smtClean="0"/>
              <a:t>Collecting information in a way, that all participants could have a voice in a Newsletter</a:t>
            </a:r>
          </a:p>
          <a:p>
            <a:r>
              <a:rPr lang="et-EE" dirty="0" smtClean="0"/>
              <a:t>Inform</a:t>
            </a:r>
            <a:r>
              <a:rPr lang="fi-FI" dirty="0" err="1" smtClean="0"/>
              <a:t>ing</a:t>
            </a:r>
            <a:r>
              <a:rPr lang="fi-FI" dirty="0" smtClean="0"/>
              <a:t> w</a:t>
            </a:r>
            <a:r>
              <a:rPr lang="et-EE" dirty="0" smtClean="0"/>
              <a:t>hat is in focus at the national and international level</a:t>
            </a:r>
          </a:p>
          <a:p>
            <a:r>
              <a:rPr lang="et-EE" dirty="0" smtClean="0"/>
              <a:t>Inform</a:t>
            </a:r>
            <a:r>
              <a:rPr lang="fi-FI" dirty="0" err="1" smtClean="0"/>
              <a:t>ing</a:t>
            </a:r>
            <a:r>
              <a:rPr lang="et-EE" dirty="0" smtClean="0"/>
              <a:t> about financing possibilities</a:t>
            </a:r>
          </a:p>
          <a:p>
            <a:r>
              <a:rPr lang="et-EE" dirty="0" smtClean="0"/>
              <a:t>Identify</a:t>
            </a:r>
            <a:r>
              <a:rPr lang="fi-FI" dirty="0" err="1" smtClean="0"/>
              <a:t>ing</a:t>
            </a:r>
            <a:r>
              <a:rPr lang="et-EE" dirty="0" smtClean="0"/>
              <a:t> the main needs in HE</a:t>
            </a:r>
          </a:p>
          <a:p>
            <a:pPr marL="45720" indent="0">
              <a:buNone/>
            </a:pPr>
            <a:r>
              <a:rPr lang="et-EE" dirty="0" smtClean="0"/>
              <a:t>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1993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Newsletter composition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IN FOCUS</a:t>
            </a:r>
          </a:p>
          <a:p>
            <a:pPr marL="45720" indent="0">
              <a:buNone/>
            </a:pPr>
            <a:r>
              <a:rPr lang="et-EE" dirty="0" smtClean="0"/>
              <a:t>Most important developments (national, international)</a:t>
            </a:r>
          </a:p>
          <a:p>
            <a:r>
              <a:rPr lang="et-EE" dirty="0" smtClean="0"/>
              <a:t>NEWS</a:t>
            </a:r>
          </a:p>
          <a:p>
            <a:pPr marL="45720" indent="0">
              <a:buNone/>
            </a:pPr>
            <a:r>
              <a:rPr lang="et-EE" dirty="0" smtClean="0"/>
              <a:t>From the MoE, universities, business sector,local authorities</a:t>
            </a:r>
          </a:p>
          <a:p>
            <a:r>
              <a:rPr lang="et-EE" dirty="0" smtClean="0"/>
              <a:t>NATIONAL EDUCATION AND THE GLOBAL CONTEXT</a:t>
            </a:r>
          </a:p>
          <a:p>
            <a:pPr marL="45720" indent="0">
              <a:buNone/>
            </a:pPr>
            <a:r>
              <a:rPr lang="et-EE" dirty="0" smtClean="0"/>
              <a:t>„Arab world`s equitable education foundation partners for online learning“</a:t>
            </a:r>
          </a:p>
          <a:p>
            <a:pPr marL="45720" indent="0">
              <a:buNone/>
            </a:pPr>
            <a:r>
              <a:rPr lang="et-EE" dirty="0" smtClean="0"/>
              <a:t>„Norway, changing institutional status after the higher education quality reform“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4515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Newsletter composition II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PUBLIC TENDERS AND CALL FOR PROPOSALS</a:t>
            </a:r>
          </a:p>
          <a:p>
            <a:pPr marL="45720" indent="0">
              <a:buNone/>
            </a:pPr>
            <a:r>
              <a:rPr lang="et-EE" dirty="0" smtClean="0"/>
              <a:t>„H2020-SwafS-2016-17- Participatory research and innovation via Science Shops“</a:t>
            </a:r>
          </a:p>
          <a:p>
            <a:r>
              <a:rPr lang="et-EE" dirty="0" smtClean="0"/>
              <a:t>PUBLICATIONS</a:t>
            </a:r>
          </a:p>
          <a:p>
            <a:pPr marL="45720" indent="0">
              <a:buNone/>
            </a:pPr>
            <a:r>
              <a:rPr lang="et-EE" dirty="0" smtClean="0"/>
              <a:t>„EC Study on the potential of education to cause macroeconomic imbalances and negative spillovers“</a:t>
            </a:r>
          </a:p>
          <a:p>
            <a:r>
              <a:rPr lang="et-EE" dirty="0" smtClean="0"/>
              <a:t>CONFERENCES, SEMINARS</a:t>
            </a:r>
          </a:p>
          <a:p>
            <a:pPr marL="45720" indent="0">
              <a:buNone/>
            </a:pPr>
            <a:r>
              <a:rPr lang="et-EE" dirty="0" smtClean="0"/>
              <a:t>Quarterly edition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8393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 World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007AB78-8AA3-48FB-9A6F-F33600BC4B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World  presentation (widescreen)</Template>
  <TotalTime>0</TotalTime>
  <Words>677</Words>
  <Application>Microsoft Office PowerPoint</Application>
  <PresentationFormat>Произвольный</PresentationFormat>
  <Paragraphs>112</Paragraphs>
  <Slides>18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Century Gothic</vt:lpstr>
      <vt:lpstr>Continental World 16x9</vt:lpstr>
      <vt:lpstr>Recommendations for better communication and networking in AZ higher education</vt:lpstr>
      <vt:lpstr>Main Recommendations</vt:lpstr>
      <vt:lpstr>1. Platform(s) for networking</vt:lpstr>
      <vt:lpstr>Platform(s); main tasks, 1.</vt:lpstr>
      <vt:lpstr>Main tasks of platform(s), 2</vt:lpstr>
      <vt:lpstr>How to proceed</vt:lpstr>
      <vt:lpstr>Newsletter targets</vt:lpstr>
      <vt:lpstr>Newsletter composition</vt:lpstr>
      <vt:lpstr>Newsletter composition II</vt:lpstr>
      <vt:lpstr>Step 2 establishment of formalized platform(s)</vt:lpstr>
      <vt:lpstr>Platform objectives and activities</vt:lpstr>
      <vt:lpstr>Platform operations</vt:lpstr>
      <vt:lpstr>2. Establishing Rectors´s conference</vt:lpstr>
      <vt:lpstr>Rector´s conference, tasks</vt:lpstr>
      <vt:lpstr>Rector`s conference tasks II</vt:lpstr>
      <vt:lpstr>3. Regional cooperation</vt:lpstr>
      <vt:lpstr>increasing participation in international academic networks</vt:lpstr>
      <vt:lpstr>How to proceed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2016-09-03T06:14:00Z</dcterms:created>
  <dcterms:modified xsi:type="dcterms:W3CDTF">2016-09-07T10:51:27Z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