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notesMasterIdLst>
    <p:notesMasterId r:id="rId40"/>
  </p:notesMasterIdLst>
  <p:sldIdLst>
    <p:sldId id="256" r:id="rId2"/>
    <p:sldId id="317" r:id="rId3"/>
    <p:sldId id="319" r:id="rId4"/>
    <p:sldId id="322" r:id="rId5"/>
    <p:sldId id="318" r:id="rId6"/>
    <p:sldId id="323" r:id="rId7"/>
    <p:sldId id="327" r:id="rId8"/>
    <p:sldId id="297" r:id="rId9"/>
    <p:sldId id="299" r:id="rId10"/>
    <p:sldId id="300" r:id="rId11"/>
    <p:sldId id="302" r:id="rId12"/>
    <p:sldId id="304" r:id="rId13"/>
    <p:sldId id="306" r:id="rId14"/>
    <p:sldId id="308" r:id="rId15"/>
    <p:sldId id="310" r:id="rId16"/>
    <p:sldId id="312" r:id="rId17"/>
    <p:sldId id="314" r:id="rId18"/>
    <p:sldId id="316" r:id="rId19"/>
    <p:sldId id="329" r:id="rId20"/>
    <p:sldId id="330" r:id="rId21"/>
    <p:sldId id="331" r:id="rId22"/>
    <p:sldId id="334" r:id="rId23"/>
    <p:sldId id="336" r:id="rId24"/>
    <p:sldId id="338" r:id="rId25"/>
    <p:sldId id="340" r:id="rId26"/>
    <p:sldId id="342" r:id="rId27"/>
    <p:sldId id="344" r:id="rId28"/>
    <p:sldId id="346" r:id="rId29"/>
    <p:sldId id="348" r:id="rId30"/>
    <p:sldId id="350" r:id="rId31"/>
    <p:sldId id="352" r:id="rId32"/>
    <p:sldId id="354" r:id="rId33"/>
    <p:sldId id="356" r:id="rId34"/>
    <p:sldId id="333" r:id="rId35"/>
    <p:sldId id="357" r:id="rId36"/>
    <p:sldId id="358" r:id="rId37"/>
    <p:sldId id="359" r:id="rId38"/>
    <p:sldId id="277" r:id="rId39"/>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initials="B" lastIdx="1" clrIdx="0">
    <p:extLst>
      <p:ext uri="{19B8F6BF-5375-455C-9EA6-DF929625EA0E}">
        <p15:presenceInfo xmlns:p15="http://schemas.microsoft.com/office/powerpoint/2012/main" xmlns="" userId="Ba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09T22:18:42.63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7810D-39F8-4DBF-AF53-64E9E32A5CAC}" type="datetimeFigureOut">
              <a:rPr lang="lv-LV" smtClean="0"/>
              <a:t>2016.10.28.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DB605-7EA3-418D-A7BA-E7FDEEED0D7D}" type="slidenum">
              <a:rPr lang="lv-LV" smtClean="0"/>
              <a:t>‹#›</a:t>
            </a:fld>
            <a:endParaRPr lang="lv-LV"/>
          </a:p>
        </p:txBody>
      </p:sp>
    </p:spTree>
    <p:extLst>
      <p:ext uri="{BB962C8B-B14F-4D97-AF65-F5344CB8AC3E}">
        <p14:creationId xmlns:p14="http://schemas.microsoft.com/office/powerpoint/2010/main" val="141472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C0DB605-7EA3-418D-A7BA-E7FDEEED0D7D}" type="slidenum">
              <a:rPr lang="lv-LV" smtClean="0"/>
              <a:t>1</a:t>
            </a:fld>
            <a:endParaRPr lang="lv-LV"/>
          </a:p>
        </p:txBody>
      </p:sp>
    </p:spTree>
    <p:extLst>
      <p:ext uri="{BB962C8B-B14F-4D97-AF65-F5344CB8AC3E}">
        <p14:creationId xmlns:p14="http://schemas.microsoft.com/office/powerpoint/2010/main" val="263681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a:xfrm>
            <a:off x="3623733" y="6117336"/>
            <a:ext cx="3609438" cy="365125"/>
          </a:xfrm>
        </p:spPr>
        <p:txBody>
          <a:bodyPr/>
          <a:lstStyle/>
          <a:p>
            <a:endParaRPr lang="lv-LV"/>
          </a:p>
        </p:txBody>
      </p:sp>
      <p:sp>
        <p:nvSpPr>
          <p:cNvPr id="6" name="Slide Number Placeholder 5"/>
          <p:cNvSpPr>
            <a:spLocks noGrp="1"/>
          </p:cNvSpPr>
          <p:nvPr>
            <p:ph type="sldNum" sz="quarter" idx="12"/>
          </p:nvPr>
        </p:nvSpPr>
        <p:spPr>
          <a:xfrm>
            <a:off x="8275320" y="6117336"/>
            <a:ext cx="411480" cy="365125"/>
          </a:xfrm>
        </p:spPr>
        <p:txBody>
          <a:bodyPr/>
          <a:lstStyle/>
          <a:p>
            <a:fld id="{E3480810-3067-4CA4-89DC-6D4DCBEF3A58}" type="slidenum">
              <a:rPr lang="lv-LV" smtClean="0"/>
              <a:t>‹#›</a:t>
            </a:fld>
            <a:endParaRPr lang="lv-LV"/>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682992451"/>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9085D-D160-4479-8FBE-0FDD02C4D923}" type="datetimeFigureOut">
              <a:rPr lang="lv-LV" smtClean="0"/>
              <a:t>2016.10.28.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267561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25821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1883828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188463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332599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143178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924723213"/>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3341114817"/>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a:xfrm>
            <a:off x="1972647" y="6108173"/>
            <a:ext cx="5314517" cy="365125"/>
          </a:xfrm>
        </p:spPr>
        <p:txBody>
          <a:bodyPr/>
          <a:lstStyle/>
          <a:p>
            <a:endParaRPr lang="lv-LV"/>
          </a:p>
        </p:txBody>
      </p:sp>
      <p:sp>
        <p:nvSpPr>
          <p:cNvPr id="6" name="Slide Number Placeholder 5"/>
          <p:cNvSpPr>
            <a:spLocks noGrp="1"/>
          </p:cNvSpPr>
          <p:nvPr>
            <p:ph type="sldNum" sz="quarter" idx="12"/>
          </p:nvPr>
        </p:nvSpPr>
        <p:spPr>
          <a:xfrm>
            <a:off x="8258967" y="6108173"/>
            <a:ext cx="427833" cy="365125"/>
          </a:xfrm>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3528959346"/>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9085D-D160-4479-8FBE-0FDD02C4D923}" type="datetimeFigureOut">
              <a:rPr lang="lv-LV" smtClean="0"/>
              <a:t>2016.10.28.</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a:xfrm>
            <a:off x="8273317" y="6116070"/>
            <a:ext cx="413483" cy="365125"/>
          </a:xfrm>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3108712716"/>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9085D-D160-4479-8FBE-0FDD02C4D923}" type="datetimeFigureOut">
              <a:rPr lang="lv-LV" smtClean="0"/>
              <a:t>2016.10.28.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1017294335"/>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E9085D-D160-4479-8FBE-0FDD02C4D923}" type="datetimeFigureOut">
              <a:rPr lang="lv-LV" smtClean="0"/>
              <a:t>2016.10.28.</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168373171"/>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E9085D-D160-4479-8FBE-0FDD02C4D923}" type="datetimeFigureOut">
              <a:rPr lang="lv-LV" smtClean="0"/>
              <a:t>2016.10.28.</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2946785012"/>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9085D-D160-4479-8FBE-0FDD02C4D923}" type="datetimeFigureOut">
              <a:rPr lang="lv-LV" smtClean="0"/>
              <a:t>2016.10.28.</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1538959048"/>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9085D-D160-4479-8FBE-0FDD02C4D923}" type="datetimeFigureOut">
              <a:rPr lang="lv-LV" smtClean="0"/>
              <a:t>2016.10.28.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2589694389"/>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E9085D-D160-4479-8FBE-0FDD02C4D923}" type="datetimeFigureOut">
              <a:rPr lang="lv-LV" smtClean="0"/>
              <a:t>2016.10.28.</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E3480810-3067-4CA4-89DC-6D4DCBEF3A58}" type="slidenum">
              <a:rPr lang="lv-LV" smtClean="0"/>
              <a:t>‹#›</a:t>
            </a:fld>
            <a:endParaRPr lang="lv-LV"/>
          </a:p>
        </p:txBody>
      </p:sp>
    </p:spTree>
    <p:extLst>
      <p:ext uri="{BB962C8B-B14F-4D97-AF65-F5344CB8AC3E}">
        <p14:creationId xmlns:p14="http://schemas.microsoft.com/office/powerpoint/2010/main" val="1932989246"/>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E9085D-D160-4479-8FBE-0FDD02C4D923}" type="datetimeFigureOut">
              <a:rPr lang="lv-LV" smtClean="0"/>
              <a:t>2016.10.28.</a:t>
            </a:fld>
            <a:endParaRPr lang="lv-LV"/>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v-LV"/>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480810-3067-4CA4-89DC-6D4DCBEF3A58}" type="slidenum">
              <a:rPr lang="lv-LV" smtClean="0"/>
              <a:t>‹#›</a:t>
            </a:fld>
            <a:endParaRPr lang="lv-LV"/>
          </a:p>
        </p:txBody>
      </p:sp>
    </p:spTree>
    <p:extLst>
      <p:ext uri="{BB962C8B-B14F-4D97-AF65-F5344CB8AC3E}">
        <p14:creationId xmlns:p14="http://schemas.microsoft.com/office/powerpoint/2010/main" val="3577847008"/>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ransition spd="slow">
    <p:wipe/>
  </p:transition>
  <p:timing>
    <p:tnLst>
      <p:par>
        <p:cTn id="1" dur="indefinite" restart="never" nodeType="tmRoot"/>
      </p:par>
    </p:tnLst>
  </p:timing>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york.ac.uk/" TargetMode="External"/><Relationship Id="rId2" Type="http://schemas.openxmlformats.org/officeDocument/2006/relationships/hyperlink" Target="http://www.yorku.ca/" TargetMode="External"/><Relationship Id="rId1" Type="http://schemas.openxmlformats.org/officeDocument/2006/relationships/slideLayout" Target="../slideLayouts/slideLayout2.xml"/><Relationship Id="rId4" Type="http://schemas.openxmlformats.org/officeDocument/2006/relationships/hyperlink" Target="http://www.yorkuniversity.u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060848"/>
            <a:ext cx="8496944" cy="2016224"/>
          </a:xfrm>
        </p:spPr>
        <p:txBody>
          <a:bodyPr>
            <a:noAutofit/>
          </a:bodyPr>
          <a:lstStyle/>
          <a:p>
            <a:r>
              <a:rPr lang="lv-LV" sz="4000" b="1" dirty="0" err="1" smtClean="0"/>
              <a:t>Academic</a:t>
            </a:r>
            <a:r>
              <a:rPr lang="lv-LV" sz="4000" b="1" dirty="0" smtClean="0"/>
              <a:t> </a:t>
            </a:r>
            <a:r>
              <a:rPr lang="lv-LV" sz="4000" b="1" dirty="0" err="1"/>
              <a:t>r</a:t>
            </a:r>
            <a:r>
              <a:rPr lang="lv-LV" sz="4000" b="1" dirty="0" err="1" smtClean="0"/>
              <a:t>ecognition</a:t>
            </a:r>
            <a:r>
              <a:rPr lang="lv-LV" sz="4000" b="1" dirty="0" smtClean="0"/>
              <a:t>  </a:t>
            </a:r>
            <a:r>
              <a:rPr lang="lv-LV" sz="4000" b="1" dirty="0" err="1" smtClean="0"/>
              <a:t>in</a:t>
            </a:r>
            <a:r>
              <a:rPr lang="lv-LV" sz="4000" b="1" dirty="0" smtClean="0"/>
              <a:t> </a:t>
            </a:r>
            <a:r>
              <a:rPr lang="lv-LV" sz="4000" b="1" dirty="0" err="1" smtClean="0"/>
              <a:t>Latvia</a:t>
            </a:r>
            <a:r>
              <a:rPr lang="lv-LV" sz="3600" dirty="0">
                <a:effectLst/>
              </a:rPr>
              <a:t/>
            </a:r>
            <a:br>
              <a:rPr lang="lv-LV" sz="3600" dirty="0">
                <a:effectLst/>
              </a:rPr>
            </a:br>
            <a:endParaRPr lang="lv-LV" sz="3600" b="1" dirty="0"/>
          </a:p>
        </p:txBody>
      </p:sp>
      <p:sp>
        <p:nvSpPr>
          <p:cNvPr id="3" name="Subtitle 2"/>
          <p:cNvSpPr>
            <a:spLocks noGrp="1"/>
          </p:cNvSpPr>
          <p:nvPr>
            <p:ph type="subTitle" idx="1"/>
          </p:nvPr>
        </p:nvSpPr>
        <p:spPr>
          <a:xfrm>
            <a:off x="467544" y="4077072"/>
            <a:ext cx="8064896" cy="2780928"/>
          </a:xfrm>
        </p:spPr>
        <p:txBody>
          <a:bodyPr>
            <a:normAutofit/>
          </a:bodyPr>
          <a:lstStyle/>
          <a:p>
            <a:pPr algn="r"/>
            <a:r>
              <a:rPr lang="lv-LV" b="1" dirty="0" smtClean="0">
                <a:solidFill>
                  <a:schemeClr val="tx1">
                    <a:lumMod val="75000"/>
                    <a:lumOff val="25000"/>
                  </a:schemeClr>
                </a:solidFill>
              </a:rPr>
              <a:t>Baiba Ramiņa</a:t>
            </a:r>
            <a:r>
              <a:rPr lang="lv-LV" sz="2800" b="1" dirty="0" smtClean="0">
                <a:solidFill>
                  <a:schemeClr val="tx1">
                    <a:lumMod val="75000"/>
                    <a:lumOff val="25000"/>
                  </a:schemeClr>
                </a:solidFill>
              </a:rPr>
              <a:t/>
            </a:r>
            <a:br>
              <a:rPr lang="lv-LV" sz="2800" b="1" dirty="0" smtClean="0">
                <a:solidFill>
                  <a:schemeClr val="tx1">
                    <a:lumMod val="75000"/>
                    <a:lumOff val="25000"/>
                  </a:schemeClr>
                </a:solidFill>
              </a:rPr>
            </a:br>
            <a:r>
              <a:rPr lang="lv-LV" sz="2000" dirty="0" smtClean="0">
                <a:solidFill>
                  <a:schemeClr val="tx1"/>
                </a:solidFill>
              </a:rPr>
              <a:t>Academic information centre</a:t>
            </a:r>
            <a:r>
              <a:rPr lang="lv-LV" sz="1800" dirty="0" smtClean="0">
                <a:solidFill>
                  <a:schemeClr val="tx1"/>
                </a:solidFill>
              </a:rPr>
              <a:t> </a:t>
            </a:r>
          </a:p>
          <a:p>
            <a:pPr algn="r"/>
            <a:r>
              <a:rPr lang="lv-LV" sz="1800" dirty="0" smtClean="0">
                <a:solidFill>
                  <a:schemeClr val="tx1"/>
                </a:solidFill>
              </a:rPr>
              <a:t>director</a:t>
            </a:r>
            <a:r>
              <a:rPr lang="lv-LV" sz="1800" dirty="0" smtClean="0">
                <a:solidFill>
                  <a:schemeClr val="tx1">
                    <a:lumMod val="75000"/>
                    <a:lumOff val="25000"/>
                  </a:schemeClr>
                </a:solidFill>
              </a:rPr>
              <a:t/>
            </a:r>
            <a:br>
              <a:rPr lang="lv-LV" sz="1800" dirty="0" smtClean="0">
                <a:solidFill>
                  <a:schemeClr val="tx1">
                    <a:lumMod val="75000"/>
                    <a:lumOff val="25000"/>
                  </a:schemeClr>
                </a:solidFill>
              </a:rPr>
            </a:br>
            <a:endParaRPr lang="lv-LV" sz="2800" i="1" dirty="0" smtClean="0"/>
          </a:p>
          <a:p>
            <a:r>
              <a:rPr lang="lv-LV" sz="1600" dirty="0" smtClean="0"/>
              <a:t> 19.10.2016 Baku</a:t>
            </a:r>
            <a:endParaRPr lang="lv-LV" sz="1600" dirty="0"/>
          </a:p>
        </p:txBody>
      </p:sp>
      <p:pic>
        <p:nvPicPr>
          <p:cNvPr id="1029" name="Picture 5" descr="AIC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380" y="663510"/>
            <a:ext cx="1791404" cy="74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31534" y="6237312"/>
            <a:ext cx="3024336" cy="276999"/>
          </a:xfrm>
          <a:prstGeom prst="rect">
            <a:avLst/>
          </a:prstGeom>
        </p:spPr>
        <p:txBody>
          <a:bodyPr wrap="square">
            <a:spAutoFit/>
          </a:bodyPr>
          <a:lstStyle/>
          <a:p>
            <a:pPr algn="r"/>
            <a:r>
              <a:rPr lang="en-GB" sz="1200" dirty="0" smtClean="0">
                <a:latin typeface="Calibri" panose="020F0502020204030204" pitchFamily="34" charset="0"/>
              </a:rPr>
              <a:t>:</a:t>
            </a:r>
            <a:endParaRPr lang="lv-LV" sz="1200" dirty="0">
              <a:latin typeface="Calibri" panose="020F0502020204030204" pitchFamily="34" charset="0"/>
            </a:endParaRPr>
          </a:p>
        </p:txBody>
      </p:sp>
    </p:spTree>
    <p:extLst>
      <p:ext uri="{BB962C8B-B14F-4D97-AF65-F5344CB8AC3E}">
        <p14:creationId xmlns:p14="http://schemas.microsoft.com/office/powerpoint/2010/main" val="386213434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smtClean="0"/>
              <a:t>Credit</a:t>
            </a:r>
            <a:r>
              <a:rPr lang="lv-LV" b="1" dirty="0" smtClean="0"/>
              <a:t> </a:t>
            </a:r>
            <a:r>
              <a:rPr lang="lv-LV" b="1" dirty="0" err="1" smtClean="0"/>
              <a:t>system</a:t>
            </a:r>
            <a:endParaRPr lang="lv-LV" b="1" dirty="0"/>
          </a:p>
        </p:txBody>
      </p:sp>
      <p:sp>
        <p:nvSpPr>
          <p:cNvPr id="3" name="Content Placeholder 2"/>
          <p:cNvSpPr>
            <a:spLocks noGrp="1"/>
          </p:cNvSpPr>
          <p:nvPr>
            <p:ph idx="1"/>
          </p:nvPr>
        </p:nvSpPr>
        <p:spPr/>
        <p:txBody>
          <a:bodyPr>
            <a:normAutofit fontScale="92500" lnSpcReduction="20000"/>
          </a:bodyPr>
          <a:lstStyle/>
          <a:p>
            <a:endParaRPr lang="lv-LV" sz="3200" dirty="0" smtClean="0">
              <a:solidFill>
                <a:schemeClr val="tx1"/>
              </a:solidFill>
            </a:endParaRPr>
          </a:p>
          <a:p>
            <a:r>
              <a:rPr lang="en-US" sz="3200" dirty="0" smtClean="0">
                <a:solidFill>
                  <a:schemeClr val="tx1"/>
                </a:solidFill>
              </a:rPr>
              <a:t>Latvian credit point is defined as a one-week full-time study workload corresponding to 40 academic hours workload. </a:t>
            </a:r>
            <a:endParaRPr lang="lv-LV" sz="3200" dirty="0" smtClean="0">
              <a:solidFill>
                <a:schemeClr val="tx1"/>
              </a:solidFill>
            </a:endParaRPr>
          </a:p>
          <a:p>
            <a:r>
              <a:rPr lang="en-US" sz="3200" dirty="0" smtClean="0">
                <a:solidFill>
                  <a:schemeClr val="tx1"/>
                </a:solidFill>
              </a:rPr>
              <a:t> An average workload of a full-time study year in most HE </a:t>
            </a:r>
            <a:r>
              <a:rPr lang="en-US" sz="3200" dirty="0" err="1" smtClean="0">
                <a:solidFill>
                  <a:schemeClr val="tx1"/>
                </a:solidFill>
              </a:rPr>
              <a:t>programmes</a:t>
            </a:r>
            <a:r>
              <a:rPr lang="en-US" sz="3200" dirty="0" smtClean="0">
                <a:solidFill>
                  <a:schemeClr val="tx1"/>
                </a:solidFill>
              </a:rPr>
              <a:t> is 40 credit points.</a:t>
            </a:r>
            <a:r>
              <a:rPr lang="lv-LV" sz="3200" dirty="0" smtClean="0">
                <a:solidFill>
                  <a:schemeClr val="tx1"/>
                </a:solidFill>
              </a:rPr>
              <a:t> (Law </a:t>
            </a:r>
            <a:r>
              <a:rPr lang="lv-LV" sz="3200" dirty="0" err="1" smtClean="0">
                <a:solidFill>
                  <a:schemeClr val="tx1"/>
                </a:solidFill>
              </a:rPr>
              <a:t>on</a:t>
            </a:r>
            <a:r>
              <a:rPr lang="lv-LV" sz="3200" dirty="0" smtClean="0">
                <a:solidFill>
                  <a:schemeClr val="tx1"/>
                </a:solidFill>
              </a:rPr>
              <a:t> HEI, 1995)</a:t>
            </a:r>
          </a:p>
          <a:p>
            <a:endParaRPr lang="en-US" dirty="0" smtClean="0"/>
          </a:p>
        </p:txBody>
      </p:sp>
    </p:spTree>
    <p:extLst>
      <p:ext uri="{BB962C8B-B14F-4D97-AF65-F5344CB8AC3E}">
        <p14:creationId xmlns:p14="http://schemas.microsoft.com/office/powerpoint/2010/main" val="286774781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smtClean="0"/>
              <a:t>Link</a:t>
            </a:r>
            <a:r>
              <a:rPr lang="lv-LV" b="1" dirty="0" smtClean="0"/>
              <a:t> </a:t>
            </a:r>
            <a:r>
              <a:rPr lang="lv-LV" b="1" dirty="0" err="1" smtClean="0"/>
              <a:t>with</a:t>
            </a:r>
            <a:r>
              <a:rPr lang="lv-LV" b="1" dirty="0" smtClean="0"/>
              <a:t> ECTS</a:t>
            </a:r>
            <a:endParaRPr lang="lv-LV" b="1" dirty="0"/>
          </a:p>
        </p:txBody>
      </p:sp>
      <p:sp>
        <p:nvSpPr>
          <p:cNvPr id="3" name="Content Placeholder 2"/>
          <p:cNvSpPr>
            <a:spLocks noGrp="1"/>
          </p:cNvSpPr>
          <p:nvPr>
            <p:ph idx="1"/>
          </p:nvPr>
        </p:nvSpPr>
        <p:spPr/>
        <p:txBody>
          <a:bodyPr>
            <a:normAutofit fontScale="85000" lnSpcReduction="20000"/>
          </a:bodyPr>
          <a:lstStyle/>
          <a:p>
            <a:endParaRPr lang="lv-LV" dirty="0" smtClean="0"/>
          </a:p>
          <a:p>
            <a:r>
              <a:rPr lang="en-US" sz="3200" dirty="0" smtClean="0">
                <a:solidFill>
                  <a:schemeClr val="tx1"/>
                </a:solidFill>
              </a:rPr>
              <a:t>Part of HEIs has already using also  ECTS</a:t>
            </a:r>
            <a:r>
              <a:rPr lang="lv-LV" sz="3200" dirty="0" smtClean="0">
                <a:solidFill>
                  <a:schemeClr val="tx1"/>
                </a:solidFill>
              </a:rPr>
              <a:t> (</a:t>
            </a:r>
            <a:r>
              <a:rPr lang="lv-LV" sz="3200" dirty="0" err="1" smtClean="0">
                <a:solidFill>
                  <a:schemeClr val="tx1"/>
                </a:solidFill>
              </a:rPr>
              <a:t>e.g</a:t>
            </a:r>
            <a:r>
              <a:rPr lang="lv-LV" sz="3200" dirty="0" smtClean="0">
                <a:solidFill>
                  <a:schemeClr val="tx1"/>
                </a:solidFill>
              </a:rPr>
              <a:t>.  </a:t>
            </a:r>
            <a:r>
              <a:rPr lang="en-US" sz="3200" dirty="0" smtClean="0">
                <a:solidFill>
                  <a:schemeClr val="tx1"/>
                </a:solidFill>
              </a:rPr>
              <a:t>Diploma Supplement)  as law does not forbid it. </a:t>
            </a:r>
            <a:endParaRPr lang="lv-LV" sz="3200" dirty="0" smtClean="0">
              <a:solidFill>
                <a:schemeClr val="tx1"/>
              </a:solidFill>
            </a:endParaRPr>
          </a:p>
          <a:p>
            <a:endParaRPr lang="lv-LV" sz="3200" dirty="0">
              <a:solidFill>
                <a:schemeClr val="tx1"/>
              </a:solidFill>
            </a:endParaRPr>
          </a:p>
          <a:p>
            <a:r>
              <a:rPr lang="en-US" sz="3200" dirty="0">
                <a:solidFill>
                  <a:schemeClr val="tx1"/>
                </a:solidFill>
              </a:rPr>
              <a:t> Latvian credit point system is compatible with ECTS. The number of ECTS credits is found by multiplying the number of Latvian credit points by a factor of 1.5.</a:t>
            </a:r>
            <a:endParaRPr lang="lv-LV" sz="3200" dirty="0">
              <a:solidFill>
                <a:schemeClr val="tx1"/>
              </a:solidFill>
            </a:endParaRPr>
          </a:p>
          <a:p>
            <a:endParaRPr lang="en-US" dirty="0"/>
          </a:p>
        </p:txBody>
      </p:sp>
    </p:spTree>
    <p:extLst>
      <p:ext uri="{BB962C8B-B14F-4D97-AF65-F5344CB8AC3E}">
        <p14:creationId xmlns:p14="http://schemas.microsoft.com/office/powerpoint/2010/main" val="210620485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err="1" smtClean="0"/>
              <a:t>Learning</a:t>
            </a:r>
            <a:r>
              <a:rPr lang="lv-LV" b="1" dirty="0" smtClean="0"/>
              <a:t> </a:t>
            </a:r>
            <a:r>
              <a:rPr lang="lv-LV" b="1" dirty="0" err="1" smtClean="0"/>
              <a:t>Outcomes</a:t>
            </a:r>
            <a:endParaRPr lang="lv-LV" b="1" dirty="0"/>
          </a:p>
        </p:txBody>
      </p:sp>
      <p:sp>
        <p:nvSpPr>
          <p:cNvPr id="3" name="Content Placeholder 2"/>
          <p:cNvSpPr>
            <a:spLocks noGrp="1"/>
          </p:cNvSpPr>
          <p:nvPr>
            <p:ph idx="1"/>
          </p:nvPr>
        </p:nvSpPr>
        <p:spPr>
          <a:xfrm>
            <a:off x="840701" y="1844824"/>
            <a:ext cx="7543801" cy="4023360"/>
          </a:xfrm>
        </p:spPr>
        <p:txBody>
          <a:bodyPr>
            <a:normAutofit fontScale="92500" lnSpcReduction="10000"/>
          </a:bodyPr>
          <a:lstStyle/>
          <a:p>
            <a:endParaRPr lang="lv-LV" dirty="0" smtClean="0">
              <a:solidFill>
                <a:schemeClr val="tx1"/>
              </a:solidFill>
            </a:endParaRPr>
          </a:p>
          <a:p>
            <a:r>
              <a:rPr lang="lv-LV" sz="2400" dirty="0" smtClean="0">
                <a:solidFill>
                  <a:schemeClr val="tx1"/>
                </a:solidFill>
              </a:rPr>
              <a:t>S</a:t>
            </a:r>
            <a:r>
              <a:rPr lang="en-GB" sz="2400" dirty="0" err="1" smtClean="0">
                <a:solidFill>
                  <a:schemeClr val="tx1"/>
                </a:solidFill>
              </a:rPr>
              <a:t>ince</a:t>
            </a:r>
            <a:r>
              <a:rPr lang="en-GB" sz="2400" dirty="0" smtClean="0">
                <a:solidFill>
                  <a:schemeClr val="tx1"/>
                </a:solidFill>
              </a:rPr>
              <a:t> </a:t>
            </a:r>
            <a:r>
              <a:rPr lang="en-GB" sz="2400" dirty="0">
                <a:solidFill>
                  <a:schemeClr val="tx1"/>
                </a:solidFill>
              </a:rPr>
              <a:t>2011, learning outcomes have become a compulsory part of the higher education study programmes</a:t>
            </a:r>
            <a:r>
              <a:rPr lang="en-GB" sz="2400" dirty="0" smtClean="0">
                <a:solidFill>
                  <a:schemeClr val="tx1"/>
                </a:solidFill>
              </a:rPr>
              <a:t>.</a:t>
            </a:r>
            <a:endParaRPr lang="lv-LV" sz="2400" dirty="0" smtClean="0">
              <a:solidFill>
                <a:schemeClr val="tx1"/>
              </a:solidFill>
            </a:endParaRPr>
          </a:p>
          <a:p>
            <a:r>
              <a:rPr lang="en-GB" sz="2400" dirty="0" smtClean="0">
                <a:solidFill>
                  <a:schemeClr val="tx1"/>
                </a:solidFill>
              </a:rPr>
              <a:t> </a:t>
            </a:r>
            <a:r>
              <a:rPr lang="en-GB" sz="2400" dirty="0">
                <a:solidFill>
                  <a:schemeClr val="tx1"/>
                </a:solidFill>
              </a:rPr>
              <a:t>However, already since 2004 higher education sector has worked to develop learning outcomes based Bologna cycle descriptors that were integrated in the LQF descriptors approved by the Cabinet of Ministers in October 2010. </a:t>
            </a:r>
            <a:endParaRPr lang="lv-LV" sz="2400" dirty="0" smtClean="0">
              <a:solidFill>
                <a:schemeClr val="tx1"/>
              </a:solidFill>
            </a:endParaRPr>
          </a:p>
          <a:p>
            <a:r>
              <a:rPr lang="en-GB" sz="2400" dirty="0" smtClean="0">
                <a:solidFill>
                  <a:schemeClr val="tx1"/>
                </a:solidFill>
              </a:rPr>
              <a:t>HEIs </a:t>
            </a:r>
            <a:r>
              <a:rPr lang="en-GB" sz="2400" dirty="0">
                <a:solidFill>
                  <a:schemeClr val="tx1"/>
                </a:solidFill>
              </a:rPr>
              <a:t>have to formulate learning outcomes for study programmes and courses regarding the requirements set by state education standards and occupational standards (for professional higher education programmes)</a:t>
            </a:r>
            <a:r>
              <a:rPr lang="en-GB" dirty="0">
                <a:solidFill>
                  <a:schemeClr val="tx1"/>
                </a:solidFill>
              </a:rPr>
              <a:t>.</a:t>
            </a:r>
            <a:endParaRPr lang="lv-LV" dirty="0">
              <a:solidFill>
                <a:schemeClr val="tx1"/>
              </a:solidFill>
            </a:endParaRPr>
          </a:p>
          <a:p>
            <a:endParaRPr lang="lv-LV" dirty="0"/>
          </a:p>
        </p:txBody>
      </p:sp>
    </p:spTree>
    <p:extLst>
      <p:ext uri="{BB962C8B-B14F-4D97-AF65-F5344CB8AC3E}">
        <p14:creationId xmlns:p14="http://schemas.microsoft.com/office/powerpoint/2010/main" val="1164551256"/>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251950" cy="765175"/>
          </a:xfrm>
        </p:spPr>
        <p:txBody>
          <a:bodyPr/>
          <a:lstStyle/>
          <a:p>
            <a:r>
              <a:rPr lang="en-US" altLang="lv-LV" sz="2400" b="1" smtClean="0"/>
              <a:t>The cycle descriptors for LQF </a:t>
            </a:r>
            <a:r>
              <a:rPr lang="lv-LV" altLang="lv-LV" sz="2400" b="1" smtClean="0"/>
              <a:t>l</a:t>
            </a:r>
            <a:r>
              <a:rPr lang="en-US" altLang="lv-LV" sz="2400" b="1" smtClean="0"/>
              <a:t>evel 5</a:t>
            </a:r>
            <a:r>
              <a:rPr lang="lv-LV" altLang="lv-LV" sz="2400" b="1" smtClean="0"/>
              <a:t> (I)</a:t>
            </a:r>
            <a:endParaRPr lang="en-US" altLang="lv-LV" sz="2400" b="1" smtClean="0"/>
          </a:p>
        </p:txBody>
      </p:sp>
      <p:sp>
        <p:nvSpPr>
          <p:cNvPr id="15386" name="Content Placeholder 4"/>
          <p:cNvSpPr>
            <a:spLocks noGrp="1"/>
          </p:cNvSpPr>
          <p:nvPr>
            <p:ph idx="1"/>
          </p:nvPr>
        </p:nvSpPr>
        <p:spPr/>
        <p:txBody>
          <a:bodyPr/>
          <a:lstStyle/>
          <a:p>
            <a:endParaRPr lang="lv-LV" altLang="lv-LV" dirty="0" smtClean="0"/>
          </a:p>
        </p:txBody>
      </p:sp>
      <p:graphicFrame>
        <p:nvGraphicFramePr>
          <p:cNvPr id="6" name="Table 5"/>
          <p:cNvGraphicFramePr>
            <a:graphicFrameLocks noGrp="1"/>
          </p:cNvGraphicFramePr>
          <p:nvPr/>
        </p:nvGraphicFramePr>
        <p:xfrm>
          <a:off x="107950" y="765175"/>
          <a:ext cx="8928100" cy="5888045"/>
        </p:xfrm>
        <a:graphic>
          <a:graphicData uri="http://schemas.openxmlformats.org/drawingml/2006/table">
            <a:tbl>
              <a:tblPr firstRow="1" firstCol="1" lastRow="1" lastCol="1" bandRow="1" bandCol="1">
                <a:tableStyleId>{5FD0F851-EC5A-4D38-B0AD-8093EC10F338}</a:tableStyleId>
              </a:tblPr>
              <a:tblGrid>
                <a:gridCol w="1656019"/>
                <a:gridCol w="7272081"/>
              </a:tblGrid>
              <a:tr h="975354">
                <a:tc>
                  <a:txBody>
                    <a:bodyPr/>
                    <a:lstStyle/>
                    <a:p>
                      <a:pPr algn="ctr">
                        <a:lnSpc>
                          <a:spcPct val="100000"/>
                        </a:lnSpc>
                        <a:spcBef>
                          <a:spcPts val="200"/>
                        </a:spcBef>
                        <a:spcAft>
                          <a:spcPts val="200"/>
                        </a:spcAft>
                      </a:pPr>
                      <a:r>
                        <a:rPr lang="en-GB" sz="1600" dirty="0">
                          <a:effectLst/>
                        </a:rPr>
                        <a:t>Characteristics</a:t>
                      </a:r>
                      <a:endParaRPr lang="en-US" sz="160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200"/>
                        </a:spcBef>
                        <a:spcAft>
                          <a:spcPts val="200"/>
                        </a:spcAft>
                      </a:pPr>
                      <a:r>
                        <a:rPr lang="en-GB" sz="1600" b="0" dirty="0">
                          <a:effectLst/>
                        </a:rPr>
                        <a:t>The competences conforming with the diploma of the 1st level professional higher education (college) comprise the competences of a secondary education graduate and are acquired through professional studies, which proceed in close contact with the relevant professional field  </a:t>
                      </a:r>
                      <a:endParaRPr lang="en-US" sz="1600" b="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167">
                <a:tc>
                  <a:txBody>
                    <a:bodyPr/>
                    <a:lstStyle/>
                    <a:p>
                      <a:pPr algn="ctr">
                        <a:lnSpc>
                          <a:spcPct val="100000"/>
                        </a:lnSpc>
                        <a:spcBef>
                          <a:spcPts val="200"/>
                        </a:spcBef>
                        <a:spcAft>
                          <a:spcPts val="200"/>
                        </a:spcAft>
                      </a:pPr>
                      <a:r>
                        <a:rPr lang="en-GB" sz="1600" dirty="0">
                          <a:effectLst/>
                        </a:rPr>
                        <a:t> </a:t>
                      </a:r>
                      <a:endParaRPr lang="en-US" sz="160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200"/>
                        </a:spcBef>
                        <a:spcAft>
                          <a:spcPts val="200"/>
                        </a:spcAft>
                      </a:pPr>
                      <a:r>
                        <a:rPr lang="en-GB" sz="1600" b="1" i="1" dirty="0">
                          <a:effectLst/>
                        </a:rPr>
                        <a:t>In addition to the competences of a secondary school graduate, the holder of the 1</a:t>
                      </a:r>
                      <a:r>
                        <a:rPr lang="en-GB" sz="1600" b="1" i="1" baseline="30000" dirty="0">
                          <a:effectLst/>
                        </a:rPr>
                        <a:t>st</a:t>
                      </a:r>
                      <a:r>
                        <a:rPr lang="en-GB" sz="1600" b="1" i="1" dirty="0">
                          <a:effectLst/>
                        </a:rPr>
                        <a:t> level professional higher education diploma IS ABLE TO:</a:t>
                      </a:r>
                      <a:endParaRPr lang="en-US" sz="1600" b="1" i="1"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0333">
                <a:tc>
                  <a:txBody>
                    <a:bodyPr/>
                    <a:lstStyle/>
                    <a:p>
                      <a:pPr algn="ctr">
                        <a:lnSpc>
                          <a:spcPct val="100000"/>
                        </a:lnSpc>
                        <a:spcBef>
                          <a:spcPts val="200"/>
                        </a:spcBef>
                        <a:spcAft>
                          <a:spcPts val="200"/>
                        </a:spcAft>
                      </a:pPr>
                      <a:r>
                        <a:rPr lang="en-GB" sz="1600" dirty="0">
                          <a:effectLst/>
                        </a:rPr>
                        <a:t>Knowledge  and understanding</a:t>
                      </a:r>
                      <a:endParaRPr lang="en-US" sz="160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200"/>
                        </a:spcBef>
                        <a:spcAft>
                          <a:spcPts val="200"/>
                        </a:spcAft>
                      </a:pPr>
                      <a:r>
                        <a:rPr lang="en-GB" sz="1600" b="0" dirty="0">
                          <a:effectLst/>
                        </a:rPr>
                        <a:t>demonstrate comprehensive and specialised knowledge and understanding of facts, theories, causalities and technologies of the concrete professional field</a:t>
                      </a:r>
                      <a:endParaRPr lang="en-US" sz="1600" b="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2750">
                <a:tc>
                  <a:txBody>
                    <a:bodyPr/>
                    <a:lstStyle/>
                    <a:p>
                      <a:pPr algn="ctr">
                        <a:lnSpc>
                          <a:spcPct val="100000"/>
                        </a:lnSpc>
                        <a:spcBef>
                          <a:spcPts val="200"/>
                        </a:spcBef>
                        <a:spcAft>
                          <a:spcPts val="200"/>
                        </a:spcAft>
                      </a:pPr>
                      <a:r>
                        <a:rPr lang="en-GB" sz="1600">
                          <a:effectLst/>
                        </a:rPr>
                        <a:t>Ability  to apply knowledge</a:t>
                      </a:r>
                      <a:endParaRPr lang="en-US" sz="160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on the basis of analytical approach, to perform practical tasks in the concrete profession</a:t>
                      </a:r>
                      <a:endParaRPr lang="en-US" sz="1600" b="0" dirty="0">
                        <a:effectLst/>
                      </a:endParaRPr>
                    </a:p>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demonstrate skills, allowing to find creative solutions to professional problems</a:t>
                      </a:r>
                      <a:endParaRPr lang="en-US" sz="1600" b="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9268">
                <a:tc>
                  <a:txBody>
                    <a:bodyPr/>
                    <a:lstStyle/>
                    <a:p>
                      <a:pPr algn="ctr">
                        <a:lnSpc>
                          <a:spcPct val="100000"/>
                        </a:lnSpc>
                        <a:spcBef>
                          <a:spcPts val="200"/>
                        </a:spcBef>
                        <a:spcAft>
                          <a:spcPts val="200"/>
                        </a:spcAft>
                      </a:pPr>
                      <a:r>
                        <a:rPr lang="en-GB" sz="1600">
                          <a:effectLst/>
                        </a:rPr>
                        <a:t>Analysis, synthesis, evaluation</a:t>
                      </a:r>
                      <a:endParaRPr lang="en-US" sz="160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discuss and provide arguments regarding practical issues and solutions in the concrete profession</a:t>
                      </a:r>
                      <a:endParaRPr lang="en-US" sz="1600" b="0" dirty="0">
                        <a:effectLst/>
                      </a:endParaRPr>
                    </a:p>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select the necessary information and use it for solving clearly defined problems</a:t>
                      </a:r>
                      <a:endParaRPr lang="en-US" sz="1600" b="0" dirty="0">
                        <a:effectLst/>
                      </a:endParaRPr>
                    </a:p>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participate in the development of the concrete professional field</a:t>
                      </a:r>
                      <a:endParaRPr lang="en-US" sz="1600" b="0" dirty="0">
                        <a:effectLst/>
                      </a:endParaRPr>
                    </a:p>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demonstrate understanding of the place of the concrete profession in a broader social context</a:t>
                      </a:r>
                      <a:endParaRPr lang="en-US" sz="1600" b="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5167">
                <a:tc>
                  <a:txBody>
                    <a:bodyPr/>
                    <a:lstStyle/>
                    <a:p>
                      <a:pPr algn="ctr">
                        <a:lnSpc>
                          <a:spcPct val="100000"/>
                        </a:lnSpc>
                        <a:spcBef>
                          <a:spcPts val="200"/>
                        </a:spcBef>
                        <a:spcAft>
                          <a:spcPts val="200"/>
                        </a:spcAft>
                      </a:pPr>
                      <a:r>
                        <a:rPr lang="en-GB" sz="1600">
                          <a:effectLst/>
                        </a:rPr>
                        <a:t>Communication</a:t>
                      </a:r>
                      <a:endParaRPr lang="en-US" sz="160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8000" indent="-108000" algn="just">
                        <a:lnSpc>
                          <a:spcPct val="100000"/>
                        </a:lnSpc>
                        <a:spcBef>
                          <a:spcPts val="200"/>
                        </a:spcBef>
                        <a:spcAft>
                          <a:spcPts val="200"/>
                        </a:spcAft>
                      </a:pPr>
                      <a:r>
                        <a:rPr lang="en-GB" sz="1600" b="0" dirty="0">
                          <a:effectLst/>
                        </a:rPr>
                        <a:t>discuss and provide arguments regarding practical issues and solutions in the concrete profession with colleagues, clients and management</a:t>
                      </a:r>
                      <a:endParaRPr lang="en-US" sz="1600" b="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088276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251950" cy="836613"/>
          </a:xfrm>
        </p:spPr>
        <p:txBody>
          <a:bodyPr/>
          <a:lstStyle/>
          <a:p>
            <a:r>
              <a:rPr lang="en-US" altLang="lv-LV" sz="2400" b="1" smtClean="0"/>
              <a:t>The cycle descriptors for LQF </a:t>
            </a:r>
            <a:r>
              <a:rPr lang="lv-LV" altLang="lv-LV" sz="2400" b="1" smtClean="0"/>
              <a:t>l</a:t>
            </a:r>
            <a:r>
              <a:rPr lang="en-US" altLang="lv-LV" sz="2400" b="1" smtClean="0"/>
              <a:t>evel 5</a:t>
            </a:r>
            <a:r>
              <a:rPr lang="lv-LV" altLang="lv-LV" sz="2400" b="1" smtClean="0"/>
              <a:t> (II)</a:t>
            </a:r>
            <a:endParaRPr lang="en-US" altLang="lv-LV" sz="2400" b="1" smtClean="0"/>
          </a:p>
        </p:txBody>
      </p:sp>
      <p:sp>
        <p:nvSpPr>
          <p:cNvPr id="16399" name="Content Placeholder 4"/>
          <p:cNvSpPr>
            <a:spLocks noGrp="1"/>
          </p:cNvSpPr>
          <p:nvPr>
            <p:ph idx="1"/>
          </p:nvPr>
        </p:nvSpPr>
        <p:spPr/>
        <p:txBody>
          <a:bodyPr/>
          <a:lstStyle/>
          <a:p>
            <a:endParaRPr lang="lv-LV" altLang="lv-LV" smtClean="0"/>
          </a:p>
        </p:txBody>
      </p:sp>
      <p:graphicFrame>
        <p:nvGraphicFramePr>
          <p:cNvPr id="6" name="Table 5"/>
          <p:cNvGraphicFramePr>
            <a:graphicFrameLocks noGrp="1"/>
          </p:cNvGraphicFramePr>
          <p:nvPr/>
        </p:nvGraphicFramePr>
        <p:xfrm>
          <a:off x="28575" y="1196975"/>
          <a:ext cx="8928100" cy="4481513"/>
        </p:xfrm>
        <a:graphic>
          <a:graphicData uri="http://schemas.openxmlformats.org/drawingml/2006/table">
            <a:tbl>
              <a:tblPr firstRow="1" firstCol="1" lastRow="1" lastCol="1" bandRow="1" bandCol="1">
                <a:tableStyleId>{5FD0F851-EC5A-4D38-B0AD-8093EC10F338}</a:tableStyleId>
              </a:tblPr>
              <a:tblGrid>
                <a:gridCol w="1291004"/>
                <a:gridCol w="7637096"/>
              </a:tblGrid>
              <a:tr h="2218921">
                <a:tc>
                  <a:txBody>
                    <a:bodyPr/>
                    <a:lstStyle/>
                    <a:p>
                      <a:pPr algn="ctr">
                        <a:lnSpc>
                          <a:spcPct val="100000"/>
                        </a:lnSpc>
                        <a:spcBef>
                          <a:spcPts val="200"/>
                        </a:spcBef>
                        <a:spcAft>
                          <a:spcPts val="200"/>
                        </a:spcAft>
                      </a:pPr>
                      <a:r>
                        <a:rPr lang="en-GB" sz="1600" dirty="0">
                          <a:effectLst/>
                        </a:rPr>
                        <a:t>General skills</a:t>
                      </a:r>
                      <a:endParaRPr lang="en-US" sz="160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with an appropriate degree of independence, to engage in further learning, improving one’s competences</a:t>
                      </a:r>
                      <a:endParaRPr lang="en-US" sz="1600" b="0" dirty="0">
                        <a:effectLst/>
                      </a:endParaRPr>
                    </a:p>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assess and improve one’s own actions and those of other people</a:t>
                      </a:r>
                      <a:endParaRPr lang="en-US" sz="1600" b="0" dirty="0">
                        <a:effectLst/>
                      </a:endParaRPr>
                    </a:p>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work in co-operation with others</a:t>
                      </a:r>
                      <a:endParaRPr lang="en-US" sz="1600" b="0" dirty="0">
                        <a:effectLst/>
                      </a:endParaRPr>
                    </a:p>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plan and to organise work</a:t>
                      </a:r>
                      <a:endParaRPr lang="en-US" sz="1600" b="0" dirty="0">
                        <a:effectLst/>
                      </a:endParaRPr>
                    </a:p>
                    <a:p>
                      <a:pPr marL="108000" lvl="0" indent="-108000" algn="just">
                        <a:lnSpc>
                          <a:spcPct val="100000"/>
                        </a:lnSpc>
                        <a:spcBef>
                          <a:spcPts val="200"/>
                        </a:spcBef>
                        <a:spcAft>
                          <a:spcPts val="200"/>
                        </a:spcAft>
                        <a:buClr>
                          <a:srgbClr val="003300"/>
                        </a:buClr>
                        <a:buSzPts val="800"/>
                        <a:buFont typeface="Symbol"/>
                        <a:buChar char=""/>
                        <a:tabLst>
                          <a:tab pos="107950" algn="l"/>
                        </a:tabLst>
                      </a:pPr>
                      <a:r>
                        <a:rPr lang="en-GB" sz="1600" b="0" dirty="0">
                          <a:effectLst/>
                        </a:rPr>
                        <a:t>perform concrete tasks in one’s profession or to supervise such work activities, in which unpredictable changes are possible</a:t>
                      </a:r>
                      <a:endParaRPr lang="en-US" sz="1600" b="0" dirty="0">
                        <a:solidFill>
                          <a:srgbClr val="000000"/>
                        </a:solidFill>
                        <a:effectLst/>
                        <a:latin typeface="Arial"/>
                        <a:ea typeface="Calibri"/>
                        <a:cs typeface="Times New Roman"/>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4965">
                <a:tc gridSpan="2">
                  <a:txBody>
                    <a:bodyPr/>
                    <a:lstStyle/>
                    <a:p>
                      <a:pPr algn="ctr">
                        <a:lnSpc>
                          <a:spcPct val="100000"/>
                        </a:lnSpc>
                        <a:spcBef>
                          <a:spcPts val="200"/>
                        </a:spcBef>
                        <a:spcAft>
                          <a:spcPts val="200"/>
                        </a:spcAft>
                      </a:pPr>
                      <a:r>
                        <a:rPr lang="en-GB" sz="1600" b="1" dirty="0">
                          <a:effectLst/>
                        </a:rPr>
                        <a:t>Formal aspects </a:t>
                      </a:r>
                      <a:r>
                        <a:rPr lang="en-GB" sz="1600" b="1" i="1" dirty="0">
                          <a:effectLst/>
                        </a:rPr>
                        <a:t>(Additional information, not part of the descriptor)</a:t>
                      </a:r>
                      <a:endParaRPr lang="en-US" sz="1600" b="1" i="1" dirty="0">
                        <a:solidFill>
                          <a:srgbClr val="000000"/>
                        </a:solidFill>
                        <a:effectLst/>
                        <a:latin typeface="Arial"/>
                        <a:ea typeface="Calibri"/>
                        <a:cs typeface="Times New Roman"/>
                      </a:endParaRPr>
                    </a:p>
                  </a:txBody>
                  <a:tcPr marL="58815" marR="588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r h="1817627">
                <a:tc gridSpan="2">
                  <a:txBody>
                    <a:bodyPr/>
                    <a:lstStyle/>
                    <a:p>
                      <a:pPr marL="108000" lvl="0" indent="-108000" algn="just" defTabSz="914400" rtl="0" eaLnBrk="1" latinLnBrk="0" hangingPunct="1">
                        <a:lnSpc>
                          <a:spcPct val="100000"/>
                        </a:lnSpc>
                        <a:spcBef>
                          <a:spcPts val="200"/>
                        </a:spcBef>
                        <a:spcAft>
                          <a:spcPts val="200"/>
                        </a:spcAft>
                        <a:buClr>
                          <a:srgbClr val="003300"/>
                        </a:buClr>
                        <a:buSzPts val="800"/>
                        <a:buFont typeface="Symbol"/>
                        <a:buChar char=""/>
                        <a:tabLst>
                          <a:tab pos="107950" algn="l"/>
                        </a:tabLst>
                      </a:pPr>
                      <a:r>
                        <a:rPr lang="en-GB" sz="1600" b="0" kern="1200" dirty="0">
                          <a:solidFill>
                            <a:schemeClr val="tx1"/>
                          </a:solidFill>
                          <a:effectLst/>
                          <a:latin typeface="+mn-lt"/>
                          <a:ea typeface="+mn-ea"/>
                          <a:cs typeface="+mn-cs"/>
                        </a:rPr>
                        <a:t>persons, who have acquired secondary education, are enrolled in programmes of 1st level professional higher education</a:t>
                      </a:r>
                      <a:endParaRPr lang="en-US" sz="1600" b="0" kern="1200" dirty="0">
                        <a:solidFill>
                          <a:schemeClr val="tx1"/>
                        </a:solidFill>
                        <a:effectLst/>
                        <a:latin typeface="+mn-lt"/>
                        <a:ea typeface="+mn-ea"/>
                        <a:cs typeface="+mn-cs"/>
                      </a:endParaRPr>
                    </a:p>
                    <a:p>
                      <a:pPr marL="108000" lvl="0" indent="-108000" algn="just" defTabSz="914400" rtl="0" eaLnBrk="1" latinLnBrk="0" hangingPunct="1">
                        <a:lnSpc>
                          <a:spcPct val="100000"/>
                        </a:lnSpc>
                        <a:spcBef>
                          <a:spcPts val="200"/>
                        </a:spcBef>
                        <a:spcAft>
                          <a:spcPts val="200"/>
                        </a:spcAft>
                        <a:buClr>
                          <a:srgbClr val="003300"/>
                        </a:buClr>
                        <a:buSzPts val="800"/>
                        <a:buFont typeface="Symbol"/>
                        <a:buChar char=""/>
                        <a:tabLst>
                          <a:tab pos="107950" algn="l"/>
                        </a:tabLst>
                      </a:pPr>
                      <a:r>
                        <a:rPr lang="en-GB" sz="1600" b="0" kern="1200" dirty="0">
                          <a:solidFill>
                            <a:schemeClr val="tx1"/>
                          </a:solidFill>
                          <a:effectLst/>
                          <a:latin typeface="+mn-lt"/>
                          <a:ea typeface="+mn-ea"/>
                          <a:cs typeface="+mn-cs"/>
                        </a:rPr>
                        <a:t>persons, who have acquired the qualifications of the 1st level professional higher education are entitled to continue the studies in a relevant study programme for completing a full study cycle</a:t>
                      </a:r>
                      <a:endParaRPr lang="en-US" sz="1600" b="0" kern="1200" dirty="0">
                        <a:solidFill>
                          <a:schemeClr val="tx1"/>
                        </a:solidFill>
                        <a:effectLst/>
                        <a:latin typeface="+mn-lt"/>
                        <a:ea typeface="+mn-ea"/>
                        <a:cs typeface="+mn-cs"/>
                      </a:endParaRPr>
                    </a:p>
                    <a:p>
                      <a:pPr marL="108000" lvl="0" indent="-108000" algn="just" defTabSz="914400" rtl="0" eaLnBrk="1" latinLnBrk="0" hangingPunct="1">
                        <a:lnSpc>
                          <a:spcPct val="100000"/>
                        </a:lnSpc>
                        <a:spcBef>
                          <a:spcPts val="200"/>
                        </a:spcBef>
                        <a:spcAft>
                          <a:spcPts val="200"/>
                        </a:spcAft>
                        <a:buClr>
                          <a:srgbClr val="003300"/>
                        </a:buClr>
                        <a:buSzPts val="800"/>
                        <a:buFont typeface="Symbol"/>
                        <a:buChar char=""/>
                        <a:tabLst>
                          <a:tab pos="107950" algn="l"/>
                        </a:tabLst>
                      </a:pPr>
                      <a:r>
                        <a:rPr lang="en-GB" sz="1600" b="0" kern="1200" dirty="0">
                          <a:solidFill>
                            <a:schemeClr val="tx1"/>
                          </a:solidFill>
                          <a:effectLst/>
                          <a:latin typeface="+mn-lt"/>
                          <a:ea typeface="+mn-ea"/>
                          <a:cs typeface="+mn-cs"/>
                        </a:rPr>
                        <a:t>the study programmes leading to the acquisition of the 1st level professional higher education comply with the particular occupational standard and comprise 120-180 ECTS credits</a:t>
                      </a:r>
                      <a:endParaRPr lang="en-US" sz="1600" b="0" kern="1200" dirty="0">
                        <a:solidFill>
                          <a:schemeClr val="tx1"/>
                        </a:solidFill>
                        <a:effectLst/>
                        <a:latin typeface="+mn-lt"/>
                        <a:ea typeface="+mn-ea"/>
                        <a:cs typeface="+mn-cs"/>
                      </a:endParaRPr>
                    </a:p>
                  </a:txBody>
                  <a:tcPr marL="58815" marR="58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r>
            </a:tbl>
          </a:graphicData>
        </a:graphic>
      </p:graphicFrame>
    </p:spTree>
    <p:extLst>
      <p:ext uri="{BB962C8B-B14F-4D97-AF65-F5344CB8AC3E}">
        <p14:creationId xmlns:p14="http://schemas.microsoft.com/office/powerpoint/2010/main" val="363932981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836613"/>
          </a:xfrm>
        </p:spPr>
        <p:txBody>
          <a:bodyPr/>
          <a:lstStyle/>
          <a:p>
            <a:r>
              <a:rPr lang="lv-LV" altLang="lv-LV" sz="2800" b="1" smtClean="0"/>
              <a:t>EQF </a:t>
            </a:r>
            <a:r>
              <a:rPr lang="lv-LV" altLang="lv-LV" sz="2800" b="1" i="1" smtClean="0"/>
              <a:t>vs</a:t>
            </a:r>
            <a:r>
              <a:rPr lang="lv-LV" altLang="lv-LV" sz="2800" b="1" smtClean="0"/>
              <a:t> LQF level 5</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21661784"/>
              </p:ext>
            </p:extLst>
          </p:nvPr>
        </p:nvGraphicFramePr>
        <p:xfrm>
          <a:off x="143668" y="980728"/>
          <a:ext cx="8856663" cy="5912945"/>
        </p:xfrm>
        <a:graphic>
          <a:graphicData uri="http://schemas.openxmlformats.org/drawingml/2006/table">
            <a:tbl>
              <a:tblPr firstRow="1" firstCol="1" lastRow="1" lastCol="1" bandRow="1" bandCol="1">
                <a:tableStyleId>{8799B23B-EC83-4686-B30A-512413B5E67A}</a:tableStyleId>
              </a:tblPr>
              <a:tblGrid>
                <a:gridCol w="359594"/>
                <a:gridCol w="2808644"/>
                <a:gridCol w="5688425"/>
              </a:tblGrid>
              <a:tr h="446865">
                <a:tc>
                  <a:txBody>
                    <a:bodyPr/>
                    <a:lstStyle/>
                    <a:p>
                      <a:pPr algn="just">
                        <a:lnSpc>
                          <a:spcPct val="115000"/>
                        </a:lnSpc>
                        <a:spcBef>
                          <a:spcPts val="200"/>
                        </a:spcBef>
                        <a:spcAft>
                          <a:spcPts val="200"/>
                        </a:spcAft>
                      </a:pPr>
                      <a:r>
                        <a:rPr lang="en-GB" sz="1400" dirty="0">
                          <a:effectLst/>
                        </a:rPr>
                        <a:t> </a:t>
                      </a:r>
                      <a:endParaRPr lang="en-US" sz="1400"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lv-LV" sz="1600" spc="-30" dirty="0">
                          <a:effectLst/>
                        </a:rPr>
                        <a:t>EQF </a:t>
                      </a:r>
                      <a:r>
                        <a:rPr lang="lv-LV" sz="1600" spc="-30" dirty="0" err="1">
                          <a:effectLst/>
                        </a:rPr>
                        <a:t>descriptor</a:t>
                      </a:r>
                      <a:r>
                        <a:rPr lang="en-US" sz="1600" spc="-30" dirty="0">
                          <a:effectLst/>
                        </a:rPr>
                        <a:t>s</a:t>
                      </a:r>
                      <a:endParaRPr lang="en-US" sz="1600" dirty="0">
                        <a:solidFill>
                          <a:schemeClr val="tx1">
                            <a:lumMod val="95000"/>
                            <a:lumOff val="5000"/>
                          </a:schemeClr>
                        </a:solidFill>
                        <a:effectLst/>
                        <a:latin typeface="Arial"/>
                        <a:ea typeface="Calibri"/>
                        <a:cs typeface="Times New Roman"/>
                      </a:endParaRPr>
                    </a:p>
                  </a:txBody>
                  <a:tcPr marL="61782" marR="61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lv-LV" sz="1600" spc="-30" dirty="0">
                          <a:effectLst/>
                        </a:rPr>
                        <a:t>LQF </a:t>
                      </a:r>
                      <a:r>
                        <a:rPr lang="lv-LV" sz="1600" spc="-30" dirty="0" err="1">
                          <a:effectLst/>
                        </a:rPr>
                        <a:t>descriptor</a:t>
                      </a:r>
                      <a:r>
                        <a:rPr lang="en-US" sz="1600" spc="-30" dirty="0">
                          <a:effectLst/>
                        </a:rPr>
                        <a:t>s</a:t>
                      </a:r>
                      <a:endParaRPr lang="en-US" sz="1600" dirty="0">
                        <a:solidFill>
                          <a:schemeClr val="tx1">
                            <a:lumMod val="95000"/>
                            <a:lumOff val="5000"/>
                          </a:schemeClr>
                        </a:solidFill>
                        <a:effectLst/>
                        <a:latin typeface="Arial"/>
                        <a:ea typeface="Calibri"/>
                        <a:cs typeface="Times New Roman"/>
                      </a:endParaRPr>
                    </a:p>
                  </a:txBody>
                  <a:tcPr marL="61782" marR="61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7016">
                <a:tc>
                  <a:txBody>
                    <a:bodyPr/>
                    <a:lstStyle/>
                    <a:p>
                      <a:pPr algn="just">
                        <a:lnSpc>
                          <a:spcPct val="115000"/>
                        </a:lnSpc>
                        <a:spcBef>
                          <a:spcPts val="200"/>
                        </a:spcBef>
                        <a:spcAft>
                          <a:spcPts val="200"/>
                        </a:spcAft>
                      </a:pPr>
                      <a:r>
                        <a:rPr lang="en-GB" sz="1400" dirty="0">
                          <a:effectLst/>
                        </a:rPr>
                        <a:t>K </a:t>
                      </a:r>
                      <a:endParaRPr lang="en-US" sz="1400"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200"/>
                        </a:spcBef>
                        <a:spcAft>
                          <a:spcPts val="200"/>
                        </a:spcAft>
                      </a:pPr>
                      <a:r>
                        <a:rPr lang="en-GB" sz="1600" b="0" u="none" spc="-30" dirty="0">
                          <a:effectLst/>
                        </a:rPr>
                        <a:t>Comprehensive, specialised, factual and theoretical knowledge within a field of work or study and an awareness of the boundaries of that knowledge</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200"/>
                        </a:spcBef>
                        <a:spcAft>
                          <a:spcPts val="200"/>
                        </a:spcAft>
                      </a:pPr>
                      <a:r>
                        <a:rPr lang="en-GB" sz="1600" b="0" u="none" spc="-30" dirty="0">
                          <a:effectLst/>
                        </a:rPr>
                        <a:t>Able to demonstrate comprehensive and specialised knowledge and understanding of facts, theories, causalities and technologies of the concrete professional field</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0870">
                <a:tc>
                  <a:txBody>
                    <a:bodyPr/>
                    <a:lstStyle/>
                    <a:p>
                      <a:pPr algn="just">
                        <a:lnSpc>
                          <a:spcPct val="115000"/>
                        </a:lnSpc>
                        <a:spcBef>
                          <a:spcPts val="200"/>
                        </a:spcBef>
                        <a:spcAft>
                          <a:spcPts val="200"/>
                        </a:spcAft>
                      </a:pPr>
                      <a:r>
                        <a:rPr lang="en-GB" sz="1400">
                          <a:effectLst/>
                        </a:rPr>
                        <a:t>S</a:t>
                      </a:r>
                      <a:endParaRPr lang="en-US" sz="140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200"/>
                        </a:spcBef>
                        <a:spcAft>
                          <a:spcPts val="200"/>
                        </a:spcAft>
                      </a:pPr>
                      <a:r>
                        <a:rPr lang="en-GB" sz="1600" b="0" u="none" spc="-30" dirty="0">
                          <a:effectLst/>
                        </a:rPr>
                        <a:t>A comprehensive range of cognitive and practical skills required to develop creative solutions to abstract problems </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0000"/>
                        </a:lnSpc>
                        <a:spcBef>
                          <a:spcPts val="200"/>
                        </a:spcBef>
                        <a:spcAft>
                          <a:spcPts val="200"/>
                        </a:spcAft>
                      </a:pPr>
                      <a:r>
                        <a:rPr lang="en-GB" sz="1600" b="0" u="none" spc="-30" dirty="0">
                          <a:effectLst/>
                        </a:rPr>
                        <a:t>Able, on the basis of analytical approach, to perform practical tasks in the concrete profession, demonstrate skills, allowing to find creative solutions to professional problems, to discuss and provide arguments regarding practical issues and solutions in the concrete profession with colleagues, clients and management, able to, with an appropriate degree of independence, to engage in further learning, improving one’s competences</a:t>
                      </a:r>
                      <a:endParaRPr lang="en-US" sz="1600" b="0" u="none" dirty="0">
                        <a:effectLst/>
                      </a:endParaRPr>
                    </a:p>
                    <a:p>
                      <a:pPr algn="just">
                        <a:lnSpc>
                          <a:spcPct val="100000"/>
                        </a:lnSpc>
                        <a:spcBef>
                          <a:spcPts val="200"/>
                        </a:spcBef>
                        <a:spcAft>
                          <a:spcPts val="200"/>
                        </a:spcAft>
                      </a:pPr>
                      <a:r>
                        <a:rPr lang="en-GB" sz="1600" b="0" u="none" spc="-30" dirty="0">
                          <a:effectLst/>
                        </a:rPr>
                        <a:t>Able to assess and improve one’s own actions and those of other people, to work in co-operation with others, to plan and to organise work to perform concrete tasks in one’s profession or to supervise such work activities, in which unpredictable changes are possible</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5787">
                <a:tc>
                  <a:txBody>
                    <a:bodyPr/>
                    <a:lstStyle/>
                    <a:p>
                      <a:pPr algn="just">
                        <a:lnSpc>
                          <a:spcPct val="115000"/>
                        </a:lnSpc>
                        <a:spcBef>
                          <a:spcPts val="200"/>
                        </a:spcBef>
                        <a:spcAft>
                          <a:spcPts val="200"/>
                        </a:spcAft>
                      </a:pPr>
                      <a:r>
                        <a:rPr lang="en-GB" sz="1400">
                          <a:effectLst/>
                        </a:rPr>
                        <a:t>C</a:t>
                      </a:r>
                      <a:endParaRPr lang="en-US" sz="140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200"/>
                        </a:spcBef>
                        <a:spcAft>
                          <a:spcPts val="200"/>
                        </a:spcAft>
                      </a:pPr>
                      <a:r>
                        <a:rPr lang="en-GB" sz="1600" b="0" u="none" spc="-30" dirty="0">
                          <a:effectLst/>
                        </a:rPr>
                        <a:t>Exercise management and supervision in contexts of work or study activities where there is unpredictable change</a:t>
                      </a:r>
                      <a:endParaRPr lang="en-US" sz="1600" b="0" u="none" dirty="0">
                        <a:effectLst/>
                      </a:endParaRPr>
                    </a:p>
                    <a:p>
                      <a:pPr algn="just">
                        <a:lnSpc>
                          <a:spcPct val="100000"/>
                        </a:lnSpc>
                        <a:spcBef>
                          <a:spcPts val="200"/>
                        </a:spcBef>
                        <a:spcAft>
                          <a:spcPts val="200"/>
                        </a:spcAft>
                      </a:pPr>
                      <a:r>
                        <a:rPr lang="en-GB" sz="1600" b="0" u="none" spc="-30" dirty="0">
                          <a:effectLst/>
                        </a:rPr>
                        <a:t>Review and develop performance of self and others</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200"/>
                        </a:spcBef>
                        <a:spcAft>
                          <a:spcPts val="200"/>
                        </a:spcAft>
                      </a:pPr>
                      <a:r>
                        <a:rPr lang="en-GB" sz="1600" b="0" u="none" spc="-30" dirty="0">
                          <a:effectLst/>
                        </a:rPr>
                        <a:t>Able to define, describe and analyse practical problems in one’s profession, select the necessary information and use it for solving clearly defined problems, to participate in the development of the concrete professional field, demonstrate understanding of the place of the concrete profession in a broader social context</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058825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836613"/>
          </a:xfrm>
        </p:spPr>
        <p:txBody>
          <a:bodyPr/>
          <a:lstStyle/>
          <a:p>
            <a:r>
              <a:rPr lang="lv-LV" altLang="lv-LV" sz="2800" b="1" dirty="0" smtClean="0"/>
              <a:t>LQF </a:t>
            </a:r>
            <a:r>
              <a:rPr lang="lv-LV" altLang="lv-LV" sz="2800" b="1" dirty="0" err="1" smtClean="0"/>
              <a:t>level</a:t>
            </a:r>
            <a:r>
              <a:rPr lang="lv-LV" altLang="lv-LV" sz="2800" b="1" dirty="0" smtClean="0"/>
              <a:t> </a:t>
            </a:r>
            <a:r>
              <a:rPr lang="lv-LV" altLang="lv-LV" sz="2800" b="1" dirty="0"/>
              <a:t>6</a:t>
            </a:r>
            <a:endParaRPr lang="lv-LV" altLang="lv-LV" sz="2800" b="1"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67905375"/>
              </p:ext>
            </p:extLst>
          </p:nvPr>
        </p:nvGraphicFramePr>
        <p:xfrm>
          <a:off x="143668" y="980728"/>
          <a:ext cx="8676804" cy="5896562"/>
        </p:xfrm>
        <a:graphic>
          <a:graphicData uri="http://schemas.openxmlformats.org/drawingml/2006/table">
            <a:tbl>
              <a:tblPr firstRow="1" firstCol="1" lastRow="1" lastCol="1" bandRow="1" bandCol="1">
                <a:tableStyleId>{8799B23B-EC83-4686-B30A-512413B5E67A}</a:tableStyleId>
              </a:tblPr>
              <a:tblGrid>
                <a:gridCol w="515892"/>
                <a:gridCol w="8160912"/>
              </a:tblGrid>
              <a:tr h="446865">
                <a:tc>
                  <a:txBody>
                    <a:bodyPr/>
                    <a:lstStyle/>
                    <a:p>
                      <a:pPr algn="just">
                        <a:lnSpc>
                          <a:spcPct val="115000"/>
                        </a:lnSpc>
                        <a:spcBef>
                          <a:spcPts val="200"/>
                        </a:spcBef>
                        <a:spcAft>
                          <a:spcPts val="200"/>
                        </a:spcAft>
                      </a:pPr>
                      <a:r>
                        <a:rPr lang="en-GB" sz="1600" dirty="0">
                          <a:effectLst/>
                        </a:rPr>
                        <a:t> </a:t>
                      </a:r>
                      <a:endParaRPr lang="en-US" sz="1600"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lv-LV" sz="1600" spc="-30" dirty="0">
                          <a:effectLst/>
                        </a:rPr>
                        <a:t>LQF </a:t>
                      </a:r>
                      <a:r>
                        <a:rPr lang="lv-LV" sz="1600" spc="-30" dirty="0" err="1">
                          <a:effectLst/>
                        </a:rPr>
                        <a:t>descriptor</a:t>
                      </a:r>
                      <a:r>
                        <a:rPr lang="en-US" sz="1600" spc="-30" dirty="0">
                          <a:effectLst/>
                        </a:rPr>
                        <a:t>s</a:t>
                      </a:r>
                      <a:endParaRPr lang="en-US" sz="1600" dirty="0">
                        <a:solidFill>
                          <a:schemeClr val="tx1">
                            <a:lumMod val="95000"/>
                            <a:lumOff val="5000"/>
                          </a:schemeClr>
                        </a:solidFill>
                        <a:effectLst/>
                        <a:latin typeface="Arial"/>
                        <a:ea typeface="Calibri"/>
                        <a:cs typeface="Times New Roman"/>
                      </a:endParaRPr>
                    </a:p>
                  </a:txBody>
                  <a:tcPr marL="61782" marR="61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7016">
                <a:tc>
                  <a:txBody>
                    <a:bodyPr/>
                    <a:lstStyle/>
                    <a:p>
                      <a:pPr algn="just">
                        <a:lnSpc>
                          <a:spcPct val="115000"/>
                        </a:lnSpc>
                        <a:spcBef>
                          <a:spcPts val="200"/>
                        </a:spcBef>
                        <a:spcAft>
                          <a:spcPts val="200"/>
                        </a:spcAft>
                      </a:pPr>
                      <a:r>
                        <a:rPr lang="en-GB" sz="1600" dirty="0">
                          <a:effectLst/>
                        </a:rPr>
                        <a:t>K </a:t>
                      </a:r>
                      <a:endParaRPr lang="en-US" sz="1600"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GB" sz="1600" b="0" kern="1200" dirty="0" smtClean="0">
                          <a:solidFill>
                            <a:schemeClr val="tx1"/>
                          </a:solidFill>
                          <a:effectLst/>
                          <a:latin typeface="+mn-lt"/>
                          <a:ea typeface="+mn-ea"/>
                          <a:cs typeface="+mn-cs"/>
                        </a:rPr>
                        <a:t>Able to demonstrate the basic and specialised knowledge typical of the concrete branch of science or profession and a critical understanding of this knowledge, moreover, a part of this knowledge complies with the highest level of achievement in this branch of science or profession </a:t>
                      </a:r>
                      <a:endParaRPr lang="lv-LV" sz="1600" b="0" kern="1200" dirty="0" smtClean="0">
                        <a:solidFill>
                          <a:schemeClr val="tx1"/>
                        </a:solidFill>
                        <a:effectLst/>
                        <a:latin typeface="+mn-lt"/>
                        <a:ea typeface="+mn-ea"/>
                        <a:cs typeface="+mn-cs"/>
                      </a:endParaRPr>
                    </a:p>
                    <a:p>
                      <a:pPr lvl="0"/>
                      <a:r>
                        <a:rPr lang="en-GB" sz="1600" b="0" kern="1200" dirty="0" smtClean="0">
                          <a:solidFill>
                            <a:schemeClr val="tx1"/>
                          </a:solidFill>
                          <a:effectLst/>
                          <a:latin typeface="+mn-lt"/>
                          <a:ea typeface="+mn-ea"/>
                          <a:cs typeface="+mn-cs"/>
                        </a:rPr>
                        <a:t>Able to demonstrate understanding of the most important concepts and causalities of the concrete branch of science or professional field </a:t>
                      </a:r>
                      <a:endParaRPr lang="lv-LV" sz="1600" b="0" kern="1200" dirty="0">
                        <a:solidFill>
                          <a:schemeClr val="tx1"/>
                        </a:solidFill>
                        <a:effectLst/>
                        <a:latin typeface="+mn-lt"/>
                        <a:ea typeface="+mn-ea"/>
                        <a:cs typeface="+mn-cs"/>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0870">
                <a:tc>
                  <a:txBody>
                    <a:bodyPr/>
                    <a:lstStyle/>
                    <a:p>
                      <a:pPr algn="just">
                        <a:lnSpc>
                          <a:spcPct val="115000"/>
                        </a:lnSpc>
                        <a:spcBef>
                          <a:spcPts val="200"/>
                        </a:spcBef>
                        <a:spcAft>
                          <a:spcPts val="200"/>
                        </a:spcAft>
                      </a:pPr>
                      <a:r>
                        <a:rPr lang="en-GB" sz="1600">
                          <a:effectLst/>
                        </a:rPr>
                        <a:t>S</a:t>
                      </a:r>
                      <a:endParaRPr lang="en-US" sz="160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1600" b="0" kern="1200" dirty="0" smtClean="0">
                          <a:solidFill>
                            <a:schemeClr val="tx1"/>
                          </a:solidFill>
                          <a:effectLst/>
                          <a:latin typeface="+mn-lt"/>
                          <a:ea typeface="+mn-ea"/>
                          <a:cs typeface="+mn-cs"/>
                        </a:rPr>
                        <a:t>Able, by using the mastered theoretical foundations and skills, perform professional, artistic, innovative or research activity, to define and describe analytically information, problems and solutions in one’s own branch of science or profession, to explain them and to provide arguments when discussing these with both specialist and non-specialists </a:t>
                      </a:r>
                      <a:endParaRPr lang="lv-LV" sz="1600" b="0" kern="1200" dirty="0" smtClean="0">
                        <a:solidFill>
                          <a:schemeClr val="tx1"/>
                        </a:solidFill>
                        <a:effectLst/>
                        <a:latin typeface="+mn-lt"/>
                        <a:ea typeface="+mn-ea"/>
                        <a:cs typeface="+mn-cs"/>
                      </a:endParaRPr>
                    </a:p>
                    <a:p>
                      <a:r>
                        <a:rPr lang="en-US" sz="1600" b="0" kern="1200" dirty="0" smtClean="0">
                          <a:solidFill>
                            <a:schemeClr val="tx1"/>
                          </a:solidFill>
                          <a:effectLst/>
                          <a:latin typeface="+mn-lt"/>
                          <a:ea typeface="+mn-ea"/>
                          <a:cs typeface="+mn-cs"/>
                        </a:rPr>
                        <a:t>Is able to structure independently one’s own learning, to guide one’s own and subordinates’ further learning and improvement of professional qualification, to demonstrate scientific approach to problem solving, to assume responsibility and take initiative when performing individual work, when working in a team or managing the work of other people, to take decisions and find creative solutions under changing or unclear conditions</a:t>
                      </a:r>
                      <a:r>
                        <a:rPr lang="en-US" sz="1600" b="1" kern="1200" dirty="0" smtClean="0">
                          <a:solidFill>
                            <a:schemeClr val="tx1"/>
                          </a:solidFill>
                          <a:effectLst/>
                          <a:latin typeface="+mn-lt"/>
                          <a:ea typeface="+mn-ea"/>
                          <a:cs typeface="+mn-cs"/>
                        </a:rPr>
                        <a:t>	</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5787">
                <a:tc>
                  <a:txBody>
                    <a:bodyPr/>
                    <a:lstStyle/>
                    <a:p>
                      <a:pPr algn="just">
                        <a:lnSpc>
                          <a:spcPct val="115000"/>
                        </a:lnSpc>
                        <a:spcBef>
                          <a:spcPts val="200"/>
                        </a:spcBef>
                        <a:spcAft>
                          <a:spcPts val="200"/>
                        </a:spcAft>
                      </a:pPr>
                      <a:r>
                        <a:rPr lang="en-GB" sz="1600">
                          <a:effectLst/>
                        </a:rPr>
                        <a:t>C</a:t>
                      </a:r>
                      <a:endParaRPr lang="en-US" sz="160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200"/>
                        </a:spcBef>
                        <a:spcAft>
                          <a:spcPts val="200"/>
                        </a:spcAft>
                      </a:pPr>
                      <a:r>
                        <a:rPr lang="en-US" sz="1600" b="0" kern="1200" dirty="0" smtClean="0">
                          <a:solidFill>
                            <a:schemeClr val="tx1"/>
                          </a:solidFill>
                          <a:effectLst/>
                          <a:latin typeface="+mn-lt"/>
                          <a:ea typeface="+mn-ea"/>
                          <a:cs typeface="+mn-cs"/>
                        </a:rPr>
                        <a:t>Able to obtain, select and </a:t>
                      </a:r>
                      <a:r>
                        <a:rPr lang="en-US" sz="1600" b="0" kern="1200" dirty="0" err="1" smtClean="0">
                          <a:solidFill>
                            <a:schemeClr val="tx1"/>
                          </a:solidFill>
                          <a:effectLst/>
                          <a:latin typeface="+mn-lt"/>
                          <a:ea typeface="+mn-ea"/>
                          <a:cs typeface="+mn-cs"/>
                        </a:rPr>
                        <a:t>analyse</a:t>
                      </a:r>
                      <a:r>
                        <a:rPr lang="en-US" sz="1600" b="0" kern="1200" dirty="0" smtClean="0">
                          <a:solidFill>
                            <a:schemeClr val="tx1"/>
                          </a:solidFill>
                          <a:effectLst/>
                          <a:latin typeface="+mn-lt"/>
                          <a:ea typeface="+mn-ea"/>
                          <a:cs typeface="+mn-cs"/>
                        </a:rPr>
                        <a:t> information independently and to use it, to take decisions and solve problems in the concrete branch of science or profession, demonstrate understanding of professional ethics, assess the impact of one’s professional activities on environment and society and participate in the development of the concrete professional field</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627881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836613"/>
          </a:xfrm>
        </p:spPr>
        <p:txBody>
          <a:bodyPr/>
          <a:lstStyle/>
          <a:p>
            <a:r>
              <a:rPr lang="lv-LV" altLang="lv-LV" sz="2800" b="1" dirty="0" smtClean="0"/>
              <a:t>LQF </a:t>
            </a:r>
            <a:r>
              <a:rPr lang="lv-LV" altLang="lv-LV" sz="2800" b="1" dirty="0" err="1" smtClean="0"/>
              <a:t>level</a:t>
            </a:r>
            <a:r>
              <a:rPr lang="lv-LV" altLang="lv-LV" sz="2800" b="1" dirty="0" smtClean="0"/>
              <a:t> 7</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79781951"/>
              </p:ext>
            </p:extLst>
          </p:nvPr>
        </p:nvGraphicFramePr>
        <p:xfrm>
          <a:off x="143668" y="980728"/>
          <a:ext cx="8676804" cy="5607791"/>
        </p:xfrm>
        <a:graphic>
          <a:graphicData uri="http://schemas.openxmlformats.org/drawingml/2006/table">
            <a:tbl>
              <a:tblPr firstRow="1" firstCol="1" lastRow="1" lastCol="1" bandRow="1" bandCol="1">
                <a:tableStyleId>{8799B23B-EC83-4686-B30A-512413B5E67A}</a:tableStyleId>
              </a:tblPr>
              <a:tblGrid>
                <a:gridCol w="515892"/>
                <a:gridCol w="8160912"/>
              </a:tblGrid>
              <a:tr h="446865">
                <a:tc>
                  <a:txBody>
                    <a:bodyPr/>
                    <a:lstStyle/>
                    <a:p>
                      <a:pPr algn="just">
                        <a:lnSpc>
                          <a:spcPct val="115000"/>
                        </a:lnSpc>
                        <a:spcBef>
                          <a:spcPts val="200"/>
                        </a:spcBef>
                        <a:spcAft>
                          <a:spcPts val="200"/>
                        </a:spcAft>
                      </a:pPr>
                      <a:r>
                        <a:rPr lang="en-GB" sz="1600" dirty="0">
                          <a:effectLst/>
                        </a:rPr>
                        <a:t> </a:t>
                      </a:r>
                      <a:endParaRPr lang="en-US" sz="1600"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lv-LV" sz="1600" spc="-30" dirty="0">
                          <a:effectLst/>
                        </a:rPr>
                        <a:t>LQF </a:t>
                      </a:r>
                      <a:r>
                        <a:rPr lang="lv-LV" sz="1600" spc="-30" dirty="0" err="1">
                          <a:effectLst/>
                        </a:rPr>
                        <a:t>descriptor</a:t>
                      </a:r>
                      <a:r>
                        <a:rPr lang="en-US" sz="1600" spc="-30" dirty="0">
                          <a:effectLst/>
                        </a:rPr>
                        <a:t>s</a:t>
                      </a:r>
                      <a:endParaRPr lang="en-US" sz="1600" dirty="0">
                        <a:solidFill>
                          <a:schemeClr val="tx1">
                            <a:lumMod val="95000"/>
                            <a:lumOff val="5000"/>
                          </a:schemeClr>
                        </a:solidFill>
                        <a:effectLst/>
                        <a:latin typeface="Arial"/>
                        <a:ea typeface="Calibri"/>
                        <a:cs typeface="Times New Roman"/>
                      </a:endParaRPr>
                    </a:p>
                  </a:txBody>
                  <a:tcPr marL="61782" marR="61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7016">
                <a:tc>
                  <a:txBody>
                    <a:bodyPr/>
                    <a:lstStyle/>
                    <a:p>
                      <a:pPr algn="just">
                        <a:lnSpc>
                          <a:spcPct val="115000"/>
                        </a:lnSpc>
                        <a:spcBef>
                          <a:spcPts val="200"/>
                        </a:spcBef>
                        <a:spcAft>
                          <a:spcPts val="200"/>
                        </a:spcAft>
                      </a:pPr>
                      <a:r>
                        <a:rPr lang="en-GB" sz="1600" dirty="0">
                          <a:effectLst/>
                        </a:rPr>
                        <a:t>K </a:t>
                      </a:r>
                      <a:endParaRPr lang="en-US" sz="1600"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600" b="0" kern="1200" dirty="0" smtClean="0">
                          <a:solidFill>
                            <a:schemeClr val="tx1"/>
                          </a:solidFill>
                          <a:effectLst/>
                          <a:latin typeface="+mn-lt"/>
                          <a:ea typeface="+mn-ea"/>
                          <a:cs typeface="+mn-cs"/>
                        </a:rPr>
                        <a:t>Able to demonstrate advanced or extensive knowledge and understanding, a part of which conforms with the most recent findings in the concrete branch of science or professional field and which provide the basis for creative thinking or research, inter alia, working in the interface of various fields</a:t>
                      </a:r>
                      <a:endParaRPr lang="lv-LV" sz="1600" b="0" kern="1200" dirty="0">
                        <a:solidFill>
                          <a:schemeClr val="tx1"/>
                        </a:solidFill>
                        <a:effectLst/>
                        <a:latin typeface="+mn-lt"/>
                        <a:ea typeface="+mn-ea"/>
                        <a:cs typeface="+mn-cs"/>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0870">
                <a:tc>
                  <a:txBody>
                    <a:bodyPr/>
                    <a:lstStyle/>
                    <a:p>
                      <a:pPr algn="just">
                        <a:lnSpc>
                          <a:spcPct val="115000"/>
                        </a:lnSpc>
                        <a:spcBef>
                          <a:spcPts val="200"/>
                        </a:spcBef>
                        <a:spcAft>
                          <a:spcPts val="200"/>
                        </a:spcAft>
                      </a:pPr>
                      <a:r>
                        <a:rPr lang="en-GB" sz="1600">
                          <a:effectLst/>
                        </a:rPr>
                        <a:t>S</a:t>
                      </a:r>
                      <a:endParaRPr lang="en-US" sz="160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1600" b="0" kern="1200" dirty="0" smtClean="0">
                          <a:solidFill>
                            <a:schemeClr val="tx1"/>
                          </a:solidFill>
                          <a:effectLst/>
                          <a:latin typeface="+mn-lt"/>
                          <a:ea typeface="+mn-ea"/>
                          <a:cs typeface="+mn-cs"/>
                        </a:rPr>
                        <a:t>Able to use independently theory, methods and problem solving skills to perform research or artistic activities, or highly qualified professional functions</a:t>
                      </a:r>
                      <a:endParaRPr lang="lv-LV" sz="1600" b="0" kern="1200" dirty="0" smtClean="0">
                        <a:solidFill>
                          <a:schemeClr val="tx1"/>
                        </a:solidFill>
                        <a:effectLst/>
                        <a:latin typeface="+mn-lt"/>
                        <a:ea typeface="+mn-ea"/>
                        <a:cs typeface="+mn-cs"/>
                      </a:endParaRPr>
                    </a:p>
                    <a:p>
                      <a:pPr lvl="0"/>
                      <a:r>
                        <a:rPr lang="en-GB" sz="1600" b="0" kern="1200" dirty="0" smtClean="0">
                          <a:solidFill>
                            <a:schemeClr val="tx1"/>
                          </a:solidFill>
                          <a:effectLst/>
                          <a:latin typeface="+mn-lt"/>
                          <a:ea typeface="+mn-ea"/>
                          <a:cs typeface="+mn-cs"/>
                        </a:rPr>
                        <a:t>Able to provide arguments when explaining or discussing complex or systemic aspects of the concrete branch of science or professional field both to specialists and non-specialists</a:t>
                      </a:r>
                      <a:endParaRPr lang="lv-LV" sz="1600" b="0" kern="1200" dirty="0" smtClean="0">
                        <a:solidFill>
                          <a:schemeClr val="tx1"/>
                        </a:solidFill>
                        <a:effectLst/>
                        <a:latin typeface="+mn-lt"/>
                        <a:ea typeface="+mn-ea"/>
                        <a:cs typeface="+mn-cs"/>
                      </a:endParaRPr>
                    </a:p>
                    <a:p>
                      <a:pPr lvl="0"/>
                      <a:r>
                        <a:rPr lang="en-GB" sz="1600" b="0" kern="1200" dirty="0" smtClean="0">
                          <a:solidFill>
                            <a:schemeClr val="tx1"/>
                          </a:solidFill>
                          <a:effectLst/>
                          <a:latin typeface="+mn-lt"/>
                          <a:ea typeface="+mn-ea"/>
                          <a:cs typeface="+mn-cs"/>
                        </a:rPr>
                        <a:t>Able to guide independently the improvement of one’s own competences and specialisation, to assume responsibility for the results of staff and group work and analyse them, to perform business activities, innovations in the concrete branch of science or profession, to perform work, research or further learning under complex or unpredictable conditions, if necessary, change them, using new approaches </a:t>
                      </a:r>
                      <a:endParaRPr lang="lv-LV" sz="1600" b="0" kern="1200" dirty="0" smtClean="0">
                        <a:solidFill>
                          <a:schemeClr val="tx1"/>
                        </a:solidFill>
                        <a:effectLst/>
                        <a:latin typeface="+mn-lt"/>
                        <a:ea typeface="+mn-ea"/>
                        <a:cs typeface="+mn-cs"/>
                      </a:endParaRPr>
                    </a:p>
                    <a:p>
                      <a:pPr lvl="0"/>
                      <a:r>
                        <a:rPr lang="en-US" sz="1600" b="1" kern="1200" dirty="0" smtClean="0">
                          <a:solidFill>
                            <a:schemeClr val="tx1"/>
                          </a:solidFill>
                          <a:effectLst/>
                          <a:latin typeface="+mn-lt"/>
                          <a:ea typeface="+mn-ea"/>
                          <a:cs typeface="+mn-cs"/>
                        </a:rPr>
                        <a:t>	</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5787">
                <a:tc>
                  <a:txBody>
                    <a:bodyPr/>
                    <a:lstStyle/>
                    <a:p>
                      <a:pPr algn="just">
                        <a:lnSpc>
                          <a:spcPct val="115000"/>
                        </a:lnSpc>
                        <a:spcBef>
                          <a:spcPts val="200"/>
                        </a:spcBef>
                        <a:spcAft>
                          <a:spcPts val="200"/>
                        </a:spcAft>
                      </a:pPr>
                      <a:r>
                        <a:rPr lang="en-GB" sz="1600">
                          <a:effectLst/>
                        </a:rPr>
                        <a:t>C</a:t>
                      </a:r>
                      <a:endParaRPr lang="en-US" sz="160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1600" b="0" kern="1200" dirty="0" smtClean="0">
                          <a:solidFill>
                            <a:schemeClr val="tx1"/>
                          </a:solidFill>
                          <a:effectLst/>
                          <a:latin typeface="+mn-lt"/>
                          <a:ea typeface="+mn-ea"/>
                          <a:cs typeface="+mn-cs"/>
                        </a:rPr>
                        <a:t>Able to define independently and critically analyse complex scientific and professional problems, substantiate decisions and, if necessary, carry out additional analysis</a:t>
                      </a:r>
                      <a:endParaRPr lang="lv-LV" sz="1600" b="0" kern="1200" dirty="0" smtClean="0">
                        <a:solidFill>
                          <a:schemeClr val="tx1"/>
                        </a:solidFill>
                        <a:effectLst/>
                        <a:latin typeface="+mn-lt"/>
                        <a:ea typeface="+mn-ea"/>
                        <a:cs typeface="+mn-cs"/>
                      </a:endParaRPr>
                    </a:p>
                    <a:p>
                      <a:r>
                        <a:rPr lang="en-US" sz="1600" b="0" kern="1200" dirty="0" smtClean="0">
                          <a:solidFill>
                            <a:schemeClr val="tx1"/>
                          </a:solidFill>
                          <a:effectLst/>
                          <a:latin typeface="+mn-lt"/>
                          <a:ea typeface="+mn-ea"/>
                          <a:cs typeface="+mn-cs"/>
                        </a:rPr>
                        <a:t>Able to integrate knowledge of various fields, contribute to the creation of new knowledge, research or the development of new professional working methods, demonstrate understanding and ethical responsibility for the possible impact of the scientific results or professional activity on environment and society</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7750971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836613"/>
          </a:xfrm>
        </p:spPr>
        <p:txBody>
          <a:bodyPr/>
          <a:lstStyle/>
          <a:p>
            <a:r>
              <a:rPr lang="lv-LV" altLang="lv-LV" sz="2800" b="1" dirty="0" smtClean="0"/>
              <a:t>LQF </a:t>
            </a:r>
            <a:r>
              <a:rPr lang="lv-LV" altLang="lv-LV" sz="2800" b="1" dirty="0" err="1" smtClean="0"/>
              <a:t>level</a:t>
            </a:r>
            <a:r>
              <a:rPr lang="lv-LV" altLang="lv-LV" sz="2800" b="1" dirty="0" smtClean="0"/>
              <a:t> </a:t>
            </a:r>
            <a:r>
              <a:rPr lang="lv-LV" altLang="lv-LV" sz="2800" b="1" dirty="0"/>
              <a:t>8</a:t>
            </a:r>
            <a:endParaRPr lang="lv-LV" altLang="lv-LV" sz="2800" b="1"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41272616"/>
              </p:ext>
            </p:extLst>
          </p:nvPr>
        </p:nvGraphicFramePr>
        <p:xfrm>
          <a:off x="143668" y="980728"/>
          <a:ext cx="8676804" cy="5691908"/>
        </p:xfrm>
        <a:graphic>
          <a:graphicData uri="http://schemas.openxmlformats.org/drawingml/2006/table">
            <a:tbl>
              <a:tblPr firstRow="1" firstCol="1" lastRow="1" lastCol="1" bandRow="1" bandCol="1">
                <a:tableStyleId>{8799B23B-EC83-4686-B30A-512413B5E67A}</a:tableStyleId>
              </a:tblPr>
              <a:tblGrid>
                <a:gridCol w="515892"/>
                <a:gridCol w="8160912"/>
              </a:tblGrid>
              <a:tr h="446865">
                <a:tc>
                  <a:txBody>
                    <a:bodyPr/>
                    <a:lstStyle/>
                    <a:p>
                      <a:pPr algn="just">
                        <a:lnSpc>
                          <a:spcPct val="115000"/>
                        </a:lnSpc>
                        <a:spcBef>
                          <a:spcPts val="200"/>
                        </a:spcBef>
                        <a:spcAft>
                          <a:spcPts val="200"/>
                        </a:spcAft>
                      </a:pPr>
                      <a:r>
                        <a:rPr lang="en-GB" sz="1400" dirty="0">
                          <a:effectLst/>
                        </a:rPr>
                        <a:t> </a:t>
                      </a:r>
                      <a:endParaRPr lang="en-US" sz="1400"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00"/>
                        </a:spcBef>
                        <a:spcAft>
                          <a:spcPts val="200"/>
                        </a:spcAft>
                      </a:pPr>
                      <a:r>
                        <a:rPr lang="lv-LV" sz="1400" spc="-30" dirty="0">
                          <a:effectLst/>
                        </a:rPr>
                        <a:t>LQF </a:t>
                      </a:r>
                      <a:r>
                        <a:rPr lang="lv-LV" sz="1400" spc="-30" dirty="0" err="1">
                          <a:effectLst/>
                        </a:rPr>
                        <a:t>descriptor</a:t>
                      </a:r>
                      <a:r>
                        <a:rPr lang="en-US" sz="1400" spc="-30" dirty="0">
                          <a:effectLst/>
                        </a:rPr>
                        <a:t>s</a:t>
                      </a:r>
                      <a:endParaRPr lang="en-US" sz="1400" dirty="0">
                        <a:solidFill>
                          <a:schemeClr val="tx1">
                            <a:lumMod val="95000"/>
                            <a:lumOff val="5000"/>
                          </a:schemeClr>
                        </a:solidFill>
                        <a:effectLst/>
                        <a:latin typeface="Arial"/>
                        <a:ea typeface="Calibri"/>
                        <a:cs typeface="Times New Roman"/>
                      </a:endParaRPr>
                    </a:p>
                  </a:txBody>
                  <a:tcPr marL="61782" marR="61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7016">
                <a:tc>
                  <a:txBody>
                    <a:bodyPr/>
                    <a:lstStyle/>
                    <a:p>
                      <a:pPr algn="just">
                        <a:lnSpc>
                          <a:spcPct val="115000"/>
                        </a:lnSpc>
                        <a:spcBef>
                          <a:spcPts val="200"/>
                        </a:spcBef>
                        <a:spcAft>
                          <a:spcPts val="200"/>
                        </a:spcAft>
                      </a:pPr>
                      <a:r>
                        <a:rPr lang="en-GB" sz="1400" dirty="0">
                          <a:effectLst/>
                        </a:rPr>
                        <a:t>K </a:t>
                      </a:r>
                      <a:endParaRPr lang="en-US" sz="1400"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GB" sz="1600" b="0" kern="1200" dirty="0" smtClean="0">
                          <a:solidFill>
                            <a:schemeClr val="tx1"/>
                          </a:solidFill>
                          <a:effectLst/>
                          <a:latin typeface="+mn-lt"/>
                          <a:ea typeface="+mn-ea"/>
                          <a:cs typeface="+mn-cs"/>
                        </a:rPr>
                        <a:t>Able to demonstrate that has knowledge of and understands most topical scientific theories and insights, has mastered research methodology and contemporary research methods in the concrete branch of science or professional field and in the interface of various fields</a:t>
                      </a:r>
                      <a:endParaRPr lang="lv-LV" sz="1600" b="0" kern="1200" dirty="0">
                        <a:solidFill>
                          <a:schemeClr val="tx1"/>
                        </a:solidFill>
                        <a:effectLst/>
                        <a:latin typeface="+mn-lt"/>
                        <a:ea typeface="+mn-ea"/>
                        <a:cs typeface="+mn-cs"/>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0870">
                <a:tc>
                  <a:txBody>
                    <a:bodyPr/>
                    <a:lstStyle/>
                    <a:p>
                      <a:pPr algn="just">
                        <a:lnSpc>
                          <a:spcPct val="115000"/>
                        </a:lnSpc>
                        <a:spcBef>
                          <a:spcPts val="200"/>
                        </a:spcBef>
                        <a:spcAft>
                          <a:spcPts val="200"/>
                        </a:spcAft>
                      </a:pPr>
                      <a:r>
                        <a:rPr lang="en-GB" sz="1400">
                          <a:effectLst/>
                        </a:rPr>
                        <a:t>S</a:t>
                      </a:r>
                      <a:endParaRPr lang="en-US" sz="140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GB" sz="1600" b="0" kern="1200" dirty="0" smtClean="0">
                          <a:solidFill>
                            <a:schemeClr val="tx1"/>
                          </a:solidFill>
                          <a:effectLst/>
                          <a:latin typeface="+mn-lt"/>
                          <a:ea typeface="+mn-ea"/>
                          <a:cs typeface="+mn-cs"/>
                        </a:rPr>
                        <a:t>Able to assess and select independently appropriate methods for scientific research, has contributed to the expansion of the limits of knowledge or given new understanding of the existing knowledge and its use in practice, by carrying out an original research of major scope, part of which is on the level of internationally cited publications </a:t>
                      </a:r>
                      <a:endParaRPr lang="lv-LV" sz="1600" b="0" kern="1200" dirty="0" smtClean="0">
                        <a:solidFill>
                          <a:schemeClr val="tx1"/>
                        </a:solidFill>
                        <a:effectLst/>
                        <a:latin typeface="+mn-lt"/>
                        <a:ea typeface="+mn-ea"/>
                        <a:cs typeface="+mn-cs"/>
                      </a:endParaRPr>
                    </a:p>
                    <a:p>
                      <a:pPr lvl="0"/>
                      <a:r>
                        <a:rPr lang="en-GB" sz="1600" b="0" kern="1200" dirty="0" smtClean="0">
                          <a:solidFill>
                            <a:schemeClr val="tx1"/>
                          </a:solidFill>
                          <a:effectLst/>
                          <a:latin typeface="+mn-lt"/>
                          <a:ea typeface="+mn-ea"/>
                          <a:cs typeface="+mn-cs"/>
                        </a:rPr>
                        <a:t>Able to communicate both orally and in writing about one’s own field of scientific activity (one’s own branch) with wider research community and the general public</a:t>
                      </a:r>
                      <a:endParaRPr lang="lv-LV" sz="1600" b="0" kern="1200" dirty="0" smtClean="0">
                        <a:solidFill>
                          <a:schemeClr val="tx1"/>
                        </a:solidFill>
                        <a:effectLst/>
                        <a:latin typeface="+mn-lt"/>
                        <a:ea typeface="+mn-ea"/>
                        <a:cs typeface="+mn-cs"/>
                      </a:endParaRPr>
                    </a:p>
                    <a:p>
                      <a:pPr lvl="0"/>
                      <a:r>
                        <a:rPr lang="en-GB" sz="1600" b="0" kern="1200" dirty="0" smtClean="0">
                          <a:solidFill>
                            <a:schemeClr val="tx1"/>
                          </a:solidFill>
                          <a:effectLst/>
                          <a:latin typeface="+mn-lt"/>
                          <a:ea typeface="+mn-ea"/>
                          <a:cs typeface="+mn-cs"/>
                        </a:rPr>
                        <a:t>Able to improve one’s scientific qualification independently, by implementing scientific projects, attaining achievements meeting the international criteria of the branch of science, to manage research or development tasks in companies, institutions and organizations, requiring extensive research knowledge and skills</a:t>
                      </a:r>
                      <a:r>
                        <a:rPr lang="en-GB" sz="1600" b="1" kern="1200" dirty="0" smtClean="0">
                          <a:solidFill>
                            <a:schemeClr val="tx1"/>
                          </a:solidFill>
                          <a:effectLst/>
                          <a:latin typeface="+mn-lt"/>
                          <a:ea typeface="+mn-ea"/>
                          <a:cs typeface="+mn-cs"/>
                        </a:rPr>
                        <a:t>	</a:t>
                      </a:r>
                      <a:endParaRPr lang="lv-LV" sz="1600" b="1" kern="1200" dirty="0" smtClean="0">
                        <a:solidFill>
                          <a:schemeClr val="tx1"/>
                        </a:solidFill>
                        <a:effectLst/>
                        <a:latin typeface="+mn-lt"/>
                        <a:ea typeface="+mn-ea"/>
                        <a:cs typeface="+mn-cs"/>
                      </a:endParaRPr>
                    </a:p>
                    <a:p>
                      <a:pPr lvl="0"/>
                      <a:r>
                        <a:rPr lang="en-US" sz="1600" b="1" kern="1200" dirty="0" smtClean="0">
                          <a:solidFill>
                            <a:schemeClr val="tx1"/>
                          </a:solidFill>
                          <a:effectLst/>
                          <a:latin typeface="+mn-lt"/>
                          <a:ea typeface="+mn-ea"/>
                          <a:cs typeface="+mn-cs"/>
                        </a:rPr>
                        <a:t>	</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5787">
                <a:tc>
                  <a:txBody>
                    <a:bodyPr/>
                    <a:lstStyle/>
                    <a:p>
                      <a:pPr algn="just">
                        <a:lnSpc>
                          <a:spcPct val="115000"/>
                        </a:lnSpc>
                        <a:spcBef>
                          <a:spcPts val="200"/>
                        </a:spcBef>
                        <a:spcAft>
                          <a:spcPts val="200"/>
                        </a:spcAft>
                      </a:pPr>
                      <a:r>
                        <a:rPr lang="en-GB" sz="1400">
                          <a:effectLst/>
                        </a:rPr>
                        <a:t>C</a:t>
                      </a:r>
                      <a:endParaRPr lang="en-US" sz="140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600" b="0" kern="1200" dirty="0" smtClean="0">
                          <a:solidFill>
                            <a:schemeClr val="tx1"/>
                          </a:solidFill>
                          <a:effectLst/>
                          <a:latin typeface="+mn-lt"/>
                          <a:ea typeface="+mn-ea"/>
                          <a:cs typeface="+mn-cs"/>
                        </a:rPr>
                        <a:t>Able, by performing independent critical analysis, synthesis and assessment, to solve significant research or innovation tasks, to set independently research idea, to plan, structure and manage large-scale scientific projects, including projects in international context</a:t>
                      </a:r>
                      <a:endParaRPr lang="en-US" sz="1600" b="0" u="none" dirty="0">
                        <a:solidFill>
                          <a:schemeClr val="tx1">
                            <a:lumMod val="95000"/>
                            <a:lumOff val="5000"/>
                          </a:schemeClr>
                        </a:solidFill>
                        <a:effectLst/>
                        <a:latin typeface="Arial"/>
                        <a:ea typeface="Calibri"/>
                        <a:cs typeface="Times New Roman"/>
                      </a:endParaRPr>
                    </a:p>
                  </a:txBody>
                  <a:tcPr marL="61782" marR="61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550668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0"/>
            <a:ext cx="8229600" cy="1196975"/>
          </a:xfrm>
        </p:spPr>
        <p:txBody>
          <a:bodyPr/>
          <a:lstStyle/>
          <a:p>
            <a:pPr eaLnBrk="1" hangingPunct="1">
              <a:defRPr/>
            </a:pPr>
            <a:r>
              <a:rPr lang="en-GB" altLang="lv-LV" sz="4000" smtClean="0"/>
              <a:t>Criteria for recognition</a:t>
            </a:r>
          </a:p>
        </p:txBody>
      </p:sp>
      <p:sp>
        <p:nvSpPr>
          <p:cNvPr id="17411" name="Content Placeholder 2"/>
          <p:cNvSpPr>
            <a:spLocks noGrp="1"/>
          </p:cNvSpPr>
          <p:nvPr>
            <p:ph idx="1"/>
          </p:nvPr>
        </p:nvSpPr>
        <p:spPr>
          <a:xfrm>
            <a:off x="346076" y="1412776"/>
            <a:ext cx="8351837" cy="4724400"/>
          </a:xfrm>
        </p:spPr>
        <p:txBody>
          <a:bodyPr/>
          <a:lstStyle/>
          <a:p>
            <a:pPr eaLnBrk="1" hangingPunct="1">
              <a:buClr>
                <a:schemeClr val="accent2"/>
              </a:buClr>
              <a:buFont typeface="Wingdings" panose="05000000000000000000" pitchFamily="2" charset="2"/>
              <a:buChar char="ü"/>
            </a:pPr>
            <a:r>
              <a:rPr lang="en-GB" altLang="lv-LV" sz="2800" dirty="0" smtClean="0"/>
              <a:t>Status of the education institution </a:t>
            </a:r>
          </a:p>
          <a:p>
            <a:pPr eaLnBrk="1" hangingPunct="1">
              <a:buClr>
                <a:schemeClr val="accent2"/>
              </a:buClr>
              <a:buFont typeface="Wingdings" panose="05000000000000000000" pitchFamily="2" charset="2"/>
              <a:buChar char="ü"/>
            </a:pPr>
            <a:r>
              <a:rPr lang="en-GB" altLang="lv-LV" sz="2800" dirty="0" smtClean="0"/>
              <a:t>Length or credits of study or education</a:t>
            </a:r>
          </a:p>
          <a:p>
            <a:pPr eaLnBrk="1" hangingPunct="1">
              <a:buClr>
                <a:schemeClr val="accent2"/>
              </a:buClr>
              <a:buFont typeface="Wingdings" panose="05000000000000000000" pitchFamily="2" charset="2"/>
              <a:buChar char="ü"/>
            </a:pPr>
            <a:r>
              <a:rPr lang="en-GB" altLang="lv-LV" sz="2800" dirty="0" smtClean="0"/>
              <a:t>Rights for further education and work</a:t>
            </a:r>
          </a:p>
          <a:p>
            <a:pPr eaLnBrk="1" hangingPunct="1">
              <a:buClr>
                <a:schemeClr val="accent2"/>
              </a:buClr>
              <a:buFont typeface="Wingdings" panose="05000000000000000000" pitchFamily="2" charset="2"/>
              <a:buChar char="ü"/>
            </a:pPr>
            <a:r>
              <a:rPr lang="en-GB" altLang="lv-LV" sz="2800" dirty="0" smtClean="0"/>
              <a:t>Previous education</a:t>
            </a:r>
          </a:p>
          <a:p>
            <a:pPr eaLnBrk="1" hangingPunct="1">
              <a:buClr>
                <a:schemeClr val="accent2"/>
              </a:buClr>
              <a:buFont typeface="Wingdings" panose="05000000000000000000" pitchFamily="2" charset="2"/>
              <a:buChar char="ü"/>
            </a:pPr>
            <a:r>
              <a:rPr lang="en-GB" altLang="lv-LV" sz="2800" dirty="0" smtClean="0"/>
              <a:t>Substantial differences in terms of </a:t>
            </a:r>
            <a:r>
              <a:rPr lang="en-GB" altLang="lv-LV" sz="2800" b="1" dirty="0" smtClean="0"/>
              <a:t>content, profile, workload, quality and learning outcomes</a:t>
            </a:r>
            <a:endParaRPr lang="en-GB" altLang="lv-LV" sz="2800" dirty="0" smtClean="0"/>
          </a:p>
          <a:p>
            <a:pPr eaLnBrk="1" hangingPunct="1"/>
            <a:endParaRPr lang="en-GB" altLang="lv-LV" dirty="0" smtClean="0"/>
          </a:p>
        </p:txBody>
      </p:sp>
    </p:spTree>
    <p:extLst>
      <p:ext uri="{BB962C8B-B14F-4D97-AF65-F5344CB8AC3E}">
        <p14:creationId xmlns:p14="http://schemas.microsoft.com/office/powerpoint/2010/main" val="352388666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Law </a:t>
            </a:r>
            <a:r>
              <a:rPr lang="lv-LV" dirty="0" err="1" smtClean="0"/>
              <a:t>on</a:t>
            </a:r>
            <a:r>
              <a:rPr lang="lv-LV" dirty="0" smtClean="0"/>
              <a:t> </a:t>
            </a:r>
            <a:r>
              <a:rPr lang="lv-LV" dirty="0" err="1" smtClean="0"/>
              <a:t>Education</a:t>
            </a:r>
            <a:r>
              <a:rPr lang="lv-LV" dirty="0" smtClean="0"/>
              <a:t> (1998)</a:t>
            </a:r>
            <a:endParaRPr lang="lv-LV" dirty="0"/>
          </a:p>
        </p:txBody>
      </p:sp>
      <p:sp>
        <p:nvSpPr>
          <p:cNvPr id="3" name="Content Placeholder 2"/>
          <p:cNvSpPr>
            <a:spLocks noGrp="1"/>
          </p:cNvSpPr>
          <p:nvPr>
            <p:ph idx="1"/>
          </p:nvPr>
        </p:nvSpPr>
        <p:spPr>
          <a:xfrm>
            <a:off x="982133" y="1916832"/>
            <a:ext cx="7704667" cy="4680520"/>
          </a:xfrm>
        </p:spPr>
        <p:txBody>
          <a:bodyPr>
            <a:normAutofit fontScale="55000" lnSpcReduction="20000"/>
          </a:bodyPr>
          <a:lstStyle/>
          <a:p>
            <a:r>
              <a:rPr lang="en-GB" sz="2900" b="1" dirty="0"/>
              <a:t>Section 11.</a:t>
            </a:r>
            <a:r>
              <a:rPr lang="en-GB" sz="2900" b="1" baseline="30000" dirty="0"/>
              <a:t>1</a:t>
            </a:r>
            <a:r>
              <a:rPr lang="en-GB" sz="2900" b="1" dirty="0"/>
              <a:t> Recognition in Latvia of Education Document Certificates Issued by Foreign States</a:t>
            </a:r>
            <a:endParaRPr lang="lv-LV" sz="2900" dirty="0"/>
          </a:p>
          <a:p>
            <a:r>
              <a:rPr lang="en-GB" sz="2900" dirty="0"/>
              <a:t>(2) As a result of the expert-examination of the submitted documents, it shall be determined:</a:t>
            </a:r>
            <a:endParaRPr lang="lv-LV" sz="2900" dirty="0"/>
          </a:p>
          <a:p>
            <a:r>
              <a:rPr lang="en-GB" sz="2900" dirty="0"/>
              <a:t>1) which education document issued in Latvia, or which academic degree conferred in Latvia, is equivalent to the education document issued abroad, or to the attesting document in regard to the academic degree conferred abroad, or which education document issued in Latvia, or which academic degree conferred in Latvia, may be considered as equivalent to such;</a:t>
            </a:r>
            <a:endParaRPr lang="lv-LV" sz="2900" dirty="0"/>
          </a:p>
          <a:p>
            <a:r>
              <a:rPr lang="en-GB" sz="2900" dirty="0"/>
              <a:t>2) what additional conditions must be fulfilled in order that the education document issued abroad, or the certifying document in regard to the academic degree conferred abroad, may be considered as equivalent to an education document issued in Latvia or an academic degree conferred in Latvia if the education document issued or the academic degree conferred abroad does not conform to the requirements of any education document issued in Latvia or to any academic degree conferred in Latvia.</a:t>
            </a:r>
            <a:endParaRPr lang="lv-LV" sz="2900" dirty="0"/>
          </a:p>
          <a:p>
            <a:r>
              <a:rPr lang="en-GB" sz="2900" dirty="0"/>
              <a:t>(3) As a result of the expert-examination of documents, the person submitting the application shall be given a notice in regard to which education document issued in Latvia, or which academic degree conferred in Latvia, is equivalent, or may be regarded as equivalent, to the education document issued abroad, or to the academic degree conferred abroad.</a:t>
            </a:r>
            <a:endParaRPr lang="lv-LV" sz="2900" dirty="0"/>
          </a:p>
          <a:p>
            <a:endParaRPr lang="lv-LV" dirty="0"/>
          </a:p>
        </p:txBody>
      </p:sp>
    </p:spTree>
    <p:extLst>
      <p:ext uri="{BB962C8B-B14F-4D97-AF65-F5344CB8AC3E}">
        <p14:creationId xmlns:p14="http://schemas.microsoft.com/office/powerpoint/2010/main" val="201190249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dirty="0" err="1" smtClean="0"/>
              <a:t>Case</a:t>
            </a:r>
            <a:r>
              <a:rPr lang="lv-LV" dirty="0" smtClean="0"/>
              <a:t> 1</a:t>
            </a:r>
            <a:endParaRPr lang="lv-LV" dirty="0"/>
          </a:p>
        </p:txBody>
      </p:sp>
      <p:sp>
        <p:nvSpPr>
          <p:cNvPr id="29699" name="Content Placeholder 2"/>
          <p:cNvSpPr>
            <a:spLocks noGrp="1"/>
          </p:cNvSpPr>
          <p:nvPr>
            <p:ph idx="1"/>
          </p:nvPr>
        </p:nvSpPr>
        <p:spPr>
          <a:xfrm>
            <a:off x="914400" y="1416050"/>
            <a:ext cx="8229600" cy="4525963"/>
          </a:xfrm>
        </p:spPr>
        <p:txBody>
          <a:bodyPr/>
          <a:lstStyle/>
          <a:p>
            <a:r>
              <a:rPr lang="en-US" altLang="lv-LV" sz="3600" b="1" smtClean="0"/>
              <a:t>Substantial difference -  length of study </a:t>
            </a:r>
          </a:p>
        </p:txBody>
      </p:sp>
    </p:spTree>
    <p:extLst>
      <p:ext uri="{BB962C8B-B14F-4D97-AF65-F5344CB8AC3E}">
        <p14:creationId xmlns:p14="http://schemas.microsoft.com/office/powerpoint/2010/main" val="2147040930"/>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lv-LV"/>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71400"/>
            <a:ext cx="6769100" cy="7029400"/>
          </a:xfrm>
          <a:noFill/>
        </p:spPr>
      </p:pic>
    </p:spTree>
    <p:extLst>
      <p:ext uri="{BB962C8B-B14F-4D97-AF65-F5344CB8AC3E}">
        <p14:creationId xmlns:p14="http://schemas.microsoft.com/office/powerpoint/2010/main" val="276890275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dirty="0" err="1" smtClean="0"/>
              <a:t>Case</a:t>
            </a:r>
            <a:r>
              <a:rPr lang="lv-LV" dirty="0" smtClean="0"/>
              <a:t> 2 </a:t>
            </a:r>
            <a:endParaRPr lang="lv-LV" dirty="0"/>
          </a:p>
        </p:txBody>
      </p:sp>
      <p:sp>
        <p:nvSpPr>
          <p:cNvPr id="31747" name="Content Placeholder 2"/>
          <p:cNvSpPr>
            <a:spLocks noGrp="1"/>
          </p:cNvSpPr>
          <p:nvPr>
            <p:ph idx="1"/>
          </p:nvPr>
        </p:nvSpPr>
        <p:spPr/>
        <p:txBody>
          <a:bodyPr/>
          <a:lstStyle/>
          <a:p>
            <a:endParaRPr lang="lv-LV" altLang="lv-LV" smtClean="0"/>
          </a:p>
          <a:p>
            <a:endParaRPr lang="lv-LV" altLang="lv-LV" smtClean="0"/>
          </a:p>
          <a:p>
            <a:endParaRPr lang="lv-LV" altLang="lv-LV" smtClean="0"/>
          </a:p>
          <a:p>
            <a:r>
              <a:rPr lang="en-US" altLang="lv-LV" sz="3200" b="1" smtClean="0"/>
              <a:t>What is substantial difference in the content?</a:t>
            </a:r>
          </a:p>
        </p:txBody>
      </p:sp>
    </p:spTree>
    <p:extLst>
      <p:ext uri="{BB962C8B-B14F-4D97-AF65-F5344CB8AC3E}">
        <p14:creationId xmlns:p14="http://schemas.microsoft.com/office/powerpoint/2010/main" val="100144304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lv-LV"/>
          </a:p>
        </p:txBody>
      </p:sp>
      <p:sp>
        <p:nvSpPr>
          <p:cNvPr id="32771" name="Content Placeholder 2"/>
          <p:cNvSpPr>
            <a:spLocks noGrp="1"/>
          </p:cNvSpPr>
          <p:nvPr>
            <p:ph idx="1"/>
          </p:nvPr>
        </p:nvSpPr>
        <p:spPr/>
        <p:txBody>
          <a:bodyPr/>
          <a:lstStyle/>
          <a:p>
            <a:endParaRPr lang="lv-LV" altLang="lv-LV"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0"/>
            <a:ext cx="7559675"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1037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dirty="0" err="1" smtClean="0"/>
              <a:t>Case</a:t>
            </a:r>
            <a:r>
              <a:rPr lang="lv-LV" dirty="0" smtClean="0"/>
              <a:t> 3 </a:t>
            </a:r>
            <a:r>
              <a:rPr lang="lv-LV" dirty="0" err="1" smtClean="0"/>
              <a:t>Substantial</a:t>
            </a:r>
            <a:r>
              <a:rPr lang="lv-LV" dirty="0" smtClean="0"/>
              <a:t> </a:t>
            </a:r>
            <a:r>
              <a:rPr lang="lv-LV" dirty="0" err="1" smtClean="0"/>
              <a:t>differences</a:t>
            </a:r>
            <a:endParaRPr lang="lv-LV" dirty="0"/>
          </a:p>
        </p:txBody>
      </p:sp>
      <p:sp>
        <p:nvSpPr>
          <p:cNvPr id="33795" name="Content Placeholder 2"/>
          <p:cNvSpPr>
            <a:spLocks noGrp="1"/>
          </p:cNvSpPr>
          <p:nvPr>
            <p:ph idx="1"/>
          </p:nvPr>
        </p:nvSpPr>
        <p:spPr/>
        <p:txBody>
          <a:bodyPr/>
          <a:lstStyle/>
          <a:p>
            <a:endParaRPr lang="lv-LV" altLang="lv-LV" smtClean="0"/>
          </a:p>
          <a:p>
            <a:endParaRPr lang="lv-LV" altLang="lv-LV" smtClean="0"/>
          </a:p>
          <a:p>
            <a:r>
              <a:rPr lang="en-US" altLang="lv-LV" sz="3600" b="1" smtClean="0"/>
              <a:t>Access requirements</a:t>
            </a:r>
          </a:p>
          <a:p>
            <a:endParaRPr lang="lv-LV" altLang="lv-LV" smtClean="0"/>
          </a:p>
        </p:txBody>
      </p:sp>
    </p:spTree>
    <p:extLst>
      <p:ext uri="{BB962C8B-B14F-4D97-AF65-F5344CB8AC3E}">
        <p14:creationId xmlns:p14="http://schemas.microsoft.com/office/powerpoint/2010/main" val="359793799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endParaRPr lang="lv-LV" altLang="lv-LV" smtClean="0"/>
          </a:p>
        </p:txBody>
      </p:sp>
      <p:sp>
        <p:nvSpPr>
          <p:cNvPr id="3" name="Title 2"/>
          <p:cNvSpPr>
            <a:spLocks noGrp="1"/>
          </p:cNvSpPr>
          <p:nvPr>
            <p:ph type="title"/>
          </p:nvPr>
        </p:nvSpPr>
        <p:spPr/>
        <p:txBody>
          <a:bodyPr/>
          <a:lstStyle/>
          <a:p>
            <a:pPr>
              <a:defRPr/>
            </a:pPr>
            <a:endParaRPr lang="lv-LV"/>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0"/>
            <a:ext cx="6913563"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89160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dirty="0" smtClean="0"/>
              <a:t> </a:t>
            </a:r>
            <a:r>
              <a:rPr lang="lv-LV" dirty="0" err="1" smtClean="0"/>
              <a:t>Case</a:t>
            </a:r>
            <a:r>
              <a:rPr lang="lv-LV" dirty="0" smtClean="0"/>
              <a:t> 4</a:t>
            </a:r>
            <a:endParaRPr lang="lv-LV" dirty="0"/>
          </a:p>
        </p:txBody>
      </p:sp>
      <p:sp>
        <p:nvSpPr>
          <p:cNvPr id="35843" name="Content Placeholder 2"/>
          <p:cNvSpPr>
            <a:spLocks noGrp="1"/>
          </p:cNvSpPr>
          <p:nvPr>
            <p:ph idx="1"/>
          </p:nvPr>
        </p:nvSpPr>
        <p:spPr/>
        <p:txBody>
          <a:bodyPr/>
          <a:lstStyle/>
          <a:p>
            <a:endParaRPr lang="lv-LV" altLang="lv-LV" smtClean="0"/>
          </a:p>
          <a:p>
            <a:r>
              <a:rPr lang="en-US" altLang="lv-LV" sz="3600" b="1" smtClean="0"/>
              <a:t>Authenticity</a:t>
            </a:r>
          </a:p>
        </p:txBody>
      </p:sp>
    </p:spTree>
    <p:extLst>
      <p:ext uri="{BB962C8B-B14F-4D97-AF65-F5344CB8AC3E}">
        <p14:creationId xmlns:p14="http://schemas.microsoft.com/office/powerpoint/2010/main" val="151517644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lv-LV"/>
          </a:p>
        </p:txBody>
      </p:sp>
      <p:sp>
        <p:nvSpPr>
          <p:cNvPr id="36867" name="Content Placeholder 2"/>
          <p:cNvSpPr>
            <a:spLocks noGrp="1"/>
          </p:cNvSpPr>
          <p:nvPr>
            <p:ph idx="1"/>
          </p:nvPr>
        </p:nvSpPr>
        <p:spPr/>
        <p:txBody>
          <a:bodyPr/>
          <a:lstStyle/>
          <a:p>
            <a:endParaRPr lang="lv-LV" altLang="lv-LV" smtClean="0"/>
          </a:p>
        </p:txBody>
      </p:sp>
      <p:pic>
        <p:nvPicPr>
          <p:cNvPr id="36868" name="Picture 4" descr="Kriev viltots bak (S-P u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349250"/>
            <a:ext cx="10688638" cy="755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87922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endParaRPr lang="lv-LV" smtClean="0"/>
          </a:p>
        </p:txBody>
      </p:sp>
      <p:sp>
        <p:nvSpPr>
          <p:cNvPr id="37891" name="Rectangle 3"/>
          <p:cNvSpPr>
            <a:spLocks noGrp="1" noChangeArrowheads="1"/>
          </p:cNvSpPr>
          <p:nvPr>
            <p:ph type="body" idx="1"/>
          </p:nvPr>
        </p:nvSpPr>
        <p:spPr/>
        <p:txBody>
          <a:bodyPr/>
          <a:lstStyle/>
          <a:p>
            <a:pPr eaLnBrk="1" hangingPunct="1"/>
            <a:endParaRPr lang="lv-LV" altLang="lv-LV" smtClean="0"/>
          </a:p>
        </p:txBody>
      </p:sp>
      <p:pic>
        <p:nvPicPr>
          <p:cNvPr id="37892" name="Picture 4" descr="Kriev viltots vestu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242888"/>
            <a:ext cx="6692900" cy="946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35070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r>
              <a:rPr lang="en-US" altLang="lv-LV" sz="3600" b="1" smtClean="0"/>
              <a:t>Forgeries</a:t>
            </a:r>
          </a:p>
        </p:txBody>
      </p:sp>
      <p:sp>
        <p:nvSpPr>
          <p:cNvPr id="3" name="Title 2"/>
          <p:cNvSpPr>
            <a:spLocks noGrp="1"/>
          </p:cNvSpPr>
          <p:nvPr>
            <p:ph type="title"/>
          </p:nvPr>
        </p:nvSpPr>
        <p:spPr/>
        <p:txBody>
          <a:bodyPr/>
          <a:lstStyle/>
          <a:p>
            <a:pPr>
              <a:defRPr/>
            </a:pPr>
            <a:r>
              <a:rPr lang="lv-LV" dirty="0" err="1" smtClean="0"/>
              <a:t>Case</a:t>
            </a:r>
            <a:r>
              <a:rPr lang="lv-LV" dirty="0" smtClean="0"/>
              <a:t> 5</a:t>
            </a:r>
            <a:endParaRPr lang="lv-LV" dirty="0"/>
          </a:p>
        </p:txBody>
      </p:sp>
    </p:spTree>
    <p:extLst>
      <p:ext uri="{BB962C8B-B14F-4D97-AF65-F5344CB8AC3E}">
        <p14:creationId xmlns:p14="http://schemas.microsoft.com/office/powerpoint/2010/main" val="428485510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15615"/>
          </a:xfrm>
        </p:spPr>
        <p:txBody>
          <a:bodyPr/>
          <a:lstStyle/>
          <a:p>
            <a:r>
              <a:rPr lang="lv-LV" dirty="0"/>
              <a:t>Law </a:t>
            </a:r>
            <a:r>
              <a:rPr lang="lv-LV" dirty="0" err="1"/>
              <a:t>on</a:t>
            </a:r>
            <a:r>
              <a:rPr lang="lv-LV" dirty="0"/>
              <a:t> </a:t>
            </a:r>
            <a:r>
              <a:rPr lang="lv-LV" dirty="0" err="1"/>
              <a:t>Education</a:t>
            </a:r>
            <a:r>
              <a:rPr lang="lv-LV" dirty="0"/>
              <a:t> (1998)</a:t>
            </a:r>
          </a:p>
        </p:txBody>
      </p:sp>
      <p:sp>
        <p:nvSpPr>
          <p:cNvPr id="3" name="Content Placeholder 2"/>
          <p:cNvSpPr>
            <a:spLocks noGrp="1"/>
          </p:cNvSpPr>
          <p:nvPr>
            <p:ph idx="1"/>
          </p:nvPr>
        </p:nvSpPr>
        <p:spPr>
          <a:xfrm>
            <a:off x="982133" y="1628800"/>
            <a:ext cx="7704667" cy="4896544"/>
          </a:xfrm>
        </p:spPr>
        <p:txBody>
          <a:bodyPr>
            <a:normAutofit fontScale="85000" lnSpcReduction="20000"/>
          </a:bodyPr>
          <a:lstStyle/>
          <a:p>
            <a:r>
              <a:rPr lang="en-GB" dirty="0"/>
              <a:t>A decision to recognise an education document shall be taken on the basis of a statement issued by the Academic Information Centre, by:</a:t>
            </a:r>
            <a:endParaRPr lang="lv-LV" dirty="0"/>
          </a:p>
          <a:p>
            <a:r>
              <a:rPr lang="en-GB" dirty="0"/>
              <a:t>1) in respect of continuation of studies – the institution of higher education in which the holder of the education document wishes to continue the studies. The institution of higher education may carry out an additional expert-examination and set additional requirements;</a:t>
            </a:r>
            <a:endParaRPr lang="lv-LV" dirty="0"/>
          </a:p>
          <a:p>
            <a:r>
              <a:rPr lang="en-GB" dirty="0"/>
              <a:t>2) in respect of hiring employees in professions in which the professional activity, or the education required for it, is not governed by laws or in other regulatory enactments, – the employer;</a:t>
            </a:r>
            <a:endParaRPr lang="lv-LV" dirty="0"/>
          </a:p>
          <a:p>
            <a:r>
              <a:rPr lang="en-GB" dirty="0"/>
              <a:t>3) in respect of practising professional activity in professions in which the professional activities, or the education required for it, is governed by laws, as well as in other regulatory enactments – the institutions determined in such laws and other regulatory enactments;</a:t>
            </a:r>
            <a:endParaRPr lang="lv-LV" dirty="0"/>
          </a:p>
          <a:p>
            <a:r>
              <a:rPr lang="en-GB" dirty="0"/>
              <a:t>4) in respect of continuation of basic or secondary educational level – the Ministry of Education and Science.</a:t>
            </a:r>
            <a:endParaRPr lang="lv-LV" dirty="0"/>
          </a:p>
          <a:p>
            <a:endParaRPr lang="lv-LV" dirty="0"/>
          </a:p>
        </p:txBody>
      </p:sp>
    </p:spTree>
    <p:extLst>
      <p:ext uri="{BB962C8B-B14F-4D97-AF65-F5344CB8AC3E}">
        <p14:creationId xmlns:p14="http://schemas.microsoft.com/office/powerpoint/2010/main" val="337867068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endParaRPr lang="lv-LV" smtClean="0"/>
          </a:p>
        </p:txBody>
      </p:sp>
      <p:sp>
        <p:nvSpPr>
          <p:cNvPr id="39939" name="Rectangle 3"/>
          <p:cNvSpPr>
            <a:spLocks noGrp="1" noChangeArrowheads="1"/>
          </p:cNvSpPr>
          <p:nvPr>
            <p:ph type="body" idx="1"/>
          </p:nvPr>
        </p:nvSpPr>
        <p:spPr/>
        <p:txBody>
          <a:bodyPr/>
          <a:lstStyle/>
          <a:p>
            <a:pPr eaLnBrk="1" hangingPunct="1"/>
            <a:endParaRPr lang="lv-LV" altLang="lv-LV" smtClean="0"/>
          </a:p>
        </p:txBody>
      </p:sp>
      <p:pic>
        <p:nvPicPr>
          <p:cNvPr id="39940" name="Picture 4" descr="scan01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1850" y="0"/>
            <a:ext cx="485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57226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endParaRPr lang="lv-LV" altLang="lv-LV" b="1" smtClean="0"/>
          </a:p>
          <a:p>
            <a:r>
              <a:rPr lang="en-US" altLang="lv-LV" b="1" smtClean="0"/>
              <a:t>Non recognised universities</a:t>
            </a:r>
          </a:p>
          <a:p>
            <a:r>
              <a:rPr lang="en-US" altLang="lv-LV" b="1" smtClean="0"/>
              <a:t>Diploma mills </a:t>
            </a:r>
          </a:p>
        </p:txBody>
      </p:sp>
      <p:sp>
        <p:nvSpPr>
          <p:cNvPr id="3" name="Title 2"/>
          <p:cNvSpPr>
            <a:spLocks noGrp="1"/>
          </p:cNvSpPr>
          <p:nvPr>
            <p:ph type="title"/>
          </p:nvPr>
        </p:nvSpPr>
        <p:spPr/>
        <p:txBody>
          <a:bodyPr/>
          <a:lstStyle/>
          <a:p>
            <a:pPr>
              <a:defRPr/>
            </a:pPr>
            <a:r>
              <a:rPr lang="lv-LV" dirty="0" err="1" smtClean="0"/>
              <a:t>Case</a:t>
            </a:r>
            <a:r>
              <a:rPr lang="lv-LV" dirty="0" smtClean="0"/>
              <a:t> 6</a:t>
            </a:r>
            <a:endParaRPr lang="lv-LV" dirty="0"/>
          </a:p>
        </p:txBody>
      </p:sp>
    </p:spTree>
    <p:extLst>
      <p:ext uri="{BB962C8B-B14F-4D97-AF65-F5344CB8AC3E}">
        <p14:creationId xmlns:p14="http://schemas.microsoft.com/office/powerpoint/2010/main" val="381741642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3" descr="York univ.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71500" y="1428750"/>
            <a:ext cx="6929438" cy="5072063"/>
          </a:xfrm>
        </p:spPr>
      </p:pic>
      <p:sp>
        <p:nvSpPr>
          <p:cNvPr id="3" name="Title 2"/>
          <p:cNvSpPr>
            <a:spLocks noGrp="1"/>
          </p:cNvSpPr>
          <p:nvPr>
            <p:ph type="title"/>
          </p:nvPr>
        </p:nvSpPr>
        <p:spPr/>
        <p:txBody>
          <a:bodyPr/>
          <a:lstStyle/>
          <a:p>
            <a:pPr>
              <a:defRPr/>
            </a:pPr>
            <a:r>
              <a:rPr lang="lv-LV" dirty="0" err="1" smtClean="0"/>
              <a:t>York</a:t>
            </a:r>
            <a:r>
              <a:rPr lang="lv-LV" dirty="0" smtClean="0"/>
              <a:t> </a:t>
            </a:r>
            <a:r>
              <a:rPr lang="lv-LV" dirty="0" err="1" smtClean="0"/>
              <a:t>university</a:t>
            </a:r>
            <a:endParaRPr lang="lv-LV" dirty="0"/>
          </a:p>
        </p:txBody>
      </p:sp>
    </p:spTree>
    <p:extLst>
      <p:ext uri="{BB962C8B-B14F-4D97-AF65-F5344CB8AC3E}">
        <p14:creationId xmlns:p14="http://schemas.microsoft.com/office/powerpoint/2010/main" val="380188349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p:txBody>
          <a:bodyPr>
            <a:normAutofit fontScale="77500" lnSpcReduction="20000"/>
          </a:bodyPr>
          <a:lstStyle/>
          <a:p>
            <a:endParaRPr lang="lv-LV" altLang="lv-LV" sz="2400" smtClean="0"/>
          </a:p>
          <a:p>
            <a:r>
              <a:rPr lang="en-US" altLang="lv-LV" sz="2400" b="1" smtClean="0"/>
              <a:t>York University</a:t>
            </a:r>
            <a:r>
              <a:rPr lang="en-US" altLang="lv-LV" sz="2400" smtClean="0"/>
              <a:t>, Canada, accredited,</a:t>
            </a:r>
          </a:p>
          <a:p>
            <a:r>
              <a:rPr lang="en-US" altLang="lv-LV" sz="2400" smtClean="0"/>
              <a:t> </a:t>
            </a:r>
            <a:r>
              <a:rPr lang="en-US" altLang="lv-LV" sz="2400" i="1" smtClean="0">
                <a:hlinkClick r:id="rId2"/>
              </a:rPr>
              <a:t>www.</a:t>
            </a:r>
            <a:r>
              <a:rPr lang="en-US" altLang="lv-LV" sz="2400" b="1" i="1" smtClean="0">
                <a:hlinkClick r:id="rId2"/>
              </a:rPr>
              <a:t>york</a:t>
            </a:r>
            <a:r>
              <a:rPr lang="en-US" altLang="lv-LV" sz="2400" i="1" smtClean="0">
                <a:hlinkClick r:id="rId2"/>
              </a:rPr>
              <a:t>u.ca</a:t>
            </a:r>
            <a:endParaRPr lang="en-US" altLang="lv-LV" sz="2400" i="1" smtClean="0"/>
          </a:p>
          <a:p>
            <a:endParaRPr lang="en-US" altLang="lv-LV" sz="2400" i="1" smtClean="0"/>
          </a:p>
          <a:p>
            <a:r>
              <a:rPr lang="en-US" altLang="lv-LV" sz="2400" b="1" smtClean="0"/>
              <a:t>University  of York</a:t>
            </a:r>
            <a:r>
              <a:rPr lang="en-US" altLang="lv-LV" sz="2400" smtClean="0"/>
              <a:t>, UK, ac</a:t>
            </a:r>
            <a:r>
              <a:rPr lang="lv-LV" altLang="lv-LV" sz="2400" smtClean="0"/>
              <a:t>c</a:t>
            </a:r>
            <a:r>
              <a:rPr lang="en-US" altLang="lv-LV" sz="2400" smtClean="0"/>
              <a:t>redited</a:t>
            </a:r>
          </a:p>
          <a:p>
            <a:r>
              <a:rPr lang="en-US" altLang="lv-LV" sz="2400" i="1" smtClean="0">
                <a:hlinkClick r:id="rId3"/>
              </a:rPr>
              <a:t>www.</a:t>
            </a:r>
            <a:r>
              <a:rPr lang="en-US" altLang="lv-LV" sz="2400" b="1" i="1" smtClean="0">
                <a:hlinkClick r:id="rId3"/>
              </a:rPr>
              <a:t>york</a:t>
            </a:r>
            <a:r>
              <a:rPr lang="en-US" altLang="lv-LV" sz="2400" i="1" smtClean="0">
                <a:hlinkClick r:id="rId3"/>
              </a:rPr>
              <a:t>.ac.uk</a:t>
            </a:r>
            <a:endParaRPr lang="en-US" altLang="lv-LV" sz="2400" i="1" smtClean="0"/>
          </a:p>
          <a:p>
            <a:endParaRPr lang="en-US" altLang="lv-LV" sz="2400" i="1" smtClean="0"/>
          </a:p>
          <a:p>
            <a:r>
              <a:rPr lang="en-US" altLang="lv-LV" sz="2400" b="1" smtClean="0"/>
              <a:t>York University </a:t>
            </a:r>
            <a:r>
              <a:rPr lang="en-US" altLang="lv-LV" sz="2400" smtClean="0"/>
              <a:t>, USA, non accredited</a:t>
            </a:r>
          </a:p>
          <a:p>
            <a:r>
              <a:rPr lang="en-US" altLang="lv-LV" sz="2400" i="1" smtClean="0">
                <a:hlinkClick r:id="rId4"/>
              </a:rPr>
              <a:t>www.yorkuniversity.us</a:t>
            </a:r>
            <a:r>
              <a:rPr lang="en-US" altLang="lv-LV" sz="2400" i="1" smtClean="0"/>
              <a:t> </a:t>
            </a:r>
            <a:endParaRPr lang="en-US" altLang="lv-LV" sz="2400" smtClean="0"/>
          </a:p>
          <a:p>
            <a:pPr eaLnBrk="1" hangingPunct="1">
              <a:lnSpc>
                <a:spcPct val="80000"/>
              </a:lnSpc>
            </a:pPr>
            <a:endParaRPr lang="lv-LV" altLang="lv-LV" sz="2400" smtClean="0"/>
          </a:p>
        </p:txBody>
      </p:sp>
      <p:sp>
        <p:nvSpPr>
          <p:cNvPr id="10242" name="Rectangle 2"/>
          <p:cNvSpPr>
            <a:spLocks noGrp="1" noChangeArrowheads="1"/>
          </p:cNvSpPr>
          <p:nvPr>
            <p:ph type="title"/>
          </p:nvPr>
        </p:nvSpPr>
        <p:spPr/>
        <p:txBody>
          <a:bodyPr/>
          <a:lstStyle/>
          <a:p>
            <a:pPr eaLnBrk="1" fontAlgn="auto" hangingPunct="1">
              <a:spcAft>
                <a:spcPts val="0"/>
              </a:spcAft>
              <a:defRPr/>
            </a:pPr>
            <a:endParaRPr lang="lv-LV" sz="3400" dirty="0" smtClean="0"/>
          </a:p>
        </p:txBody>
      </p:sp>
    </p:spTree>
    <p:extLst>
      <p:ext uri="{BB962C8B-B14F-4D97-AF65-F5344CB8AC3E}">
        <p14:creationId xmlns:p14="http://schemas.microsoft.com/office/powerpoint/2010/main" val="81206416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lv-LV" sz="3400" dirty="0" smtClean="0"/>
              <a:t>Akadēmiskā atzīšana</a:t>
            </a:r>
          </a:p>
        </p:txBody>
      </p:sp>
      <p:pic>
        <p:nvPicPr>
          <p:cNvPr id="15363" name="Content Placeholder 3" descr="rutenij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6558" y="0"/>
            <a:ext cx="8363914" cy="7011442"/>
          </a:xfrm>
        </p:spPr>
      </p:pic>
    </p:spTree>
    <p:extLst>
      <p:ext uri="{BB962C8B-B14F-4D97-AF65-F5344CB8AC3E}">
        <p14:creationId xmlns:p14="http://schemas.microsoft.com/office/powerpoint/2010/main" val="525647188"/>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8728" y="457201"/>
            <a:ext cx="7550307" cy="6120680"/>
          </a:xfrm>
          <a:prstGeom prst="rect">
            <a:avLst/>
          </a:prstGeom>
          <a:noFill/>
        </p:spPr>
      </p:pic>
    </p:spTree>
    <p:extLst>
      <p:ext uri="{BB962C8B-B14F-4D97-AF65-F5344CB8AC3E}">
        <p14:creationId xmlns:p14="http://schemas.microsoft.com/office/powerpoint/2010/main" val="183234661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47457" y="1071245"/>
            <a:ext cx="6649085" cy="4715510"/>
          </a:xfrm>
          <a:prstGeom prst="rect">
            <a:avLst/>
          </a:prstGeom>
          <a:noFill/>
        </p:spPr>
      </p:pic>
    </p:spTree>
    <p:extLst>
      <p:ext uri="{BB962C8B-B14F-4D97-AF65-F5344CB8AC3E}">
        <p14:creationId xmlns:p14="http://schemas.microsoft.com/office/powerpoint/2010/main" val="267095483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47457" y="1166177"/>
            <a:ext cx="6649085" cy="4525645"/>
          </a:xfrm>
          <a:prstGeom prst="rect">
            <a:avLst/>
          </a:prstGeom>
          <a:noFill/>
        </p:spPr>
      </p:pic>
    </p:spTree>
    <p:extLst>
      <p:ext uri="{BB962C8B-B14F-4D97-AF65-F5344CB8AC3E}">
        <p14:creationId xmlns:p14="http://schemas.microsoft.com/office/powerpoint/2010/main" val="227438955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44824"/>
            <a:ext cx="8229600" cy="4281339"/>
          </a:xfrm>
        </p:spPr>
        <p:txBody>
          <a:bodyPr>
            <a:normAutofit/>
          </a:bodyPr>
          <a:lstStyle/>
          <a:p>
            <a:pPr marL="0" indent="0" algn="ctr">
              <a:buNone/>
            </a:pPr>
            <a:r>
              <a:rPr lang="lv-LV" dirty="0"/>
              <a:t/>
            </a:r>
            <a:br>
              <a:rPr lang="lv-LV" dirty="0"/>
            </a:br>
            <a:r>
              <a:rPr lang="lv-LV" dirty="0"/>
              <a:t>   </a:t>
            </a:r>
            <a:endParaRPr lang="lv-LV" dirty="0" smtClean="0"/>
          </a:p>
          <a:p>
            <a:pPr marL="0" indent="0" algn="ctr">
              <a:buNone/>
            </a:pPr>
            <a:r>
              <a:rPr lang="en-US" sz="6600" dirty="0" smtClean="0">
                <a:solidFill>
                  <a:srgbClr val="0070C0"/>
                </a:solidFill>
              </a:rPr>
              <a:t>Thank You!</a:t>
            </a:r>
          </a:p>
          <a:p>
            <a:pPr marL="0" indent="0" algn="ctr">
              <a:buNone/>
            </a:pPr>
            <a:endParaRPr lang="lv-LV" u="sng" dirty="0" smtClean="0">
              <a:solidFill>
                <a:srgbClr val="0070C0"/>
              </a:solidFill>
            </a:endParaRPr>
          </a:p>
          <a:p>
            <a:pPr marL="0" indent="0" algn="ctr">
              <a:buNone/>
            </a:pPr>
            <a:endParaRPr lang="lv-LV" u="sng" dirty="0">
              <a:solidFill>
                <a:srgbClr val="0070C0"/>
              </a:solidFill>
            </a:endParaRPr>
          </a:p>
          <a:p>
            <a:pPr marL="0" indent="0" algn="ctr">
              <a:buNone/>
            </a:pPr>
            <a:endParaRPr lang="lv-LV" u="sng" dirty="0" smtClean="0">
              <a:solidFill>
                <a:srgbClr val="0070C0"/>
              </a:solidFill>
            </a:endParaRPr>
          </a:p>
          <a:p>
            <a:pPr marL="0" indent="0" algn="ctr">
              <a:buNone/>
            </a:pPr>
            <a:endParaRPr lang="lv-LV" u="sng" dirty="0">
              <a:solidFill>
                <a:srgbClr val="0070C0"/>
              </a:solidFill>
            </a:endParaRPr>
          </a:p>
          <a:p>
            <a:pPr marL="0" indent="0" algn="ctr">
              <a:buNone/>
            </a:pPr>
            <a:endParaRPr lang="lv-LV" u="sng" dirty="0" smtClean="0">
              <a:solidFill>
                <a:srgbClr val="0070C0"/>
              </a:solidFill>
            </a:endParaRPr>
          </a:p>
          <a:p>
            <a:endParaRPr lang="en-US" dirty="0"/>
          </a:p>
        </p:txBody>
      </p:sp>
    </p:spTree>
    <p:extLst>
      <p:ext uri="{BB962C8B-B14F-4D97-AF65-F5344CB8AC3E}">
        <p14:creationId xmlns:p14="http://schemas.microsoft.com/office/powerpoint/2010/main" val="269682388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955575"/>
          </a:xfrm>
        </p:spPr>
        <p:txBody>
          <a:bodyPr>
            <a:normAutofit fontScale="90000"/>
          </a:bodyPr>
          <a:lstStyle/>
          <a:p>
            <a:r>
              <a:rPr lang="lv-LV" dirty="0" smtClean="0"/>
              <a:t>Law </a:t>
            </a:r>
            <a:r>
              <a:rPr lang="lv-LV" dirty="0" err="1" smtClean="0"/>
              <a:t>on</a:t>
            </a:r>
            <a:r>
              <a:rPr lang="lv-LV" dirty="0" smtClean="0"/>
              <a:t> </a:t>
            </a:r>
            <a:r>
              <a:rPr lang="lv-LV" dirty="0" err="1" smtClean="0"/>
              <a:t>Higher</a:t>
            </a:r>
            <a:r>
              <a:rPr lang="lv-LV" dirty="0" smtClean="0"/>
              <a:t> </a:t>
            </a:r>
            <a:r>
              <a:rPr lang="lv-LV" dirty="0" err="1"/>
              <a:t>E</a:t>
            </a:r>
            <a:r>
              <a:rPr lang="lv-LV" dirty="0" err="1" smtClean="0"/>
              <a:t>ducation</a:t>
            </a:r>
            <a:r>
              <a:rPr lang="lv-LV" dirty="0" smtClean="0"/>
              <a:t> </a:t>
            </a:r>
            <a:r>
              <a:rPr lang="lv-LV" dirty="0" err="1" smtClean="0"/>
              <a:t>Institutions</a:t>
            </a:r>
            <a:r>
              <a:rPr lang="lv-LV" dirty="0" smtClean="0"/>
              <a:t> 1995</a:t>
            </a:r>
            <a:endParaRPr lang="lv-LV" dirty="0"/>
          </a:p>
        </p:txBody>
      </p:sp>
      <p:sp>
        <p:nvSpPr>
          <p:cNvPr id="3" name="Content Placeholder 2"/>
          <p:cNvSpPr>
            <a:spLocks noGrp="1"/>
          </p:cNvSpPr>
          <p:nvPr>
            <p:ph idx="1"/>
          </p:nvPr>
        </p:nvSpPr>
        <p:spPr>
          <a:xfrm>
            <a:off x="982133" y="1916832"/>
            <a:ext cx="7704667" cy="4082984"/>
          </a:xfrm>
        </p:spPr>
        <p:txBody>
          <a:bodyPr>
            <a:normAutofit fontScale="77500" lnSpcReduction="20000"/>
          </a:bodyPr>
          <a:lstStyle/>
          <a:p>
            <a:pPr marL="0" indent="0">
              <a:buNone/>
            </a:pPr>
            <a:r>
              <a:rPr lang="en-GB" dirty="0"/>
              <a:t>Section 85. Academic Recognition in Latvia of Academic Degrees and Education Documents Acquired in Other </a:t>
            </a:r>
            <a:r>
              <a:rPr lang="en-GB" dirty="0" smtClean="0"/>
              <a:t>Countries</a:t>
            </a:r>
            <a:endParaRPr lang="lv-LV" dirty="0" smtClean="0"/>
          </a:p>
          <a:p>
            <a:r>
              <a:rPr lang="en-GB" dirty="0"/>
              <a:t>(2) During an expert-examination of submitted documents, the following shall be determined:</a:t>
            </a:r>
            <a:endParaRPr lang="lv-LV" dirty="0"/>
          </a:p>
          <a:p>
            <a:r>
              <a:rPr lang="en-GB" dirty="0"/>
              <a:t>1) whether the education document acquired in another country conforms with any higher education document awarded in Latvia (hereinafter in this Section – diploma);</a:t>
            </a:r>
            <a:endParaRPr lang="lv-LV" dirty="0"/>
          </a:p>
          <a:p>
            <a:r>
              <a:rPr lang="en-GB" dirty="0"/>
              <a:t>2) to which academic degree or diploma awarded in Latvia it may be equated; and</a:t>
            </a:r>
            <a:endParaRPr lang="lv-LV" dirty="0"/>
          </a:p>
          <a:p>
            <a:r>
              <a:rPr lang="en-GB" dirty="0"/>
              <a:t>3) what additional provisions shall be met so that the education document obtained in another country could be equated to any academic degrees or diplomas awarded in Latvia, if the academic degree or education document obtained in another country does not meet the requirements of any academic degree or diploma awarded in Latvia.</a:t>
            </a:r>
            <a:endParaRPr lang="lv-LV" dirty="0"/>
          </a:p>
          <a:p>
            <a:pPr marL="0" indent="0">
              <a:buNone/>
            </a:pPr>
            <a:endParaRPr lang="lv-LV" dirty="0"/>
          </a:p>
        </p:txBody>
      </p:sp>
    </p:spTree>
    <p:extLst>
      <p:ext uri="{BB962C8B-B14F-4D97-AF65-F5344CB8AC3E}">
        <p14:creationId xmlns:p14="http://schemas.microsoft.com/office/powerpoint/2010/main" val="371836630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Law </a:t>
            </a:r>
            <a:r>
              <a:rPr lang="lv-LV" dirty="0" err="1"/>
              <a:t>on</a:t>
            </a:r>
            <a:r>
              <a:rPr lang="lv-LV" dirty="0"/>
              <a:t> </a:t>
            </a:r>
            <a:r>
              <a:rPr lang="lv-LV" dirty="0" err="1"/>
              <a:t>Higher</a:t>
            </a:r>
            <a:r>
              <a:rPr lang="lv-LV" dirty="0"/>
              <a:t> </a:t>
            </a:r>
            <a:r>
              <a:rPr lang="lv-LV" dirty="0" err="1"/>
              <a:t>Education</a:t>
            </a:r>
            <a:r>
              <a:rPr lang="lv-LV" dirty="0"/>
              <a:t> </a:t>
            </a:r>
            <a:r>
              <a:rPr lang="lv-LV" dirty="0" err="1"/>
              <a:t>Institutions</a:t>
            </a:r>
            <a:r>
              <a:rPr lang="lv-LV" dirty="0"/>
              <a:t> 1995</a:t>
            </a:r>
          </a:p>
        </p:txBody>
      </p:sp>
      <p:sp>
        <p:nvSpPr>
          <p:cNvPr id="3" name="Content Placeholder 2"/>
          <p:cNvSpPr>
            <a:spLocks noGrp="1"/>
          </p:cNvSpPr>
          <p:nvPr>
            <p:ph idx="1"/>
          </p:nvPr>
        </p:nvSpPr>
        <p:spPr/>
        <p:txBody>
          <a:bodyPr/>
          <a:lstStyle/>
          <a:p>
            <a:pPr marL="0" indent="0">
              <a:buNone/>
            </a:pPr>
            <a:r>
              <a:rPr lang="en-GB" dirty="0"/>
              <a:t>If education is continued in Latvia, the relevant institution of higher education shall take a decision, on the basis of the statement of the Academic Information Centre, regarding the recognition of the academic degree or education document obtained in another country for the continuation of studies.</a:t>
            </a:r>
            <a:endParaRPr lang="lv-LV" dirty="0"/>
          </a:p>
        </p:txBody>
      </p:sp>
    </p:spTree>
    <p:extLst>
      <p:ext uri="{BB962C8B-B14F-4D97-AF65-F5344CB8AC3E}">
        <p14:creationId xmlns:p14="http://schemas.microsoft.com/office/powerpoint/2010/main" val="184234339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027583"/>
          </a:xfrm>
        </p:spPr>
        <p:txBody>
          <a:bodyPr>
            <a:normAutofit fontScale="90000"/>
          </a:bodyPr>
          <a:lstStyle/>
          <a:p>
            <a:r>
              <a:rPr lang="lv-LV" dirty="0"/>
              <a:t>Law </a:t>
            </a:r>
            <a:r>
              <a:rPr lang="lv-LV" dirty="0" err="1"/>
              <a:t>on</a:t>
            </a:r>
            <a:r>
              <a:rPr lang="lv-LV" dirty="0"/>
              <a:t> </a:t>
            </a:r>
            <a:r>
              <a:rPr lang="lv-LV" dirty="0" err="1"/>
              <a:t>Higher</a:t>
            </a:r>
            <a:r>
              <a:rPr lang="lv-LV" dirty="0"/>
              <a:t> </a:t>
            </a:r>
            <a:r>
              <a:rPr lang="lv-LV" dirty="0" err="1"/>
              <a:t>Education</a:t>
            </a:r>
            <a:r>
              <a:rPr lang="lv-LV" dirty="0"/>
              <a:t> </a:t>
            </a:r>
            <a:r>
              <a:rPr lang="lv-LV" dirty="0" err="1"/>
              <a:t>Institutions</a:t>
            </a:r>
            <a:r>
              <a:rPr lang="lv-LV" dirty="0"/>
              <a:t> 1995</a:t>
            </a:r>
          </a:p>
        </p:txBody>
      </p:sp>
      <p:sp>
        <p:nvSpPr>
          <p:cNvPr id="3" name="Content Placeholder 2"/>
          <p:cNvSpPr>
            <a:spLocks noGrp="1"/>
          </p:cNvSpPr>
          <p:nvPr>
            <p:ph idx="1"/>
          </p:nvPr>
        </p:nvSpPr>
        <p:spPr>
          <a:xfrm>
            <a:off x="982133" y="1700808"/>
            <a:ext cx="7704667" cy="4608512"/>
          </a:xfrm>
        </p:spPr>
        <p:txBody>
          <a:bodyPr>
            <a:normAutofit fontScale="85000" lnSpcReduction="10000"/>
          </a:bodyPr>
          <a:lstStyle/>
          <a:p>
            <a:endParaRPr lang="lv-LV" b="1" dirty="0" smtClean="0"/>
          </a:p>
          <a:p>
            <a:r>
              <a:rPr lang="en-GB" b="1" dirty="0" smtClean="0"/>
              <a:t>Section </a:t>
            </a:r>
            <a:r>
              <a:rPr lang="en-GB" b="1" dirty="0"/>
              <a:t>84. Recognition of Part of the Higher Education Acquired in Other Countries</a:t>
            </a:r>
            <a:endParaRPr lang="lv-LV" dirty="0"/>
          </a:p>
          <a:p>
            <a:r>
              <a:rPr lang="en-GB" dirty="0"/>
              <a:t>Recognition of part of the higher education acquired in other countries shall be performed by that institution of higher education in which the student continues his or her education. The institution of higher education shall determine:</a:t>
            </a:r>
            <a:endParaRPr lang="lv-LV" dirty="0"/>
          </a:p>
          <a:p>
            <a:r>
              <a:rPr lang="en-GB" dirty="0"/>
              <a:t>1) to which study programme the part of higher education acquired in other countries corresponds;</a:t>
            </a:r>
            <a:endParaRPr lang="lv-LV" dirty="0"/>
          </a:p>
          <a:p>
            <a:r>
              <a:rPr lang="en-GB" dirty="0"/>
              <a:t>2) in what way the student may continue his or her studies in the relevant study programme; and</a:t>
            </a:r>
            <a:endParaRPr lang="lv-LV" dirty="0"/>
          </a:p>
          <a:p>
            <a:r>
              <a:rPr lang="en-GB" dirty="0"/>
              <a:t>3) if necessary – what additional requirements shall be met in order to continue studies in the relevant study programme in Latvia.</a:t>
            </a:r>
            <a:endParaRPr lang="lv-LV" dirty="0"/>
          </a:p>
          <a:p>
            <a:endParaRPr lang="lv-LV" dirty="0"/>
          </a:p>
        </p:txBody>
      </p:sp>
    </p:spTree>
    <p:extLst>
      <p:ext uri="{BB962C8B-B14F-4D97-AF65-F5344CB8AC3E}">
        <p14:creationId xmlns:p14="http://schemas.microsoft.com/office/powerpoint/2010/main" val="370032418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74638"/>
            <a:ext cx="9144000" cy="1570037"/>
          </a:xfrm>
        </p:spPr>
        <p:txBody>
          <a:bodyPr>
            <a:normAutofit fontScale="90000"/>
          </a:bodyPr>
          <a:lstStyle/>
          <a:p>
            <a:r>
              <a:rPr lang="lv-LV" altLang="lv-LV" sz="3200" b="1" smtClean="0"/>
              <a:t>CoM Regulations No 142 «</a:t>
            </a:r>
            <a:r>
              <a:rPr lang="en-GB" altLang="lv-LV" sz="3200" b="1" smtClean="0"/>
              <a:t>Procedure of referencing degrees and professional qualifications</a:t>
            </a:r>
            <a:r>
              <a:rPr lang="lv-LV" altLang="lv-LV" sz="3200" b="1" smtClean="0"/>
              <a:t>» (</a:t>
            </a:r>
            <a:r>
              <a:rPr lang="en-GB" altLang="lv-LV" sz="3200" b="1" smtClean="0"/>
              <a:t>28.02.2012</a:t>
            </a:r>
            <a:r>
              <a:rPr lang="lv-LV" altLang="lv-LV" sz="3200" b="1" smtClean="0"/>
              <a:t>)</a:t>
            </a:r>
            <a:r>
              <a:rPr lang="lv-LV" altLang="lv-LV" sz="3200" smtClean="0"/>
              <a:t/>
            </a:r>
            <a:br>
              <a:rPr lang="lv-LV" altLang="lv-LV" sz="3200" smtClean="0"/>
            </a:br>
            <a:endParaRPr lang="lv-LV" altLang="lv-LV" sz="3200" smtClean="0"/>
          </a:p>
        </p:txBody>
      </p:sp>
      <p:sp>
        <p:nvSpPr>
          <p:cNvPr id="10243" name="Content Placeholder 2"/>
          <p:cNvSpPr>
            <a:spLocks noGrp="1"/>
          </p:cNvSpPr>
          <p:nvPr>
            <p:ph idx="1"/>
          </p:nvPr>
        </p:nvSpPr>
        <p:spPr>
          <a:xfrm>
            <a:off x="179388" y="1916113"/>
            <a:ext cx="8785225" cy="4681537"/>
          </a:xfrm>
        </p:spPr>
        <p:txBody>
          <a:bodyPr/>
          <a:lstStyle/>
          <a:p>
            <a:r>
              <a:rPr lang="lv-LV" altLang="lv-LV" sz="2400" smtClean="0"/>
              <a:t>S</a:t>
            </a:r>
            <a:r>
              <a:rPr lang="en-GB" altLang="lv-LV" sz="2400" smtClean="0"/>
              <a:t>tipulate procedure how degrees and professional qualifications (higher education level), which have been obtained in Latvia after graduating from a study programme, which implementation had been started before December 26, 2000 (when present degree and professional qualification regulations came in force) are referenced to the degrees and professional qualifications stated in the Law on Higher Education Institutions (1995)</a:t>
            </a:r>
            <a:endParaRPr lang="lv-LV" altLang="lv-LV" sz="2400" smtClean="0"/>
          </a:p>
          <a:p>
            <a:r>
              <a:rPr lang="lv-LV" altLang="lv-LV" sz="2400" smtClean="0"/>
              <a:t>R</a:t>
            </a:r>
            <a:r>
              <a:rPr lang="en-GB" altLang="lv-LV" sz="2400" smtClean="0"/>
              <a:t>efer to the degrees and professional qualifications issued both during the Soviet times and in the independent Latvia during 1990ties</a:t>
            </a:r>
            <a:endParaRPr lang="lv-LV" altLang="lv-LV" sz="2400" smtClean="0"/>
          </a:p>
        </p:txBody>
      </p:sp>
    </p:spTree>
    <p:extLst>
      <p:ext uri="{BB962C8B-B14F-4D97-AF65-F5344CB8AC3E}">
        <p14:creationId xmlns:p14="http://schemas.microsoft.com/office/powerpoint/2010/main" val="117010497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504056"/>
          </a:xfrm>
        </p:spPr>
        <p:txBody>
          <a:bodyPr>
            <a:normAutofit/>
          </a:bodyPr>
          <a:lstStyle/>
          <a:p>
            <a:r>
              <a:rPr lang="lv-LV" sz="2000" dirty="0" err="1" smtClean="0"/>
              <a:t>Latvian</a:t>
            </a:r>
            <a:r>
              <a:rPr lang="lv-LV" sz="2000" dirty="0" smtClean="0"/>
              <a:t> HE </a:t>
            </a:r>
            <a:r>
              <a:rPr lang="lv-LV" sz="2000" dirty="0" err="1" smtClean="0"/>
              <a:t>and</a:t>
            </a:r>
            <a:r>
              <a:rPr lang="lv-LV" sz="2000" dirty="0" smtClean="0"/>
              <a:t> </a:t>
            </a:r>
            <a:r>
              <a:rPr lang="lv-LV" sz="2000" dirty="0" err="1" smtClean="0"/>
              <a:t>access</a:t>
            </a:r>
            <a:r>
              <a:rPr lang="lv-LV" sz="2000" dirty="0" smtClean="0"/>
              <a:t> </a:t>
            </a:r>
            <a:r>
              <a:rPr lang="lv-LV" sz="2000" dirty="0" err="1" smtClean="0"/>
              <a:t>qualifications</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620688"/>
            <a:ext cx="8325226" cy="6229262"/>
          </a:xfrm>
          <a:prstGeom prst="rect">
            <a:avLst/>
          </a:prstGeom>
        </p:spPr>
      </p:pic>
    </p:spTree>
    <p:extLst>
      <p:ext uri="{BB962C8B-B14F-4D97-AF65-F5344CB8AC3E}">
        <p14:creationId xmlns:p14="http://schemas.microsoft.com/office/powerpoint/2010/main" val="60399024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9"/>
          <p:cNvSpPr>
            <a:spLocks noGrp="1" noChangeArrowheads="1"/>
          </p:cNvSpPr>
          <p:nvPr>
            <p:ph type="title" idx="4294967295"/>
          </p:nvPr>
        </p:nvSpPr>
        <p:spPr>
          <a:xfrm>
            <a:off x="0" y="0"/>
            <a:ext cx="9144000" cy="765175"/>
          </a:xfrm>
        </p:spPr>
        <p:txBody>
          <a:bodyPr>
            <a:normAutofit fontScale="90000"/>
          </a:bodyPr>
          <a:lstStyle/>
          <a:p>
            <a:pPr eaLnBrk="1" hangingPunct="1"/>
            <a:r>
              <a:rPr lang="en-GB" altLang="lv-LV" sz="2500" b="1" dirty="0" smtClean="0">
                <a:solidFill>
                  <a:srgbClr val="093E3F"/>
                </a:solidFill>
              </a:rPr>
              <a:t>The placement of the formal qualifications in the LQF/EQF</a:t>
            </a:r>
            <a:r>
              <a:rPr lang="en-GB" altLang="lv-LV" sz="2400" b="1" dirty="0" smtClean="0"/>
              <a:t/>
            </a:r>
            <a:br>
              <a:rPr lang="en-GB" altLang="lv-LV" sz="2400" b="1" dirty="0" smtClean="0"/>
            </a:br>
            <a:r>
              <a:rPr lang="lv-LV" altLang="lv-LV" sz="2400" b="1" dirty="0" err="1" smtClean="0"/>
              <a:t>Level</a:t>
            </a:r>
            <a:r>
              <a:rPr lang="lv-LV" altLang="lv-LV" sz="2400" b="1" dirty="0" smtClean="0"/>
              <a:t> 4-8</a:t>
            </a:r>
            <a:endParaRPr lang="en-GB" altLang="lv-LV" sz="1800" b="1" i="1" dirty="0" smtClean="0">
              <a:solidFill>
                <a:srgbClr val="1D68FF"/>
              </a:solidFill>
            </a:endParaRPr>
          </a:p>
        </p:txBody>
      </p:sp>
      <p:graphicFrame>
        <p:nvGraphicFramePr>
          <p:cNvPr id="98595" name="Group 291"/>
          <p:cNvGraphicFramePr>
            <a:graphicFrameLocks noGrp="1"/>
          </p:cNvGraphicFramePr>
          <p:nvPr>
            <p:extLst>
              <p:ext uri="{D42A27DB-BD31-4B8C-83A1-F6EECF244321}">
                <p14:modId xmlns:p14="http://schemas.microsoft.com/office/powerpoint/2010/main" val="3478359086"/>
              </p:ext>
            </p:extLst>
          </p:nvPr>
        </p:nvGraphicFramePr>
        <p:xfrm>
          <a:off x="107950" y="836613"/>
          <a:ext cx="8856663" cy="5614309"/>
        </p:xfrm>
        <a:graphic>
          <a:graphicData uri="http://schemas.openxmlformats.org/drawingml/2006/table">
            <a:tbl>
              <a:tblPr/>
              <a:tblGrid>
                <a:gridCol w="7920038"/>
                <a:gridCol w="936625"/>
              </a:tblGrid>
              <a:tr h="460392">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1" i="0" u="none" strike="noStrike" cap="none" normalizeH="0" baseline="0" dirty="0" smtClean="0">
                          <a:ln>
                            <a:noFill/>
                          </a:ln>
                          <a:solidFill>
                            <a:schemeClr val="tx1"/>
                          </a:solidFill>
                          <a:effectLst/>
                          <a:latin typeface="Arial" charset="0"/>
                          <a:cs typeface="Times New Roman" pitchFamily="18" charset="0"/>
                        </a:rPr>
                        <a:t>Latvian education documents (qualifications)</a:t>
                      </a:r>
                      <a:endParaRPr kumimoji="0" lang="en-GB" sz="18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lv-LV" sz="1800" b="1" i="0" u="none" strike="noStrike" cap="none" normalizeH="0" baseline="0" smtClean="0">
                          <a:ln>
                            <a:noFill/>
                          </a:ln>
                          <a:solidFill>
                            <a:schemeClr val="tx1"/>
                          </a:solidFill>
                          <a:effectLst/>
                          <a:latin typeface="Arial" charset="0"/>
                          <a:cs typeface="Times New Roman" pitchFamily="18" charset="0"/>
                        </a:rPr>
                        <a:t>L</a:t>
                      </a:r>
                      <a:r>
                        <a:rPr kumimoji="0" lang="en-GB" sz="1800" b="1" i="0" u="none" strike="noStrike" cap="none" normalizeH="0" baseline="0" smtClean="0">
                          <a:ln>
                            <a:noFill/>
                          </a:ln>
                          <a:solidFill>
                            <a:schemeClr val="tx1"/>
                          </a:solidFill>
                          <a:effectLst/>
                          <a:latin typeface="Arial" charset="0"/>
                          <a:cs typeface="Times New Roman" pitchFamily="18" charset="0"/>
                        </a:rPr>
                        <a:t>evel</a:t>
                      </a:r>
                      <a:endPara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marT="45716" marB="4571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9627">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dirty="0" smtClean="0">
                          <a:ln>
                            <a:noFill/>
                          </a:ln>
                          <a:solidFill>
                            <a:schemeClr val="tx1"/>
                          </a:solidFill>
                          <a:effectLst/>
                          <a:latin typeface="Arial" charset="0"/>
                          <a:cs typeface="Times New Roman" pitchFamily="18" charset="0"/>
                        </a:rPr>
                        <a:t>Certificate of general secondary education, Diploma of vocational secondary education, </a:t>
                      </a:r>
                      <a:endParaRPr kumimoji="0" lang="en-GB" sz="1800" b="0" i="0" u="none" strike="noStrike" cap="none" normalizeH="0" baseline="0" dirty="0" smtClean="0">
                        <a:ln>
                          <a:noFill/>
                        </a:ln>
                        <a:solidFill>
                          <a:schemeClr val="accent2"/>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dirty="0" smtClean="0">
                          <a:ln>
                            <a:noFill/>
                          </a:ln>
                          <a:solidFill>
                            <a:schemeClr val="tx1"/>
                          </a:solidFill>
                          <a:effectLst/>
                          <a:latin typeface="Arial" charset="0"/>
                          <a:cs typeface="Times New Roman" pitchFamily="18" charset="0"/>
                        </a:rPr>
                        <a:t>4</a:t>
                      </a:r>
                      <a:endParaRPr kumimoji="0" lang="en-GB" sz="18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086">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smtClean="0">
                          <a:ln>
                            <a:noFill/>
                          </a:ln>
                          <a:solidFill>
                            <a:schemeClr val="tx1"/>
                          </a:solidFill>
                          <a:effectLst/>
                          <a:latin typeface="Arial" charset="0"/>
                          <a:cs typeface="Times New Roman" pitchFamily="18" charset="0"/>
                        </a:rPr>
                        <a:t>Diploma of first level professional higher education (1</a:t>
                      </a:r>
                      <a:r>
                        <a:rPr kumimoji="0" lang="en-GB" sz="1800" b="0" i="0" u="none" strike="noStrike" cap="none" normalizeH="0" baseline="30000" smtClean="0">
                          <a:ln>
                            <a:noFill/>
                          </a:ln>
                          <a:solidFill>
                            <a:schemeClr val="tx1"/>
                          </a:solidFill>
                          <a:effectLst/>
                          <a:latin typeface="Arial" charset="0"/>
                          <a:cs typeface="Times New Roman" pitchFamily="18" charset="0"/>
                        </a:rPr>
                        <a:t>st</a:t>
                      </a:r>
                      <a:r>
                        <a:rPr kumimoji="0" lang="lv-LV" sz="1800" b="0" i="0" u="none" strike="noStrike" cap="none" normalizeH="0" baseline="0" smtClean="0">
                          <a:ln>
                            <a:noFill/>
                          </a:ln>
                          <a:solidFill>
                            <a:schemeClr val="tx1"/>
                          </a:solidFill>
                          <a:effectLst/>
                          <a:latin typeface="Arial" charset="0"/>
                          <a:cs typeface="Times New Roman" pitchFamily="18" charset="0"/>
                        </a:rPr>
                        <a:t> </a:t>
                      </a:r>
                      <a:r>
                        <a:rPr kumimoji="0" lang="en-GB" sz="1800" b="0" i="0" u="none" strike="noStrike" cap="none" normalizeH="0" baseline="0" smtClean="0">
                          <a:ln>
                            <a:noFill/>
                          </a:ln>
                          <a:solidFill>
                            <a:schemeClr val="tx1"/>
                          </a:solidFill>
                          <a:effectLst/>
                          <a:latin typeface="Arial" charset="0"/>
                          <a:cs typeface="Times New Roman" pitchFamily="18" charset="0"/>
                        </a:rPr>
                        <a:t>level professional higher (college) education. The length of full-time studies 2-3 years)</a:t>
                      </a:r>
                      <a:endPara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smtClean="0">
                          <a:ln>
                            <a:noFill/>
                          </a:ln>
                          <a:solidFill>
                            <a:schemeClr val="tx1"/>
                          </a:solidFill>
                          <a:effectLst/>
                          <a:latin typeface="Arial" charset="0"/>
                          <a:cs typeface="Times New Roman" pitchFamily="18" charset="0"/>
                        </a:rPr>
                        <a:t>5</a:t>
                      </a:r>
                      <a:endPara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2253">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dirty="0" smtClean="0">
                          <a:ln>
                            <a:noFill/>
                          </a:ln>
                          <a:solidFill>
                            <a:schemeClr val="tx1"/>
                          </a:solidFill>
                          <a:effectLst/>
                          <a:latin typeface="Arial" charset="0"/>
                          <a:cs typeface="Times New Roman" pitchFamily="18" charset="0"/>
                        </a:rPr>
                        <a:t>Bachelor’s diploma</a:t>
                      </a:r>
                      <a:endParaRPr kumimoji="0" lang="lv-LV" sz="1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Times New Roman" pitchFamily="18" charset="0"/>
                        </a:rPr>
                        <a:t>Professional Bachelor’s diploma</a:t>
                      </a:r>
                      <a:endParaRPr kumimoji="0" lang="lv-LV" sz="18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cs typeface="Times New Roman" pitchFamily="18" charset="0"/>
                        </a:rPr>
                        <a:t>Diploma of professional higher education, diploma of higher professional qualification (2</a:t>
                      </a:r>
                      <a:r>
                        <a:rPr kumimoji="0" lang="en-GB" sz="1800" b="0" i="0" u="none" strike="noStrike" cap="none" normalizeH="0" baseline="30000" dirty="0" smtClean="0">
                          <a:ln>
                            <a:noFill/>
                          </a:ln>
                          <a:solidFill>
                            <a:schemeClr val="tx1"/>
                          </a:solidFill>
                          <a:effectLst/>
                          <a:latin typeface="Arial" charset="0"/>
                          <a:cs typeface="Times New Roman" pitchFamily="18" charset="0"/>
                        </a:rPr>
                        <a:t>nd</a:t>
                      </a:r>
                      <a:r>
                        <a:rPr kumimoji="0" lang="lv-LV" sz="1800" b="0" i="0" u="none" strike="noStrike" cap="none" normalizeH="0" baseline="0" dirty="0" smtClean="0">
                          <a:ln>
                            <a:noFill/>
                          </a:ln>
                          <a:solidFill>
                            <a:schemeClr val="tx1"/>
                          </a:solidFill>
                          <a:effectLst/>
                          <a:latin typeface="Arial" charset="0"/>
                          <a:cs typeface="Times New Roman" pitchFamily="18" charset="0"/>
                        </a:rPr>
                        <a:t> </a:t>
                      </a:r>
                      <a:r>
                        <a:rPr kumimoji="0" lang="en-GB" sz="1800" b="0" i="0" u="none" strike="noStrike" cap="none" normalizeH="0" baseline="0" dirty="0" smtClean="0">
                          <a:ln>
                            <a:noFill/>
                          </a:ln>
                          <a:solidFill>
                            <a:schemeClr val="tx1"/>
                          </a:solidFill>
                          <a:effectLst/>
                          <a:latin typeface="Arial" charset="0"/>
                          <a:cs typeface="Times New Roman" pitchFamily="18" charset="0"/>
                        </a:rPr>
                        <a:t>level professional higher education, the length of full-time studies – at least 4 years)</a:t>
                      </a:r>
                      <a:endParaRPr kumimoji="0" lang="en-GB" sz="18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smtClean="0">
                          <a:ln>
                            <a:noFill/>
                          </a:ln>
                          <a:solidFill>
                            <a:schemeClr val="tx1"/>
                          </a:solidFill>
                          <a:effectLst/>
                          <a:latin typeface="Arial" charset="0"/>
                          <a:cs typeface="Times New Roman" pitchFamily="18" charset="0"/>
                        </a:rPr>
                        <a:t>6</a:t>
                      </a:r>
                      <a:endPara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3802">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smtClean="0">
                          <a:ln>
                            <a:noFill/>
                          </a:ln>
                          <a:solidFill>
                            <a:schemeClr val="tx1"/>
                          </a:solidFill>
                          <a:effectLst/>
                          <a:latin typeface="Arial" charset="0"/>
                          <a:cs typeface="Times New Roman" pitchFamily="18" charset="0"/>
                        </a:rPr>
                        <a:t>Master’s diploma</a:t>
                      </a:r>
                      <a:endParaRPr kumimoji="0" lang="lv-LV"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Professional Master’s diploma</a:t>
                      </a:r>
                      <a:endParaRPr kumimoji="0" lang="lv-LV" sz="1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449263"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Diploma of professional higher education, diploma of higher education, diploma of higher professional qualification (2</a:t>
                      </a:r>
                      <a:r>
                        <a:rPr kumimoji="0" lang="en-GB" sz="1800" b="0" i="0" u="none" strike="noStrike" cap="none" normalizeH="0" baseline="30000" smtClean="0">
                          <a:ln>
                            <a:noFill/>
                          </a:ln>
                          <a:solidFill>
                            <a:schemeClr val="tx1"/>
                          </a:solidFill>
                          <a:effectLst/>
                          <a:latin typeface="Arial" charset="0"/>
                          <a:cs typeface="Times New Roman" pitchFamily="18" charset="0"/>
                        </a:rPr>
                        <a:t>nd</a:t>
                      </a:r>
                      <a:r>
                        <a:rPr kumimoji="0" lang="lv-LV" sz="1800" b="0" i="0" u="none" strike="noStrike" cap="none" normalizeH="0" baseline="0" smtClean="0">
                          <a:ln>
                            <a:noFill/>
                          </a:ln>
                          <a:solidFill>
                            <a:schemeClr val="tx1"/>
                          </a:solidFill>
                          <a:effectLst/>
                          <a:latin typeface="Arial" charset="0"/>
                          <a:cs typeface="Times New Roman" pitchFamily="18" charset="0"/>
                        </a:rPr>
                        <a:t> </a:t>
                      </a:r>
                      <a:r>
                        <a:rPr kumimoji="0" lang="en-GB" sz="1800" b="0" i="0" u="none" strike="noStrike" cap="none" normalizeH="0" baseline="0" smtClean="0">
                          <a:ln>
                            <a:noFill/>
                          </a:ln>
                          <a:solidFill>
                            <a:schemeClr val="tx1"/>
                          </a:solidFill>
                          <a:effectLst/>
                          <a:latin typeface="Arial" charset="0"/>
                          <a:cs typeface="Times New Roman" pitchFamily="18" charset="0"/>
                        </a:rPr>
                        <a:t>level professional higher education, the total length of full-time studies – at least 5 years)</a:t>
                      </a:r>
                      <a:endPara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smtClean="0">
                          <a:ln>
                            <a:noFill/>
                          </a:ln>
                          <a:solidFill>
                            <a:schemeClr val="tx1"/>
                          </a:solidFill>
                          <a:effectLst/>
                          <a:latin typeface="Arial" charset="0"/>
                          <a:cs typeface="Times New Roman" pitchFamily="18" charset="0"/>
                        </a:rPr>
                        <a:t>7</a:t>
                      </a:r>
                      <a:endPara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547">
                <a:tc>
                  <a:txBody>
                    <a:bodyPr/>
                    <a:lstStyle/>
                    <a:p>
                      <a:pPr marL="0" marR="0" lvl="0" indent="0" algn="l"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smtClean="0">
                          <a:ln>
                            <a:noFill/>
                          </a:ln>
                          <a:solidFill>
                            <a:schemeClr val="tx1"/>
                          </a:solidFill>
                          <a:effectLst/>
                          <a:latin typeface="Arial" charset="0"/>
                          <a:cs typeface="Times New Roman" pitchFamily="18" charset="0"/>
                        </a:rPr>
                        <a:t>Doctor’s diploma</a:t>
                      </a:r>
                      <a:endParaRPr kumimoji="0" lang="en-GB"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GB" sz="1800" b="0" i="0" u="none" strike="noStrike" cap="none" normalizeH="0" baseline="0" dirty="0" smtClean="0">
                          <a:ln>
                            <a:noFill/>
                          </a:ln>
                          <a:solidFill>
                            <a:schemeClr val="tx1"/>
                          </a:solidFill>
                          <a:effectLst/>
                          <a:latin typeface="Arial" charset="0"/>
                          <a:cs typeface="Times New Roman" pitchFamily="18" charset="0"/>
                        </a:rPr>
                        <a:t>8</a:t>
                      </a:r>
                      <a:endParaRPr kumimoji="0" lang="en-GB" sz="18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952506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1434</TotalTime>
  <Words>2630</Words>
  <Application>Microsoft Office PowerPoint</Application>
  <PresentationFormat>Экран (4:3)</PresentationFormat>
  <Paragraphs>190</Paragraphs>
  <Slides>38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Parallax</vt:lpstr>
      <vt:lpstr>Academic recognition  in Latvia </vt:lpstr>
      <vt:lpstr>Law on Education (1998)</vt:lpstr>
      <vt:lpstr>Law on Education (1998)</vt:lpstr>
      <vt:lpstr>Law on Higher Education Institutions 1995</vt:lpstr>
      <vt:lpstr>Law on Higher Education Institutions 1995</vt:lpstr>
      <vt:lpstr>Law on Higher Education Institutions 1995</vt:lpstr>
      <vt:lpstr>CoM Regulations No 142 «Procedure of referencing degrees and professional qualifications» (28.02.2012) </vt:lpstr>
      <vt:lpstr>Latvian HE and access qualifications</vt:lpstr>
      <vt:lpstr>The placement of the formal qualifications in the LQF/EQF Level 4-8</vt:lpstr>
      <vt:lpstr>Credit system</vt:lpstr>
      <vt:lpstr>Link with ECTS</vt:lpstr>
      <vt:lpstr>Learning Outcomes</vt:lpstr>
      <vt:lpstr>The cycle descriptors for LQF level 5 (I)</vt:lpstr>
      <vt:lpstr>The cycle descriptors for LQF level 5 (II)</vt:lpstr>
      <vt:lpstr>EQF vs LQF level 5</vt:lpstr>
      <vt:lpstr>LQF level 6</vt:lpstr>
      <vt:lpstr>LQF level 7</vt:lpstr>
      <vt:lpstr>LQF level 8</vt:lpstr>
      <vt:lpstr>Criteria for recognition</vt:lpstr>
      <vt:lpstr>Case 1</vt:lpstr>
      <vt:lpstr>Презентация PowerPoint</vt:lpstr>
      <vt:lpstr>Case 2 </vt:lpstr>
      <vt:lpstr>Презентация PowerPoint</vt:lpstr>
      <vt:lpstr>Case 3 Substantial differences</vt:lpstr>
      <vt:lpstr>Презентация PowerPoint</vt:lpstr>
      <vt:lpstr> Case 4</vt:lpstr>
      <vt:lpstr>Презентация PowerPoint</vt:lpstr>
      <vt:lpstr>Презентация PowerPoint</vt:lpstr>
      <vt:lpstr>Case 5</vt:lpstr>
      <vt:lpstr>Презентация PowerPoint</vt:lpstr>
      <vt:lpstr>Case 6</vt:lpstr>
      <vt:lpstr>York university</vt:lpstr>
      <vt:lpstr>Презентация PowerPoint</vt:lpstr>
      <vt:lpstr>Akadēmiskā atzīšana</vt:lpstr>
      <vt:lpstr>Презентация PowerPoint</vt:lpstr>
      <vt:lpstr>Презентация PowerPoint</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qualifications in Latvia: Initial results of the study</dc:title>
  <dc:creator>Gunta</dc:creator>
  <cp:lastModifiedBy>Mammadova</cp:lastModifiedBy>
  <cp:revision>82</cp:revision>
  <dcterms:created xsi:type="dcterms:W3CDTF">2014-11-11T13:17:57Z</dcterms:created>
  <dcterms:modified xsi:type="dcterms:W3CDTF">2016-10-28T08:00:25Z</dcterms:modified>
</cp:coreProperties>
</file>