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256" r:id="rId2"/>
    <p:sldId id="293" r:id="rId3"/>
    <p:sldId id="282" r:id="rId4"/>
    <p:sldId id="294" r:id="rId5"/>
    <p:sldId id="290" r:id="rId6"/>
    <p:sldId id="286" r:id="rId7"/>
    <p:sldId id="304" r:id="rId8"/>
    <p:sldId id="291" r:id="rId9"/>
    <p:sldId id="277" r:id="rId10"/>
    <p:sldId id="281" r:id="rId11"/>
    <p:sldId id="279" r:id="rId12"/>
    <p:sldId id="272" r:id="rId13"/>
    <p:sldId id="260" r:id="rId14"/>
    <p:sldId id="261" r:id="rId15"/>
    <p:sldId id="280" r:id="rId16"/>
    <p:sldId id="306" r:id="rId17"/>
    <p:sldId id="297" r:id="rId18"/>
    <p:sldId id="298" r:id="rId19"/>
    <p:sldId id="299" r:id="rId20"/>
    <p:sldId id="300" r:id="rId21"/>
    <p:sldId id="302" r:id="rId22"/>
    <p:sldId id="303" r:id="rId23"/>
    <p:sldId id="315" r:id="rId24"/>
    <p:sldId id="308" r:id="rId25"/>
    <p:sldId id="309" r:id="rId26"/>
    <p:sldId id="310" r:id="rId27"/>
    <p:sldId id="311" r:id="rId28"/>
    <p:sldId id="312" r:id="rId29"/>
    <p:sldId id="307" r:id="rId30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E56E1-C312-5A4D-9CA3-ECF4217EAF0B}" type="datetimeFigureOut">
              <a:rPr lang="fi-FI" smtClean="0"/>
              <a:t>12.7.2016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15049-2465-BE4C-A070-DF90B1C6A0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98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20B15-82BD-E041-8CAF-3BDC694A5D8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44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D17428-55A9-468C-AF09-AB3D42BAA8CD}" type="datetime1">
              <a:rPr lang="fi-FI" altLang="fi-FI" smtClean="0"/>
              <a:pPr eaLnBrk="1" hangingPunct="1">
                <a:spcBef>
                  <a:spcPct val="0"/>
                </a:spcBef>
              </a:pPr>
              <a:t>12.7.2016</a:t>
            </a:fld>
            <a:endParaRPr lang="en-US" altLang="fi-FI" smtClean="0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470EC4B-113A-45A8-A470-8F320932441D}" type="slidenum">
              <a:rPr lang="en-US" altLang="fi-FI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val="217803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12.7.2016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12.7.2016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12.7.2016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Tunnistepalkki_192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12" y="6672263"/>
            <a:ext cx="9193824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8755674" y="6651625"/>
            <a:ext cx="3289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EBCC877-364A-4007-B92B-A3771B88B8CD}" type="slidenum">
              <a:rPr lang="en-US" altLang="fi-FI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altLang="fi-FI" sz="900" smtClean="0"/>
          </a:p>
        </p:txBody>
      </p:sp>
      <p:pic>
        <p:nvPicPr>
          <p:cNvPr id="7" name="Picture 3" descr="Logo_pysty_en_slogan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854" y="265113"/>
            <a:ext cx="77225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273"/>
            <a:ext cx="6999956" cy="9025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9770"/>
            <a:ext cx="6999956" cy="4188527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 marL="742950" indent="-285750">
              <a:buSzPct val="100000"/>
              <a:buFontTx/>
              <a:buBlip>
                <a:blip r:embed="rId4"/>
              </a:buBlip>
              <a:defRPr sz="2200">
                <a:solidFill>
                  <a:schemeClr val="tx1"/>
                </a:solidFill>
                <a:latin typeface="Trebuchet MS"/>
                <a:cs typeface="Trebuchet MS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400">
                <a:solidFill>
                  <a:schemeClr val="tx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0"/>
          </p:nvPr>
        </p:nvSpPr>
        <p:spPr>
          <a:xfrm>
            <a:off x="7695427" y="6655979"/>
            <a:ext cx="782248" cy="2041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87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nnistepalkki_192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0" y="6671605"/>
            <a:ext cx="9195694" cy="221590"/>
          </a:xfrm>
          <a:prstGeom prst="rect">
            <a:avLst/>
          </a:prstGeom>
        </p:spPr>
      </p:pic>
      <p:pic>
        <p:nvPicPr>
          <p:cNvPr id="11" name="Picture 10" descr="Logo_pysty_en_slogan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32" y="265726"/>
            <a:ext cx="772284" cy="867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1273"/>
            <a:ext cx="6999956" cy="9025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fi-FI" dirty="0" err="1" smtClean="0"/>
              <a:t>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069768"/>
            <a:ext cx="6999956" cy="4188527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4"/>
              </a:buBlip>
              <a:defRPr sz="24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 marL="742950" indent="-285750">
              <a:buSzPct val="100000"/>
              <a:buFontTx/>
              <a:buBlip>
                <a:blip r:embed="rId4"/>
              </a:buBlip>
              <a:defRPr sz="2200">
                <a:solidFill>
                  <a:schemeClr val="tx1"/>
                </a:solidFill>
                <a:latin typeface="Trebuchet MS"/>
                <a:cs typeface="Trebuchet MS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400">
                <a:solidFill>
                  <a:schemeClr val="tx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err="1" smtClean="0"/>
              <a:t>Text</a:t>
            </a:r>
            <a:endParaRPr lang="fi-FI" dirty="0" smtClean="0"/>
          </a:p>
          <a:p>
            <a:pPr lvl="2"/>
            <a:r>
              <a:rPr lang="fi-FI" dirty="0" err="1" smtClean="0"/>
              <a:t>Text</a:t>
            </a:r>
            <a:endParaRPr lang="fi-FI" dirty="0" smtClean="0"/>
          </a:p>
          <a:p>
            <a:pPr lvl="3"/>
            <a:r>
              <a:rPr lang="fi-FI" dirty="0" err="1" smtClean="0"/>
              <a:t>Text</a:t>
            </a:r>
            <a:endParaRPr lang="fi-FI" dirty="0" smtClean="0"/>
          </a:p>
          <a:p>
            <a:pPr lvl="4"/>
            <a:r>
              <a:rPr lang="fi-FI" dirty="0" err="1" smtClean="0"/>
              <a:t>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755632" y="6651255"/>
            <a:ext cx="3992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A8988BC-8D27-8F4D-A752-D2342575F23B}" type="slidenum">
              <a:rPr lang="en-US" sz="900" smtClean="0">
                <a:solidFill>
                  <a:srgbClr val="FFFFFF"/>
                </a:solidFill>
                <a:latin typeface="Trebuchet MS"/>
                <a:cs typeface="Trebuchet MS"/>
              </a:rPr>
              <a:pPr/>
              <a:t>‹#›</a:t>
            </a:fld>
            <a:endParaRPr lang="en-US" sz="900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0" hasCustomPrompt="1"/>
          </p:nvPr>
        </p:nvSpPr>
        <p:spPr>
          <a:xfrm>
            <a:off x="7695426" y="6655977"/>
            <a:ext cx="782248" cy="2041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47B55C86-0A37-45BB-B127-CABD6E9EF8D8}" type="datetime1">
              <a:rPr lang="fi-FI" smtClean="0"/>
              <a:t>24.5.2016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465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unnistepalkki_192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0" y="6671605"/>
            <a:ext cx="9195694" cy="221590"/>
          </a:xfrm>
          <a:prstGeom prst="rect">
            <a:avLst/>
          </a:prstGeom>
        </p:spPr>
      </p:pic>
      <p:pic>
        <p:nvPicPr>
          <p:cNvPr id="11" name="Picture 10" descr="Logo_pysty_en_slogan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32" y="265726"/>
            <a:ext cx="772284" cy="86727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755632" y="6651255"/>
            <a:ext cx="3992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A8988BC-8D27-8F4D-A752-D2342575F23B}" type="slidenum">
              <a:rPr lang="en-US" sz="900" smtClean="0">
                <a:solidFill>
                  <a:srgbClr val="FFFFFF"/>
                </a:solidFill>
                <a:latin typeface="Trebuchet MS"/>
                <a:cs typeface="Trebuchet MS"/>
              </a:rPr>
              <a:pPr/>
              <a:t>‹#›</a:t>
            </a:fld>
            <a:endParaRPr lang="en-US" sz="900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10" hasCustomPrompt="1"/>
          </p:nvPr>
        </p:nvSpPr>
        <p:spPr>
          <a:xfrm>
            <a:off x="7695426" y="6655977"/>
            <a:ext cx="782248" cy="2041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22C01A23-D407-40F4-ABAA-F9AB9F797C0C}" type="datetime1">
              <a:rPr lang="fi-FI" smtClean="0"/>
              <a:t>24.5.2016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167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12.7.2016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12.7.2016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12.7.2016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12.7.2016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12.7.2016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12.7.2016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12.7.2016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F03C-B4E7-8549-B516-F840897C3686}" type="datetimeFigureOut">
              <a:rPr lang="fi-FI" smtClean="0"/>
              <a:t>12.7.2016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4F60B8A-9101-244C-BDED-4B4D668276A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508F03C-B4E7-8549-B516-F840897C3686}" type="datetimeFigureOut">
              <a:rPr lang="fi-FI" smtClean="0"/>
              <a:t>12.7.2016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77526"/>
            <a:ext cx="7543800" cy="2910638"/>
          </a:xfrm>
        </p:spPr>
        <p:txBody>
          <a:bodyPr/>
          <a:lstStyle/>
          <a:p>
            <a:pPr algn="ctr"/>
            <a:r>
              <a:rPr lang="fi-FI" sz="4800" dirty="0" smtClean="0"/>
              <a:t>CO-OPERATION BETWEEN HEI’S AND LABOUR MARKET</a:t>
            </a:r>
            <a:br>
              <a:rPr lang="fi-FI" sz="4800" dirty="0" smtClean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 smtClean="0"/>
              <a:t>14.7.2016, Baku</a:t>
            </a:r>
            <a:endParaRPr lang="fi-FI" sz="4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4721562"/>
            <a:ext cx="6400800" cy="536238"/>
          </a:xfrm>
        </p:spPr>
        <p:txBody>
          <a:bodyPr>
            <a:noAutofit/>
          </a:bodyPr>
          <a:lstStyle/>
          <a:p>
            <a:r>
              <a:rPr lang="fi-FI" sz="2800" dirty="0" smtClean="0"/>
              <a:t>Prof. Kauko Hämäläinen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58537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The </a:t>
            </a:r>
            <a:r>
              <a:rPr lang="fi-FI" dirty="0" err="1"/>
              <a:t>U</a:t>
            </a:r>
            <a:r>
              <a:rPr lang="fi-FI" dirty="0" err="1" smtClean="0"/>
              <a:t>se</a:t>
            </a:r>
            <a:r>
              <a:rPr lang="fi-FI" dirty="0" smtClean="0"/>
              <a:t> of </a:t>
            </a:r>
            <a:r>
              <a:rPr lang="fi-FI" dirty="0" err="1" smtClean="0"/>
              <a:t>Stakeholders</a:t>
            </a:r>
            <a:r>
              <a:rPr lang="fi-FI" dirty="0" smtClean="0"/>
              <a:t> in </a:t>
            </a:r>
            <a:r>
              <a:rPr lang="fi-FI" dirty="0" err="1" smtClean="0"/>
              <a:t>Evaluations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332" y="1828800"/>
            <a:ext cx="7176867" cy="4572000"/>
          </a:xfrm>
        </p:spPr>
        <p:txBody>
          <a:bodyPr>
            <a:normAutofit/>
          </a:bodyPr>
          <a:lstStyle/>
          <a:p>
            <a:r>
              <a:rPr lang="fi-FI" sz="3200" dirty="0" err="1"/>
              <a:t>N</a:t>
            </a:r>
            <a:r>
              <a:rPr lang="fi-FI" sz="3200" dirty="0" err="1" smtClean="0"/>
              <a:t>egotiation</a:t>
            </a:r>
            <a:r>
              <a:rPr lang="fi-FI" sz="3200" dirty="0" smtClean="0"/>
              <a:t> the </a:t>
            </a:r>
            <a:r>
              <a:rPr lang="fi-FI" sz="3200" dirty="0" err="1" smtClean="0"/>
              <a:t>scope</a:t>
            </a:r>
            <a:r>
              <a:rPr lang="fi-FI" sz="3200" dirty="0" smtClean="0"/>
              <a:t> of the </a:t>
            </a:r>
            <a:r>
              <a:rPr lang="fi-FI" sz="3200" dirty="0" err="1" smtClean="0"/>
              <a:t>evaluation</a:t>
            </a:r>
            <a:endParaRPr lang="fi-FI" sz="3200" dirty="0" smtClean="0"/>
          </a:p>
          <a:p>
            <a:r>
              <a:rPr lang="fi-FI" sz="3200" dirty="0" err="1" smtClean="0"/>
              <a:t>Selection</a:t>
            </a:r>
            <a:r>
              <a:rPr lang="fi-FI" sz="3200" dirty="0" smtClean="0"/>
              <a:t> the </a:t>
            </a:r>
            <a:r>
              <a:rPr lang="fi-FI" sz="3200" dirty="0" err="1" smtClean="0"/>
              <a:t>criteria</a:t>
            </a:r>
            <a:r>
              <a:rPr lang="fi-FI" sz="3200" dirty="0" smtClean="0"/>
              <a:t> on </a:t>
            </a:r>
            <a:r>
              <a:rPr lang="fi-FI" sz="3200" dirty="0" err="1" smtClean="0"/>
              <a:t>which</a:t>
            </a:r>
            <a:r>
              <a:rPr lang="fi-FI" sz="3200" dirty="0" smtClean="0"/>
              <a:t> </a:t>
            </a:r>
            <a:r>
              <a:rPr lang="fi-FI" sz="3200" dirty="0" err="1" smtClean="0"/>
              <a:t>it</a:t>
            </a:r>
            <a:r>
              <a:rPr lang="fi-FI" sz="3200" dirty="0" smtClean="0"/>
              <a:t> </a:t>
            </a:r>
            <a:r>
              <a:rPr lang="fi-FI" sz="3200" dirty="0" err="1" smtClean="0"/>
              <a:t>will</a:t>
            </a:r>
            <a:r>
              <a:rPr lang="fi-FI" sz="3200" dirty="0" smtClean="0"/>
              <a:t> </a:t>
            </a:r>
            <a:r>
              <a:rPr lang="fi-FI" sz="3200" dirty="0" err="1" smtClean="0"/>
              <a:t>be</a:t>
            </a:r>
            <a:r>
              <a:rPr lang="fi-FI" sz="3200" dirty="0" smtClean="0"/>
              <a:t> </a:t>
            </a:r>
            <a:r>
              <a:rPr lang="fi-FI" sz="3200" dirty="0" err="1" smtClean="0"/>
              <a:t>judged</a:t>
            </a:r>
            <a:r>
              <a:rPr lang="fi-FI" sz="3200" dirty="0" smtClean="0"/>
              <a:t> to </a:t>
            </a:r>
            <a:r>
              <a:rPr lang="fi-FI" sz="3200" dirty="0" err="1" smtClean="0"/>
              <a:t>be</a:t>
            </a:r>
            <a:r>
              <a:rPr lang="fi-FI" sz="3200" dirty="0" smtClean="0"/>
              <a:t> </a:t>
            </a:r>
            <a:r>
              <a:rPr lang="fi-FI" sz="3200" dirty="0" err="1" smtClean="0"/>
              <a:t>successful</a:t>
            </a:r>
            <a:endParaRPr lang="fi-FI" sz="3200" dirty="0" smtClean="0"/>
          </a:p>
          <a:p>
            <a:r>
              <a:rPr lang="fi-FI" sz="3200" dirty="0" err="1" smtClean="0"/>
              <a:t>Taking</a:t>
            </a:r>
            <a:r>
              <a:rPr lang="fi-FI" sz="3200" dirty="0" smtClean="0"/>
              <a:t> </a:t>
            </a:r>
            <a:r>
              <a:rPr lang="fi-FI" sz="3200" dirty="0" err="1" smtClean="0"/>
              <a:t>part</a:t>
            </a:r>
            <a:r>
              <a:rPr lang="fi-FI" sz="3200" dirty="0" smtClean="0"/>
              <a:t> in the </a:t>
            </a:r>
            <a:r>
              <a:rPr lang="fi-FI" sz="3200" dirty="0" err="1" smtClean="0"/>
              <a:t>evaluation</a:t>
            </a:r>
            <a:r>
              <a:rPr lang="fi-FI" sz="3200" dirty="0" smtClean="0"/>
              <a:t> </a:t>
            </a:r>
            <a:r>
              <a:rPr lang="fi-FI" sz="3200" dirty="0" err="1" smtClean="0"/>
              <a:t>teams</a:t>
            </a:r>
            <a:endParaRPr lang="fi-FI" sz="3200" dirty="0" smtClean="0"/>
          </a:p>
          <a:p>
            <a:r>
              <a:rPr lang="fi-FI" sz="3200" dirty="0" err="1" smtClean="0"/>
              <a:t>Interpreting</a:t>
            </a:r>
            <a:r>
              <a:rPr lang="fi-FI" sz="3200" dirty="0" smtClean="0"/>
              <a:t> the </a:t>
            </a:r>
            <a:r>
              <a:rPr lang="fi-FI" sz="3200" dirty="0" err="1" smtClean="0"/>
              <a:t>results</a:t>
            </a:r>
            <a:endParaRPr lang="fi-FI" sz="3200" dirty="0" smtClean="0"/>
          </a:p>
          <a:p>
            <a:r>
              <a:rPr lang="fi-FI" sz="3200" dirty="0" err="1" smtClean="0"/>
              <a:t>Utilitation</a:t>
            </a:r>
            <a:r>
              <a:rPr lang="fi-FI" sz="3200" dirty="0" smtClean="0"/>
              <a:t> of the </a:t>
            </a:r>
            <a:r>
              <a:rPr lang="fi-FI" sz="3200" dirty="0" err="1" smtClean="0"/>
              <a:t>results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21785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err="1" smtClean="0"/>
              <a:t>Stakeholders</a:t>
            </a:r>
            <a:r>
              <a:rPr lang="fi-FI" dirty="0" smtClean="0"/>
              <a:t> 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 in </a:t>
            </a:r>
            <a:r>
              <a:rPr lang="fi-FI" dirty="0" err="1" smtClean="0"/>
              <a:t>Evaluations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974" y="1877580"/>
            <a:ext cx="7014225" cy="4523219"/>
          </a:xfrm>
        </p:spPr>
        <p:txBody>
          <a:bodyPr/>
          <a:lstStyle/>
          <a:p>
            <a:r>
              <a:rPr lang="fi-FI" sz="2400" dirty="0" smtClean="0"/>
              <a:t>To </a:t>
            </a:r>
            <a:r>
              <a:rPr lang="fi-FI" sz="2400" dirty="0" err="1" smtClean="0"/>
              <a:t>prevent</a:t>
            </a:r>
            <a:r>
              <a:rPr lang="fi-FI" sz="2400" dirty="0" smtClean="0"/>
              <a:t> the </a:t>
            </a:r>
            <a:r>
              <a:rPr lang="fi-FI" sz="2400" dirty="0" err="1" smtClean="0"/>
              <a:t>guilt</a:t>
            </a:r>
            <a:r>
              <a:rPr lang="fi-FI" sz="2400" dirty="0" smtClean="0"/>
              <a:t> </a:t>
            </a:r>
            <a:r>
              <a:rPr lang="fi-FI" sz="2400" dirty="0" err="1" smtClean="0"/>
              <a:t>protection</a:t>
            </a:r>
            <a:r>
              <a:rPr lang="fi-FI" sz="2400" dirty="0" smtClean="0"/>
              <a:t> of </a:t>
            </a:r>
            <a:r>
              <a:rPr lang="fi-FI" sz="2400" dirty="0" err="1" smtClean="0"/>
              <a:t>peer-reviews</a:t>
            </a:r>
            <a:endParaRPr lang="fi-FI" sz="2400" dirty="0" smtClean="0"/>
          </a:p>
          <a:p>
            <a:r>
              <a:rPr lang="fi-FI" sz="2400" dirty="0" smtClean="0"/>
              <a:t>To </a:t>
            </a:r>
            <a:r>
              <a:rPr lang="fi-FI" sz="2400" dirty="0" err="1" smtClean="0"/>
              <a:t>enhance</a:t>
            </a:r>
            <a:r>
              <a:rPr lang="fi-FI" sz="2400" dirty="0" smtClean="0"/>
              <a:t> </a:t>
            </a:r>
            <a:r>
              <a:rPr lang="fi-FI" sz="2400" dirty="0" err="1" smtClean="0"/>
              <a:t>relevance</a:t>
            </a:r>
            <a:r>
              <a:rPr lang="fi-FI" sz="2400" dirty="0" smtClean="0"/>
              <a:t>, </a:t>
            </a:r>
            <a:r>
              <a:rPr lang="fi-FI" sz="2400" dirty="0" err="1" smtClean="0"/>
              <a:t>ownership</a:t>
            </a:r>
            <a:r>
              <a:rPr lang="fi-FI" sz="2400" dirty="0" smtClean="0"/>
              <a:t> and </a:t>
            </a:r>
            <a:r>
              <a:rPr lang="fi-FI" sz="2400" dirty="0" err="1" smtClean="0"/>
              <a:t>utilization</a:t>
            </a:r>
            <a:r>
              <a:rPr lang="fi-FI" sz="2400" dirty="0" smtClean="0"/>
              <a:t> of </a:t>
            </a:r>
            <a:r>
              <a:rPr lang="fi-FI" sz="2400" dirty="0" err="1" smtClean="0"/>
              <a:t>evaluations</a:t>
            </a:r>
            <a:endParaRPr lang="fi-FI" sz="2400" dirty="0" smtClean="0"/>
          </a:p>
          <a:p>
            <a:r>
              <a:rPr lang="fi-FI" sz="2400" dirty="0" smtClean="0"/>
              <a:t>To </a:t>
            </a:r>
            <a:r>
              <a:rPr lang="fi-FI" sz="2400" dirty="0" err="1" smtClean="0"/>
              <a:t>encourage</a:t>
            </a:r>
            <a:r>
              <a:rPr lang="fi-FI" sz="2400" dirty="0" smtClean="0"/>
              <a:t> </a:t>
            </a:r>
            <a:r>
              <a:rPr lang="fi-FI" sz="2400" dirty="0" err="1" smtClean="0"/>
              <a:t>dialogue</a:t>
            </a:r>
            <a:r>
              <a:rPr lang="fi-FI" sz="2400" dirty="0" smtClean="0"/>
              <a:t> </a:t>
            </a:r>
            <a:r>
              <a:rPr lang="fi-FI" sz="2400" dirty="0" err="1" smtClean="0"/>
              <a:t>within</a:t>
            </a:r>
            <a:r>
              <a:rPr lang="fi-FI" sz="2400" dirty="0" smtClean="0"/>
              <a:t> </a:t>
            </a:r>
            <a:r>
              <a:rPr lang="fi-FI" sz="2400" dirty="0" err="1" smtClean="0"/>
              <a:t>interest</a:t>
            </a:r>
            <a:r>
              <a:rPr lang="fi-FI" sz="2400" dirty="0" smtClean="0"/>
              <a:t> </a:t>
            </a:r>
            <a:r>
              <a:rPr lang="fi-FI" sz="2400" dirty="0" err="1" smtClean="0"/>
              <a:t>groups</a:t>
            </a:r>
            <a:endParaRPr lang="fi-FI" sz="2400" dirty="0" smtClean="0"/>
          </a:p>
          <a:p>
            <a:r>
              <a:rPr lang="fi-FI" sz="2400" dirty="0" err="1" smtClean="0"/>
              <a:t>Have</a:t>
            </a:r>
            <a:r>
              <a:rPr lang="fi-FI" sz="2400" dirty="0" smtClean="0"/>
              <a:t> </a:t>
            </a:r>
            <a:r>
              <a:rPr lang="fi-FI" sz="2400" dirty="0" err="1" smtClean="0"/>
              <a:t>different</a:t>
            </a:r>
            <a:r>
              <a:rPr lang="fi-FI" sz="2400" dirty="0" smtClean="0"/>
              <a:t> </a:t>
            </a:r>
            <a:r>
              <a:rPr lang="fi-FI" sz="2400" dirty="0" err="1" smtClean="0"/>
              <a:t>knowledge</a:t>
            </a:r>
            <a:r>
              <a:rPr lang="fi-FI" sz="2400" dirty="0" smtClean="0"/>
              <a:t> / </a:t>
            </a:r>
            <a:r>
              <a:rPr lang="fi-FI" sz="2400" dirty="0" err="1" smtClean="0"/>
              <a:t>standpoint</a:t>
            </a:r>
            <a:r>
              <a:rPr lang="fi-FI" sz="2400" dirty="0" smtClean="0"/>
              <a:t> of the </a:t>
            </a:r>
            <a:r>
              <a:rPr lang="fi-FI" sz="2400" dirty="0" err="1" smtClean="0"/>
              <a:t>institute</a:t>
            </a:r>
            <a:r>
              <a:rPr lang="fi-FI" sz="2400" dirty="0" smtClean="0"/>
              <a:t> / </a:t>
            </a:r>
            <a:r>
              <a:rPr lang="fi-FI" sz="2400" dirty="0" err="1" smtClean="0"/>
              <a:t>programm</a:t>
            </a:r>
            <a:r>
              <a:rPr lang="fi-FI" sz="2400" dirty="0" smtClean="0"/>
              <a:t> to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evaluated</a:t>
            </a:r>
            <a:endParaRPr lang="fi-FI" sz="2400" dirty="0" smtClean="0"/>
          </a:p>
          <a:p>
            <a:pPr lvl="1"/>
            <a:r>
              <a:rPr lang="fi-FI" sz="2400" dirty="0" err="1" smtClean="0"/>
              <a:t>E.g</a:t>
            </a:r>
            <a:r>
              <a:rPr lang="fi-FI" sz="2400" dirty="0" smtClean="0"/>
              <a:t>. </a:t>
            </a:r>
            <a:r>
              <a:rPr lang="fi-FI" sz="2400" dirty="0" err="1" smtClean="0"/>
              <a:t>administers</a:t>
            </a:r>
            <a:r>
              <a:rPr lang="fi-FI" sz="2400" dirty="0" smtClean="0"/>
              <a:t>, </a:t>
            </a:r>
            <a:r>
              <a:rPr lang="fi-FI" sz="2400" dirty="0" err="1" smtClean="0"/>
              <a:t>working</a:t>
            </a:r>
            <a:r>
              <a:rPr lang="fi-FI" sz="2400" dirty="0" smtClean="0"/>
              <a:t> life, </a:t>
            </a:r>
            <a:r>
              <a:rPr lang="fi-FI" sz="2400" dirty="0" err="1" smtClean="0"/>
              <a:t>students</a:t>
            </a:r>
            <a:r>
              <a:rPr lang="fi-FI" sz="2400" dirty="0" smtClean="0"/>
              <a:t>, </a:t>
            </a:r>
            <a:r>
              <a:rPr lang="fi-FI" sz="2400" dirty="0" err="1" smtClean="0"/>
              <a:t>teachers</a:t>
            </a:r>
            <a:endParaRPr lang="fi-FI" sz="2400" dirty="0" smtClean="0"/>
          </a:p>
          <a:p>
            <a:pPr marL="457200" lvl="1" indent="0">
              <a:buNone/>
            </a:pPr>
            <a:endParaRPr lang="fi-FI" sz="2400" dirty="0" smtClean="0"/>
          </a:p>
          <a:p>
            <a:pPr marL="457200" lvl="1" indent="0">
              <a:buNone/>
            </a:pPr>
            <a:endParaRPr lang="fi-FI" sz="2400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797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784"/>
            <a:ext cx="7620000" cy="975854"/>
          </a:xfrm>
        </p:spPr>
        <p:txBody>
          <a:bodyPr/>
          <a:lstStyle/>
          <a:p>
            <a:pPr algn="ctr"/>
            <a:r>
              <a:rPr lang="fi-FI" dirty="0" err="1" smtClean="0"/>
              <a:t>Problems</a:t>
            </a:r>
            <a:r>
              <a:rPr lang="fi-FI" dirty="0" smtClean="0"/>
              <a:t> in </a:t>
            </a:r>
            <a:r>
              <a:rPr lang="fi-FI" dirty="0"/>
              <a:t>U</a:t>
            </a:r>
            <a:r>
              <a:rPr lang="fi-FI" dirty="0" smtClean="0"/>
              <a:t>sing </a:t>
            </a:r>
            <a:r>
              <a:rPr lang="fi-FI" dirty="0" err="1"/>
              <a:t>S</a:t>
            </a:r>
            <a:r>
              <a:rPr lang="fi-FI" dirty="0" err="1" smtClean="0"/>
              <a:t>takeholders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58" y="2029442"/>
            <a:ext cx="7345542" cy="4371357"/>
          </a:xfrm>
        </p:spPr>
        <p:txBody>
          <a:bodyPr>
            <a:normAutofit/>
          </a:bodyPr>
          <a:lstStyle/>
          <a:p>
            <a:r>
              <a:rPr lang="fi-FI" sz="2800" dirty="0" err="1" smtClean="0"/>
              <a:t>Conflicting</a:t>
            </a:r>
            <a:r>
              <a:rPr lang="fi-FI" sz="2800" dirty="0" smtClean="0"/>
              <a:t> </a:t>
            </a:r>
            <a:r>
              <a:rPr lang="fi-FI" sz="2800" dirty="0" err="1" smtClean="0"/>
              <a:t>interests</a:t>
            </a:r>
            <a:r>
              <a:rPr lang="fi-FI" sz="2800" dirty="0" smtClean="0"/>
              <a:t> of </a:t>
            </a:r>
            <a:r>
              <a:rPr lang="fi-FI" sz="2800" dirty="0" err="1" smtClean="0"/>
              <a:t>different</a:t>
            </a:r>
            <a:r>
              <a:rPr lang="fi-FI" sz="2800" dirty="0" smtClean="0"/>
              <a:t> </a:t>
            </a:r>
            <a:r>
              <a:rPr lang="fi-FI" sz="2800" dirty="0" err="1" smtClean="0"/>
              <a:t>groups</a:t>
            </a:r>
            <a:endParaRPr lang="fi-FI" sz="2800" dirty="0" smtClean="0"/>
          </a:p>
          <a:p>
            <a:r>
              <a:rPr lang="fi-FI" sz="2800" dirty="0" err="1" smtClean="0"/>
              <a:t>Asymmetric</a:t>
            </a:r>
            <a:r>
              <a:rPr lang="fi-FI" sz="2800" dirty="0" smtClean="0"/>
              <a:t> </a:t>
            </a:r>
            <a:r>
              <a:rPr lang="fi-FI" sz="2800" dirty="0" err="1" smtClean="0"/>
              <a:t>power</a:t>
            </a:r>
            <a:r>
              <a:rPr lang="fi-FI" sz="2800" dirty="0" smtClean="0"/>
              <a:t> and </a:t>
            </a:r>
            <a:r>
              <a:rPr lang="fi-FI" sz="2800" dirty="0" err="1" smtClean="0"/>
              <a:t>strenght</a:t>
            </a:r>
            <a:r>
              <a:rPr lang="fi-FI" sz="2800" dirty="0" smtClean="0"/>
              <a:t> of </a:t>
            </a:r>
            <a:r>
              <a:rPr lang="fi-FI" sz="2800" dirty="0" err="1" smtClean="0"/>
              <a:t>voices</a:t>
            </a:r>
            <a:r>
              <a:rPr lang="fi-FI" sz="2800" dirty="0" smtClean="0"/>
              <a:t> of </a:t>
            </a:r>
            <a:r>
              <a:rPr lang="fi-FI" sz="2800" dirty="0" err="1" smtClean="0"/>
              <a:t>groups</a:t>
            </a:r>
            <a:r>
              <a:rPr lang="fi-FI" sz="2800" dirty="0" smtClean="0"/>
              <a:t>, </a:t>
            </a:r>
            <a:r>
              <a:rPr lang="fi-FI" sz="2800" dirty="0" err="1" smtClean="0"/>
              <a:t>e.g</a:t>
            </a:r>
            <a:r>
              <a:rPr lang="fi-FI" sz="2800" dirty="0" smtClean="0"/>
              <a:t>.  </a:t>
            </a:r>
            <a:r>
              <a:rPr lang="fi-FI" sz="2800" dirty="0" err="1" smtClean="0"/>
              <a:t>administrators</a:t>
            </a:r>
            <a:r>
              <a:rPr lang="fi-FI" sz="2800" dirty="0" smtClean="0"/>
              <a:t>, </a:t>
            </a:r>
            <a:r>
              <a:rPr lang="fi-FI" sz="2800" dirty="0" err="1" smtClean="0"/>
              <a:t>researchers</a:t>
            </a:r>
            <a:r>
              <a:rPr lang="fi-FI" sz="2800" dirty="0" smtClean="0"/>
              <a:t> and </a:t>
            </a:r>
            <a:r>
              <a:rPr lang="fi-FI" sz="2800" dirty="0" err="1" smtClean="0"/>
              <a:t>students</a:t>
            </a:r>
            <a:endParaRPr lang="fi-FI" sz="2800" dirty="0" smtClean="0"/>
          </a:p>
          <a:p>
            <a:r>
              <a:rPr lang="fi-FI" sz="2800" dirty="0" smtClean="0"/>
              <a:t>Building </a:t>
            </a:r>
            <a:r>
              <a:rPr lang="fi-FI" sz="2800" dirty="0" err="1" smtClean="0"/>
              <a:t>trust</a:t>
            </a:r>
            <a:r>
              <a:rPr lang="fi-FI" sz="2800" dirty="0" smtClean="0"/>
              <a:t> </a:t>
            </a:r>
            <a:r>
              <a:rPr lang="fi-FI" sz="2800" dirty="0" err="1" smtClean="0"/>
              <a:t>between</a:t>
            </a:r>
            <a:r>
              <a:rPr lang="fi-FI" sz="2800" dirty="0" smtClean="0"/>
              <a:t> </a:t>
            </a:r>
            <a:r>
              <a:rPr lang="fi-FI" sz="2800" dirty="0" err="1" smtClean="0"/>
              <a:t>different</a:t>
            </a:r>
            <a:r>
              <a:rPr lang="fi-FI" sz="2800" dirty="0" smtClean="0"/>
              <a:t> </a:t>
            </a:r>
            <a:r>
              <a:rPr lang="fi-FI" sz="2800" dirty="0" err="1" smtClean="0"/>
              <a:t>stakeholders</a:t>
            </a:r>
            <a:r>
              <a:rPr lang="fi-FI" sz="2800" dirty="0" smtClean="0"/>
              <a:t> </a:t>
            </a:r>
            <a:r>
              <a:rPr lang="fi-FI" sz="2800" dirty="0" err="1" smtClean="0"/>
              <a:t>take</a:t>
            </a:r>
            <a:r>
              <a:rPr lang="fi-FI" sz="2800" dirty="0" smtClean="0"/>
              <a:t> </a:t>
            </a:r>
            <a:r>
              <a:rPr lang="fi-FI" sz="2800" dirty="0" err="1" smtClean="0"/>
              <a:t>time</a:t>
            </a:r>
            <a:endParaRPr lang="fi-FI" sz="2800" dirty="0" smtClean="0"/>
          </a:p>
          <a:p>
            <a:r>
              <a:rPr lang="fi-FI" sz="2800" dirty="0" err="1" smtClean="0"/>
              <a:t>Stakeholders</a:t>
            </a:r>
            <a:r>
              <a:rPr lang="fi-FI" sz="2800" dirty="0" smtClean="0"/>
              <a:t> </a:t>
            </a:r>
            <a:r>
              <a:rPr lang="fi-FI" sz="2800" dirty="0" err="1" smtClean="0"/>
              <a:t>bring</a:t>
            </a:r>
            <a:r>
              <a:rPr lang="fi-FI" sz="2800" dirty="0" smtClean="0"/>
              <a:t> with </a:t>
            </a:r>
            <a:r>
              <a:rPr lang="fi-FI" sz="2800" dirty="0" err="1" smtClean="0"/>
              <a:t>them</a:t>
            </a:r>
            <a:r>
              <a:rPr lang="fi-FI" sz="2800" dirty="0" smtClean="0"/>
              <a:t> </a:t>
            </a:r>
            <a:r>
              <a:rPr lang="fi-FI" sz="2800" dirty="0" err="1" smtClean="0"/>
              <a:t>their</a:t>
            </a:r>
            <a:r>
              <a:rPr lang="fi-FI" sz="2800" dirty="0" smtClean="0"/>
              <a:t> </a:t>
            </a:r>
            <a:r>
              <a:rPr lang="fi-FI" sz="2800" dirty="0" err="1" smtClean="0"/>
              <a:t>own</a:t>
            </a:r>
            <a:r>
              <a:rPr lang="fi-FI" sz="2800" dirty="0" smtClean="0"/>
              <a:t> </a:t>
            </a:r>
            <a:r>
              <a:rPr lang="fi-FI" sz="2800" dirty="0" err="1" smtClean="0"/>
              <a:t>value</a:t>
            </a:r>
            <a:r>
              <a:rPr lang="fi-FI" sz="2800" dirty="0" smtClean="0"/>
              <a:t> </a:t>
            </a:r>
            <a:r>
              <a:rPr lang="fi-FI" sz="2800" dirty="0" err="1" smtClean="0"/>
              <a:t>commitments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94915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9609" y="593646"/>
            <a:ext cx="7498080" cy="1267152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S</a:t>
            </a:r>
            <a:r>
              <a:rPr lang="fi-FI" dirty="0" err="1" smtClean="0"/>
              <a:t>takeholders</a:t>
            </a:r>
            <a:r>
              <a:rPr lang="fi-FI" dirty="0" smtClean="0"/>
              <a:t> </a:t>
            </a:r>
            <a:r>
              <a:rPr lang="fi-FI" dirty="0"/>
              <a:t>in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/>
              <a:t>S</a:t>
            </a:r>
            <a:r>
              <a:rPr lang="fi-FI" dirty="0" err="1" smtClean="0"/>
              <a:t>elf</a:t>
            </a:r>
            <a:r>
              <a:rPr lang="fi-FI" dirty="0" err="1"/>
              <a:t>-assessment</a:t>
            </a:r>
            <a:r>
              <a:rPr lang="fi-FI" dirty="0"/>
              <a:t> </a:t>
            </a:r>
            <a:r>
              <a:rPr lang="fi-FI" dirty="0" err="1"/>
              <a:t>P</a:t>
            </a:r>
            <a:r>
              <a:rPr lang="fi-FI" dirty="0" err="1" smtClean="0"/>
              <a:t>rocess</a:t>
            </a:r>
            <a:r>
              <a:rPr lang="fi-FI" dirty="0" smtClean="0"/>
              <a:t> 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2975" y="2097090"/>
            <a:ext cx="7498080" cy="4468842"/>
          </a:xfrm>
        </p:spPr>
        <p:txBody>
          <a:bodyPr>
            <a:normAutofit/>
          </a:bodyPr>
          <a:lstStyle/>
          <a:p>
            <a:r>
              <a:rPr lang="fi-FI" sz="2400" dirty="0" err="1"/>
              <a:t>Self-</a:t>
            </a:r>
            <a:r>
              <a:rPr lang="fi-FI" sz="2400" dirty="0" err="1" smtClean="0"/>
              <a:t>assessment</a:t>
            </a:r>
            <a:r>
              <a:rPr lang="fi-FI" sz="2400" dirty="0" smtClean="0"/>
              <a:t> with </a:t>
            </a:r>
            <a:r>
              <a:rPr lang="fi-FI" sz="2400" dirty="0" err="1" smtClean="0"/>
              <a:t>stakeholders</a:t>
            </a:r>
            <a:r>
              <a:rPr lang="fi-FI" sz="2400" dirty="0" smtClean="0"/>
              <a:t> </a:t>
            </a:r>
            <a:r>
              <a:rPr lang="fi-FI" sz="2400" dirty="0" err="1"/>
              <a:t>has</a:t>
            </a:r>
            <a:r>
              <a:rPr lang="fi-FI" sz="2400" dirty="0"/>
              <a:t> </a:t>
            </a:r>
            <a:r>
              <a:rPr lang="fi-FI" sz="2400" dirty="0" err="1"/>
              <a:t>four</a:t>
            </a:r>
            <a:r>
              <a:rPr lang="fi-FI" sz="2400" dirty="0"/>
              <a:t> main </a:t>
            </a:r>
            <a:r>
              <a:rPr lang="fi-FI" sz="2400" dirty="0" err="1"/>
              <a:t>components</a:t>
            </a:r>
            <a:r>
              <a:rPr lang="fi-FI" sz="2400" dirty="0"/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fi-FI" sz="2400" dirty="0" err="1"/>
              <a:t>Systematic</a:t>
            </a:r>
            <a:r>
              <a:rPr lang="fi-FI" sz="2400" dirty="0"/>
              <a:t> data </a:t>
            </a:r>
            <a:r>
              <a:rPr lang="fi-FI" sz="2400" dirty="0" err="1"/>
              <a:t>gathering</a:t>
            </a:r>
            <a:endParaRPr lang="fi-FI" sz="2400" dirty="0"/>
          </a:p>
          <a:p>
            <a:pPr marL="596646" indent="-514350">
              <a:buFont typeface="+mj-lt"/>
              <a:buAutoNum type="arabicPeriod"/>
            </a:pPr>
            <a:r>
              <a:rPr lang="fi-FI" sz="2400" dirty="0" err="1" smtClean="0"/>
              <a:t>Systematic</a:t>
            </a:r>
            <a:r>
              <a:rPr lang="fi-FI" sz="2400" dirty="0" smtClean="0"/>
              <a:t> </a:t>
            </a:r>
            <a:r>
              <a:rPr lang="fi-FI" sz="2400" dirty="0"/>
              <a:t>data </a:t>
            </a:r>
            <a:r>
              <a:rPr lang="fi-FI" sz="2400" dirty="0" err="1"/>
              <a:t>analysis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leads</a:t>
            </a:r>
            <a:r>
              <a:rPr lang="fi-FI" sz="2400" dirty="0"/>
              <a:t> to </a:t>
            </a:r>
            <a:r>
              <a:rPr lang="fi-FI" sz="2400" dirty="0" err="1"/>
              <a:t>valid</a:t>
            </a:r>
            <a:r>
              <a:rPr lang="fi-FI" sz="2400" dirty="0"/>
              <a:t> </a:t>
            </a:r>
            <a:r>
              <a:rPr lang="fi-FI" sz="2400" dirty="0" err="1"/>
              <a:t>conclusions</a:t>
            </a:r>
            <a:endParaRPr lang="fi-FI" sz="2400" dirty="0"/>
          </a:p>
          <a:p>
            <a:pPr marL="596646" indent="-514350">
              <a:buFont typeface="+mj-lt"/>
              <a:buAutoNum type="arabicPeriod"/>
            </a:pPr>
            <a:r>
              <a:rPr lang="fi-FI" sz="2400" dirty="0" err="1"/>
              <a:t>Reflective</a:t>
            </a:r>
            <a:r>
              <a:rPr lang="fi-FI" sz="2400" dirty="0"/>
              <a:t> </a:t>
            </a:r>
            <a:r>
              <a:rPr lang="fi-FI" sz="2400" dirty="0" err="1"/>
              <a:t>processes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involve</a:t>
            </a:r>
            <a:r>
              <a:rPr lang="fi-FI" sz="2400" dirty="0"/>
              <a:t>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 smtClean="0"/>
              <a:t>people</a:t>
            </a:r>
            <a:r>
              <a:rPr lang="fi-FI" sz="2400" dirty="0"/>
              <a:t> </a:t>
            </a:r>
            <a:r>
              <a:rPr lang="fi-FI" sz="2400" dirty="0" smtClean="0"/>
              <a:t>and </a:t>
            </a:r>
            <a:r>
              <a:rPr lang="fi-FI" sz="2400" dirty="0" err="1" smtClean="0"/>
              <a:t>groups</a:t>
            </a:r>
            <a:r>
              <a:rPr lang="fi-FI" sz="2400" dirty="0" smtClean="0"/>
              <a:t> </a:t>
            </a:r>
            <a:r>
              <a:rPr lang="fi-FI" sz="2400" dirty="0"/>
              <a:t>in the </a:t>
            </a:r>
            <a:r>
              <a:rPr lang="fi-FI" sz="2400" dirty="0" err="1"/>
              <a:t>organisation</a:t>
            </a:r>
            <a:endParaRPr lang="fi-FI" sz="2400" dirty="0"/>
          </a:p>
          <a:p>
            <a:pPr marL="596646" indent="-514350">
              <a:buFont typeface="+mj-lt"/>
              <a:buAutoNum type="arabicPeriod"/>
            </a:pPr>
            <a:r>
              <a:rPr lang="fi-FI" sz="2400" dirty="0" err="1"/>
              <a:t>Decision-making</a:t>
            </a:r>
            <a:r>
              <a:rPr lang="fi-FI" sz="2400" dirty="0"/>
              <a:t> for </a:t>
            </a:r>
            <a:r>
              <a:rPr lang="fi-FI" sz="2400" dirty="0" err="1"/>
              <a:t>ongoing</a:t>
            </a:r>
            <a:r>
              <a:rPr lang="fi-FI" sz="2400" dirty="0"/>
              <a:t> </a:t>
            </a:r>
            <a:r>
              <a:rPr lang="fi-FI" sz="2400" dirty="0" err="1"/>
              <a:t>improvement</a:t>
            </a:r>
            <a:r>
              <a:rPr lang="fi-FI" sz="2400" dirty="0"/>
              <a:t> </a:t>
            </a:r>
            <a:r>
              <a:rPr lang="fi-FI" sz="2400" dirty="0" err="1"/>
              <a:t>connected</a:t>
            </a:r>
            <a:r>
              <a:rPr lang="fi-FI" sz="2400" dirty="0"/>
              <a:t> to the </a:t>
            </a:r>
            <a:r>
              <a:rPr lang="fi-FI" sz="2400" dirty="0" err="1"/>
              <a:t>outcomes</a:t>
            </a:r>
            <a:r>
              <a:rPr lang="fi-FI" sz="2400" dirty="0"/>
              <a:t> of a </a:t>
            </a:r>
            <a:r>
              <a:rPr lang="fi-FI" sz="2400" dirty="0" err="1"/>
              <a:t>self</a:t>
            </a:r>
            <a:r>
              <a:rPr lang="fi-FI" sz="2400" dirty="0" err="1" smtClean="0"/>
              <a:t>-assessement</a:t>
            </a:r>
            <a:r>
              <a:rPr lang="fi-FI" sz="2400" dirty="0" smtClean="0"/>
              <a:t> </a:t>
            </a:r>
            <a:r>
              <a:rPr lang="fi-FI" sz="2400" dirty="0" err="1"/>
              <a:t>process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84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1379405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S</a:t>
            </a:r>
            <a:r>
              <a:rPr lang="fi-FI" dirty="0" err="1" smtClean="0"/>
              <a:t>takeholders</a:t>
            </a:r>
            <a:r>
              <a:rPr lang="fi-FI" dirty="0" smtClean="0"/>
              <a:t> </a:t>
            </a:r>
            <a:r>
              <a:rPr lang="fi-FI" dirty="0"/>
              <a:t>in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/>
              <a:t>S</a:t>
            </a:r>
            <a:r>
              <a:rPr lang="fi-FI" dirty="0" err="1" smtClean="0"/>
              <a:t>elf</a:t>
            </a:r>
            <a:r>
              <a:rPr lang="fi-FI" dirty="0" err="1"/>
              <a:t>-assessment</a:t>
            </a:r>
            <a:r>
              <a:rPr lang="fi-FI" dirty="0"/>
              <a:t> </a:t>
            </a:r>
            <a:r>
              <a:rPr lang="fi-FI" dirty="0" err="1"/>
              <a:t>P</a:t>
            </a:r>
            <a:r>
              <a:rPr lang="fi-FI" dirty="0" err="1" smtClean="0"/>
              <a:t>rocess</a:t>
            </a:r>
            <a:r>
              <a:rPr lang="fi-FI" dirty="0" smtClean="0"/>
              <a:t> II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3950" y="1978943"/>
            <a:ext cx="7498080" cy="4614599"/>
          </a:xfrm>
        </p:spPr>
        <p:txBody>
          <a:bodyPr>
            <a:normAutofit/>
          </a:bodyPr>
          <a:lstStyle/>
          <a:p>
            <a:r>
              <a:rPr lang="fi-FI" sz="2400" dirty="0" err="1"/>
              <a:t>Self-</a:t>
            </a:r>
            <a:r>
              <a:rPr lang="fi-FI" sz="2400" dirty="0" err="1" smtClean="0"/>
              <a:t>assessment</a:t>
            </a:r>
            <a:r>
              <a:rPr lang="fi-FI" sz="2400" dirty="0" smtClean="0"/>
              <a:t> with </a:t>
            </a:r>
            <a:r>
              <a:rPr lang="fi-FI" sz="2400" dirty="0" err="1" smtClean="0"/>
              <a:t>stakeholders</a:t>
            </a:r>
            <a:r>
              <a:rPr lang="fi-FI" sz="2400" dirty="0" smtClean="0"/>
              <a:t> </a:t>
            </a:r>
            <a:r>
              <a:rPr lang="fi-FI" sz="2400" dirty="0" err="1"/>
              <a:t>enables</a:t>
            </a:r>
            <a:r>
              <a:rPr lang="fi-FI" sz="2400" dirty="0"/>
              <a:t> </a:t>
            </a:r>
            <a:r>
              <a:rPr lang="fi-FI" sz="2400" dirty="0" smtClean="0"/>
              <a:t>an </a:t>
            </a:r>
            <a:r>
              <a:rPr lang="fi-FI" sz="2400" dirty="0" err="1" smtClean="0"/>
              <a:t>educational</a:t>
            </a:r>
            <a:r>
              <a:rPr lang="fi-FI" sz="2400" dirty="0" smtClean="0"/>
              <a:t> </a:t>
            </a:r>
            <a:r>
              <a:rPr lang="fi-FI" sz="2400" dirty="0" err="1" smtClean="0"/>
              <a:t>organization</a:t>
            </a:r>
            <a:r>
              <a:rPr lang="fi-FI" sz="2400" dirty="0" smtClean="0"/>
              <a:t> </a:t>
            </a:r>
            <a:r>
              <a:rPr lang="fi-FI" sz="2400" dirty="0"/>
              <a:t>to </a:t>
            </a:r>
            <a:r>
              <a:rPr lang="fi-FI" sz="2400" dirty="0" err="1"/>
              <a:t>find</a:t>
            </a:r>
            <a:r>
              <a:rPr lang="fi-FI" sz="2400" dirty="0"/>
              <a:t> out</a:t>
            </a:r>
            <a:r>
              <a:rPr lang="fi-FI" sz="2400" dirty="0" smtClean="0"/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fi-FI" sz="2400" dirty="0" err="1" smtClean="0"/>
              <a:t>what</a:t>
            </a:r>
            <a:r>
              <a:rPr lang="fi-FI" sz="2400" dirty="0" smtClean="0"/>
              <a:t> </a:t>
            </a:r>
            <a:r>
              <a:rPr lang="fi-FI" sz="2400" dirty="0" err="1"/>
              <a:t>outcomes</a:t>
            </a:r>
            <a:r>
              <a:rPr lang="fi-FI" sz="2400" dirty="0"/>
              <a:t>, </a:t>
            </a:r>
            <a:r>
              <a:rPr lang="fi-FI" sz="2400" dirty="0" err="1"/>
              <a:t>learners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achieving</a:t>
            </a:r>
            <a:r>
              <a:rPr lang="fi-FI" sz="2400" dirty="0"/>
              <a:t> and </a:t>
            </a:r>
            <a:r>
              <a:rPr lang="fi-FI" sz="2400" dirty="0" err="1"/>
              <a:t>how</a:t>
            </a:r>
            <a:r>
              <a:rPr lang="fi-FI" sz="2400" dirty="0"/>
              <a:t> </a:t>
            </a:r>
            <a:r>
              <a:rPr lang="fi-FI" sz="2400" dirty="0" err="1"/>
              <a:t>well</a:t>
            </a:r>
            <a:endParaRPr lang="fi-FI" sz="2400" dirty="0"/>
          </a:p>
          <a:p>
            <a:pPr marL="596646" indent="-514350">
              <a:buFont typeface="+mj-lt"/>
              <a:buAutoNum type="arabicPeriod"/>
            </a:pPr>
            <a:r>
              <a:rPr lang="fi-FI" sz="2400" dirty="0"/>
              <a:t>the </a:t>
            </a:r>
            <a:r>
              <a:rPr lang="fi-FI" sz="2400" dirty="0" err="1"/>
              <a:t>value</a:t>
            </a:r>
            <a:r>
              <a:rPr lang="fi-FI" sz="2400" dirty="0"/>
              <a:t> of the </a:t>
            </a:r>
            <a:r>
              <a:rPr lang="fi-FI" sz="2400" dirty="0" err="1"/>
              <a:t>outcomes</a:t>
            </a:r>
            <a:r>
              <a:rPr lang="fi-FI" sz="2400" dirty="0"/>
              <a:t> to </a:t>
            </a:r>
            <a:r>
              <a:rPr lang="fi-FI" sz="2400" dirty="0" err="1"/>
              <a:t>stakeholders</a:t>
            </a:r>
            <a:r>
              <a:rPr lang="fi-FI" sz="2400" dirty="0"/>
              <a:t> </a:t>
            </a:r>
            <a:r>
              <a:rPr lang="fi-FI" sz="2400" dirty="0" err="1"/>
              <a:t>including</a:t>
            </a:r>
            <a:r>
              <a:rPr lang="fi-FI" sz="2400" dirty="0"/>
              <a:t> </a:t>
            </a:r>
            <a:r>
              <a:rPr lang="fi-FI" sz="2400" dirty="0" err="1"/>
              <a:t>learners</a:t>
            </a:r>
            <a:endParaRPr lang="fi-FI" sz="2400" dirty="0"/>
          </a:p>
          <a:p>
            <a:pPr marL="596646" indent="-514350">
              <a:buFont typeface="+mj-lt"/>
              <a:buAutoNum type="arabicPeriod"/>
            </a:pPr>
            <a:r>
              <a:rPr lang="fi-FI" sz="2400" dirty="0"/>
              <a:t>the </a:t>
            </a:r>
            <a:r>
              <a:rPr lang="fi-FI" sz="2400" dirty="0" err="1"/>
              <a:t>effectiveness</a:t>
            </a:r>
            <a:r>
              <a:rPr lang="fi-FI" sz="2400" dirty="0"/>
              <a:t> of </a:t>
            </a:r>
            <a:r>
              <a:rPr lang="fi-FI" sz="2400" dirty="0" err="1"/>
              <a:t>processes</a:t>
            </a:r>
            <a:r>
              <a:rPr lang="fi-FI" sz="2400" dirty="0"/>
              <a:t> in </a:t>
            </a:r>
            <a:r>
              <a:rPr lang="fi-FI" sz="2400" dirty="0" err="1"/>
              <a:t>contributing</a:t>
            </a:r>
            <a:r>
              <a:rPr lang="fi-FI" sz="2400" dirty="0"/>
              <a:t> to </a:t>
            </a:r>
            <a:r>
              <a:rPr lang="fi-FI" sz="2400" dirty="0" err="1"/>
              <a:t>these</a:t>
            </a:r>
            <a:r>
              <a:rPr lang="fi-FI" sz="2400" dirty="0"/>
              <a:t> </a:t>
            </a:r>
            <a:r>
              <a:rPr lang="fi-FI" sz="2400" dirty="0" err="1"/>
              <a:t>outcomes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38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303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err="1" smtClean="0"/>
              <a:t>Conditions</a:t>
            </a:r>
            <a:r>
              <a:rPr lang="fi-FI" dirty="0" smtClean="0"/>
              <a:t> for </a:t>
            </a:r>
            <a:r>
              <a:rPr lang="fi-FI" dirty="0" err="1"/>
              <a:t>S</a:t>
            </a:r>
            <a:r>
              <a:rPr lang="fi-FI" dirty="0" err="1" smtClean="0"/>
              <a:t>uccesful</a:t>
            </a:r>
            <a:r>
              <a:rPr lang="fi-FI" dirty="0" smtClean="0"/>
              <a:t> </a:t>
            </a:r>
            <a:r>
              <a:rPr lang="fi-FI" dirty="0" err="1"/>
              <a:t>U</a:t>
            </a:r>
            <a:r>
              <a:rPr lang="fi-FI" dirty="0" err="1" smtClean="0"/>
              <a:t>se</a:t>
            </a:r>
            <a:r>
              <a:rPr lang="fi-FI" dirty="0" smtClean="0"/>
              <a:t> of </a:t>
            </a:r>
            <a:r>
              <a:rPr lang="fi-FI" dirty="0" err="1"/>
              <a:t>S</a:t>
            </a:r>
            <a:r>
              <a:rPr lang="fi-FI" dirty="0" err="1" smtClean="0"/>
              <a:t>takeholders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26" y="2443401"/>
            <a:ext cx="7152274" cy="3957398"/>
          </a:xfrm>
        </p:spPr>
        <p:txBody>
          <a:bodyPr>
            <a:normAutofit/>
          </a:bodyPr>
          <a:lstStyle/>
          <a:p>
            <a:r>
              <a:rPr lang="fi-FI" sz="2800" dirty="0" err="1" smtClean="0"/>
              <a:t>Informing</a:t>
            </a:r>
            <a:r>
              <a:rPr lang="fi-FI" sz="2800" dirty="0" smtClean="0"/>
              <a:t> and </a:t>
            </a:r>
            <a:r>
              <a:rPr lang="fi-FI" sz="2800" dirty="0" err="1" smtClean="0"/>
              <a:t>motivating</a:t>
            </a:r>
            <a:r>
              <a:rPr lang="fi-FI" sz="2800" dirty="0" smtClean="0"/>
              <a:t> </a:t>
            </a:r>
            <a:r>
              <a:rPr lang="fi-FI" sz="2800" dirty="0" err="1" smtClean="0"/>
              <a:t>stakeholders</a:t>
            </a:r>
            <a:endParaRPr lang="fi-FI" sz="2800" dirty="0" smtClean="0"/>
          </a:p>
          <a:p>
            <a:r>
              <a:rPr lang="fi-FI" sz="2800" dirty="0" err="1" smtClean="0"/>
              <a:t>Proper</a:t>
            </a:r>
            <a:r>
              <a:rPr lang="fi-FI" sz="2800" dirty="0" smtClean="0"/>
              <a:t> </a:t>
            </a:r>
            <a:r>
              <a:rPr lang="fi-FI" sz="2800" dirty="0" err="1" smtClean="0"/>
              <a:t>training</a:t>
            </a:r>
            <a:r>
              <a:rPr lang="fi-FI" sz="2800" dirty="0" smtClean="0"/>
              <a:t> of </a:t>
            </a:r>
            <a:r>
              <a:rPr lang="fi-FI" sz="2800" dirty="0" err="1" smtClean="0"/>
              <a:t>them</a:t>
            </a:r>
            <a:endParaRPr lang="fi-FI" sz="2800" dirty="0" smtClean="0"/>
          </a:p>
          <a:p>
            <a:r>
              <a:rPr lang="fi-FI" sz="2800" dirty="0" err="1" smtClean="0"/>
              <a:t>Providing</a:t>
            </a:r>
            <a:r>
              <a:rPr lang="fi-FI" sz="2800" dirty="0" smtClean="0"/>
              <a:t> </a:t>
            </a:r>
            <a:r>
              <a:rPr lang="fi-FI" sz="2800" dirty="0" err="1" smtClean="0"/>
              <a:t>financial</a:t>
            </a:r>
            <a:r>
              <a:rPr lang="fi-FI" sz="2800" dirty="0" smtClean="0"/>
              <a:t> </a:t>
            </a:r>
            <a:r>
              <a:rPr lang="fi-FI" sz="2800" dirty="0" err="1" smtClean="0"/>
              <a:t>means</a:t>
            </a:r>
            <a:r>
              <a:rPr lang="fi-FI" sz="2800" dirty="0" smtClean="0"/>
              <a:t>, </a:t>
            </a:r>
            <a:r>
              <a:rPr lang="fi-FI" sz="2800" dirty="0" err="1" smtClean="0"/>
              <a:t>also</a:t>
            </a:r>
            <a:r>
              <a:rPr lang="fi-FI" sz="2800" dirty="0" smtClean="0"/>
              <a:t> in </a:t>
            </a:r>
            <a:r>
              <a:rPr lang="fi-FI" sz="2800" dirty="0" err="1" smtClean="0"/>
              <a:t>terms</a:t>
            </a:r>
            <a:r>
              <a:rPr lang="fi-FI" sz="2800" dirty="0" smtClean="0"/>
              <a:t> of </a:t>
            </a:r>
            <a:r>
              <a:rPr lang="fi-FI" sz="2800" dirty="0" err="1" smtClean="0"/>
              <a:t>timing</a:t>
            </a:r>
            <a:endParaRPr lang="fi-FI" sz="2800" dirty="0" smtClean="0"/>
          </a:p>
          <a:p>
            <a:r>
              <a:rPr lang="fi-FI" sz="2800" dirty="0" err="1" smtClean="0"/>
              <a:t>Guaranteeing</a:t>
            </a:r>
            <a:r>
              <a:rPr lang="fi-FI" sz="2800" dirty="0" smtClean="0"/>
              <a:t> </a:t>
            </a:r>
            <a:r>
              <a:rPr lang="fi-FI" sz="2800" dirty="0" err="1" smtClean="0"/>
              <a:t>balanced</a:t>
            </a:r>
            <a:r>
              <a:rPr lang="fi-FI" sz="2800" dirty="0" smtClean="0"/>
              <a:t> </a:t>
            </a:r>
            <a:r>
              <a:rPr lang="fi-FI" sz="2800" dirty="0" err="1" smtClean="0"/>
              <a:t>confrontation</a:t>
            </a:r>
            <a:r>
              <a:rPr lang="fi-FI" sz="2800" dirty="0" smtClean="0"/>
              <a:t> of </a:t>
            </a:r>
            <a:r>
              <a:rPr lang="fi-FI" sz="2800" dirty="0" err="1" smtClean="0"/>
              <a:t>points</a:t>
            </a:r>
            <a:r>
              <a:rPr lang="fi-FI" sz="2800" dirty="0" smtClean="0"/>
              <a:t> of </a:t>
            </a:r>
            <a:r>
              <a:rPr lang="fi-FI" sz="2800" dirty="0" err="1" smtClean="0"/>
              <a:t>view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8308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pPr algn="ctr"/>
            <a:r>
              <a:rPr lang="fi-FI" dirty="0" smtClean="0"/>
              <a:t>WORK-ORIENTED </a:t>
            </a:r>
            <a:br>
              <a:rPr lang="fi-FI" dirty="0" smtClean="0"/>
            </a:br>
            <a:r>
              <a:rPr lang="fi-FI" dirty="0" smtClean="0"/>
              <a:t>HIGHER EDUCATION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360294"/>
            <a:ext cx="7620000" cy="4040506"/>
          </a:xfrm>
        </p:spPr>
        <p:txBody>
          <a:bodyPr>
            <a:normAutofit/>
          </a:bodyPr>
          <a:lstStyle/>
          <a:p>
            <a:r>
              <a:rPr lang="fi-FI" sz="3200" dirty="0" err="1" smtClean="0"/>
              <a:t>Role</a:t>
            </a:r>
            <a:r>
              <a:rPr lang="fi-FI" sz="3200" dirty="0" smtClean="0"/>
              <a:t> of </a:t>
            </a:r>
            <a:r>
              <a:rPr lang="fi-FI" sz="3200" dirty="0" err="1" smtClean="0"/>
              <a:t>teachers</a:t>
            </a:r>
            <a:r>
              <a:rPr lang="fi-FI" sz="3200" dirty="0" smtClean="0"/>
              <a:t>, </a:t>
            </a:r>
            <a:r>
              <a:rPr lang="fi-FI" sz="3200" dirty="0" err="1" smtClean="0"/>
              <a:t>students</a:t>
            </a:r>
            <a:r>
              <a:rPr lang="fi-FI" sz="3200" dirty="0" smtClean="0"/>
              <a:t> and </a:t>
            </a:r>
            <a:r>
              <a:rPr lang="fi-FI" sz="3200" dirty="0" err="1" smtClean="0"/>
              <a:t>working</a:t>
            </a:r>
            <a:r>
              <a:rPr lang="fi-FI" sz="3200" dirty="0" smtClean="0"/>
              <a:t> life </a:t>
            </a:r>
            <a:r>
              <a:rPr lang="fi-FI" sz="3200" dirty="0" err="1" smtClean="0"/>
              <a:t>representatives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344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STUDENT CENTERED LEARNING</a:t>
            </a:r>
            <a:br>
              <a:rPr lang="fi-FI" dirty="0" smtClean="0">
                <a:solidFill>
                  <a:srgbClr val="0070C0"/>
                </a:solidFill>
              </a:rPr>
            </a:br>
            <a:r>
              <a:rPr lang="fi-FI" dirty="0" smtClean="0">
                <a:solidFill>
                  <a:srgbClr val="FF0000"/>
                </a:solidFill>
              </a:rPr>
              <a:t>EXPLORE, DISCOVER, CREATE, LEARN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fi-FI" dirty="0" smtClean="0"/>
              <a:t>STUDENT HAS </a:t>
            </a:r>
            <a:r>
              <a:rPr lang="fi-FI" b="1" dirty="0" smtClean="0">
                <a:solidFill>
                  <a:srgbClr val="0070C0"/>
                </a:solidFill>
              </a:rPr>
              <a:t>AN ACTIVE ROLE </a:t>
            </a:r>
            <a:r>
              <a:rPr lang="fi-FI" dirty="0" smtClean="0"/>
              <a:t>IN LEARNING AND ARE RESPONSIBLE FOR THEIR OWN LEARNING</a:t>
            </a:r>
          </a:p>
          <a:p>
            <a:r>
              <a:rPr lang="fi-FI" b="1" dirty="0" smtClean="0">
                <a:solidFill>
                  <a:srgbClr val="0070C0"/>
                </a:solidFill>
              </a:rPr>
              <a:t>AUTENTHIC LEARNING ENVIRONEMTS</a:t>
            </a:r>
            <a:r>
              <a:rPr lang="fi-FI" dirty="0" smtClean="0"/>
              <a:t>, E.G. REAL </a:t>
            </a:r>
            <a:r>
              <a:rPr lang="fi-FI" dirty="0"/>
              <a:t>LIFE LEARNING ENVIRONMENT</a:t>
            </a:r>
          </a:p>
          <a:p>
            <a:r>
              <a:rPr lang="fi-FI" dirty="0" smtClean="0"/>
              <a:t>MEANINGFUL LEARNING CONTEXTS; </a:t>
            </a:r>
            <a:r>
              <a:rPr lang="fi-FI" b="1" dirty="0" smtClean="0">
                <a:solidFill>
                  <a:srgbClr val="0070C0"/>
                </a:solidFill>
              </a:rPr>
              <a:t>MOTIVATION</a:t>
            </a:r>
          </a:p>
          <a:p>
            <a:r>
              <a:rPr lang="fi-FI" dirty="0" smtClean="0"/>
              <a:t>INDEPENDENT WORK, GROUP WORK, NETWORKS</a:t>
            </a:r>
          </a:p>
          <a:p>
            <a:r>
              <a:rPr lang="fi-FI" dirty="0" smtClean="0"/>
              <a:t>COMMUNICATION</a:t>
            </a:r>
          </a:p>
          <a:p>
            <a:r>
              <a:rPr lang="fi-FI" b="1" dirty="0" smtClean="0">
                <a:solidFill>
                  <a:srgbClr val="0070C0"/>
                </a:solidFill>
              </a:rPr>
              <a:t>SELF EVALUATION</a:t>
            </a:r>
          </a:p>
          <a:p>
            <a:pPr lvl="1"/>
            <a:r>
              <a:rPr lang="fi-FI" b="1" dirty="0" smtClean="0">
                <a:solidFill>
                  <a:srgbClr val="FF0000"/>
                </a:solidFill>
              </a:rPr>
              <a:t>NEED FOR FEEDBACK AND EVALUATION OF LEARNING OUTCOMES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12.7.2016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2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img_238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99971"/>
            <a:ext cx="2510085" cy="341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P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55" y="3109502"/>
            <a:ext cx="2469249" cy="370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851920" y="6231402"/>
            <a:ext cx="2016224" cy="3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sz="2000" b="1" dirty="0" smtClean="0">
                <a:solidFill>
                  <a:srgbClr val="FF0000"/>
                </a:solidFill>
              </a:rPr>
              <a:t>TEACHER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787001" cy="28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715113" y="3068960"/>
            <a:ext cx="37546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i-FI" sz="2000" b="1" dirty="0" smtClean="0">
                <a:solidFill>
                  <a:srgbClr val="FF0000"/>
                </a:solidFill>
              </a:rPr>
              <a:t>WORKING LIFE AND STUDENT</a:t>
            </a:r>
          </a:p>
        </p:txBody>
      </p:sp>
      <p:sp>
        <p:nvSpPr>
          <p:cNvPr id="2" name="Tasakylkinen kolmio 1"/>
          <p:cNvSpPr/>
          <p:nvPr/>
        </p:nvSpPr>
        <p:spPr bwMode="auto">
          <a:xfrm rot="10800000">
            <a:off x="2743454" y="3776845"/>
            <a:ext cx="3697923" cy="2442963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1" charset="0"/>
              <a:ea typeface="ヒラギノ角ゴ Pro W3" pitchFamily="1" charset="-128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51520" y="260649"/>
            <a:ext cx="22940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0C0"/>
                </a:solidFill>
              </a:rPr>
              <a:t>THEORY AND PRACTICE COMBINED</a:t>
            </a: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fi-FI" b="1" dirty="0" smtClean="0">
                <a:solidFill>
                  <a:srgbClr val="0070C0"/>
                </a:solidFill>
              </a:rPr>
              <a:t>NETWORKS</a:t>
            </a: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fi-FI" b="1" dirty="0" smtClean="0">
                <a:solidFill>
                  <a:srgbClr val="0070C0"/>
                </a:solidFill>
              </a:rPr>
              <a:t>NEW SKILLS</a:t>
            </a: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fi-FI" b="1" dirty="0" smtClean="0">
                <a:solidFill>
                  <a:srgbClr val="0070C0"/>
                </a:solidFill>
              </a:rPr>
              <a:t>PROBLEMS TO BE SOLVED</a:t>
            </a: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fi-FI" b="1" dirty="0" smtClean="0">
                <a:solidFill>
                  <a:srgbClr val="0070C0"/>
                </a:solidFill>
              </a:rPr>
              <a:t>ETC.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695941" y="-32904"/>
            <a:ext cx="19917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70C0"/>
                </a:solidFill>
              </a:rPr>
              <a:t>GUIDANCE</a:t>
            </a: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fi-FI" b="1" dirty="0" smtClean="0">
                <a:solidFill>
                  <a:srgbClr val="0070C0"/>
                </a:solidFill>
              </a:rPr>
              <a:t>SUPPORT</a:t>
            </a: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fi-FI" b="1" dirty="0" smtClean="0">
                <a:solidFill>
                  <a:srgbClr val="0070C0"/>
                </a:solidFill>
              </a:rPr>
              <a:t>SELF EVALUATION</a:t>
            </a: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fi-FI" b="1" dirty="0" smtClean="0">
                <a:solidFill>
                  <a:srgbClr val="0070C0"/>
                </a:solidFill>
              </a:rPr>
              <a:t>TIME AND PROJECT MANAGEMENT</a:t>
            </a:r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fi-FI" b="1" dirty="0" smtClean="0">
                <a:solidFill>
                  <a:srgbClr val="0070C0"/>
                </a:solidFill>
              </a:rPr>
              <a:t>LEARNING SKILLS</a:t>
            </a:r>
            <a:endParaRPr lang="fi-FI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b="1" dirty="0" smtClean="0">
                <a:solidFill>
                  <a:srgbClr val="0070C0"/>
                </a:solidFill>
              </a:rPr>
              <a:t>TEACHERS ROLE IN WORK ORIENTED HIGHER EDUCATION</a:t>
            </a: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600" b="1" dirty="0" smtClean="0">
                <a:solidFill>
                  <a:srgbClr val="0070C0"/>
                </a:solidFill>
              </a:rPr>
              <a:t>PERSON AS A TEACHER</a:t>
            </a:r>
          </a:p>
          <a:p>
            <a:pPr lvl="1"/>
            <a:r>
              <a:rPr lang="fi-FI" sz="2600" dirty="0" smtClean="0"/>
              <a:t>IS SKILLED AS COMMUNICATING</a:t>
            </a:r>
          </a:p>
          <a:p>
            <a:pPr lvl="1"/>
            <a:r>
              <a:rPr lang="fi-FI" sz="2600" dirty="0" smtClean="0"/>
              <a:t>HAS A </a:t>
            </a:r>
            <a:r>
              <a:rPr lang="fi-FI" sz="2600" b="1" dirty="0" smtClean="0">
                <a:solidFill>
                  <a:srgbClr val="FF0000"/>
                </a:solidFill>
              </a:rPr>
              <a:t>POSITIVE ATTITUDE TOWARDS STUDENTS</a:t>
            </a:r>
          </a:p>
          <a:p>
            <a:pPr lvl="1"/>
            <a:r>
              <a:rPr lang="fi-FI" sz="2600" dirty="0"/>
              <a:t> </a:t>
            </a:r>
            <a:r>
              <a:rPr lang="fi-FI" sz="2600" dirty="0" smtClean="0"/>
              <a:t>RESPECTS ALL STUDENTS</a:t>
            </a:r>
          </a:p>
          <a:p>
            <a:r>
              <a:rPr lang="fi-FI" sz="2600" b="1" dirty="0" smtClean="0">
                <a:solidFill>
                  <a:srgbClr val="0070C0"/>
                </a:solidFill>
              </a:rPr>
              <a:t>EXPERT ON CONTENT KNOWLEDGE</a:t>
            </a:r>
          </a:p>
          <a:p>
            <a:pPr lvl="1"/>
            <a:r>
              <a:rPr lang="fi-FI" sz="2600" dirty="0" smtClean="0"/>
              <a:t>IS COMPETENT OF USING RELEVANT INFORMATION FROM SPEALICED LITERATURE</a:t>
            </a:r>
          </a:p>
          <a:p>
            <a:pPr lvl="1"/>
            <a:r>
              <a:rPr lang="fi-FI" sz="2600" dirty="0" smtClean="0"/>
              <a:t>HAS </a:t>
            </a:r>
            <a:r>
              <a:rPr lang="fi-FI" sz="2600" b="1" dirty="0" smtClean="0">
                <a:solidFill>
                  <a:srgbClr val="FF0000"/>
                </a:solidFill>
              </a:rPr>
              <a:t>THROUGHT KNOWLEDGE FROM HIS/HERS SUBJECT</a:t>
            </a:r>
          </a:p>
          <a:p>
            <a:pPr lvl="1"/>
            <a:r>
              <a:rPr lang="fi-FI" sz="2600" dirty="0" smtClean="0"/>
              <a:t>HAS </a:t>
            </a:r>
            <a:r>
              <a:rPr lang="fi-FI" sz="2600" b="1" dirty="0" smtClean="0">
                <a:solidFill>
                  <a:srgbClr val="FF0000"/>
                </a:solidFill>
              </a:rPr>
              <a:t>KNOWLEDGE</a:t>
            </a:r>
            <a:r>
              <a:rPr lang="fi-FI" sz="2600" dirty="0" smtClean="0"/>
              <a:t> </a:t>
            </a:r>
            <a:r>
              <a:rPr lang="fi-FI" sz="2600" b="1" dirty="0" smtClean="0">
                <a:solidFill>
                  <a:srgbClr val="FF0000"/>
                </a:solidFill>
              </a:rPr>
              <a:t>FROM NEW DEVELOPMENTS </a:t>
            </a:r>
            <a:r>
              <a:rPr lang="fi-FI" sz="2600" dirty="0" smtClean="0"/>
              <a:t>FROM HIS/HERS SUBJECT</a:t>
            </a:r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12.7.2016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8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Objectives</a:t>
            </a:r>
            <a:r>
              <a:rPr lang="fi-FI" dirty="0" smtClean="0"/>
              <a:t> of </a:t>
            </a:r>
            <a:r>
              <a:rPr lang="fi-FI" dirty="0" err="1" smtClean="0"/>
              <a:t>presentation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2800" dirty="0" smtClean="0"/>
              <a:t>To </a:t>
            </a:r>
            <a:r>
              <a:rPr lang="en-US" sz="2800" dirty="0"/>
              <a:t>support </a:t>
            </a:r>
            <a:r>
              <a:rPr lang="en-US" sz="2800" dirty="0" err="1" smtClean="0"/>
              <a:t>MoE</a:t>
            </a:r>
            <a:r>
              <a:rPr lang="en-US" sz="2800" dirty="0" smtClean="0"/>
              <a:t> </a:t>
            </a:r>
            <a:r>
              <a:rPr lang="en-US" sz="2800" dirty="0"/>
              <a:t>and Higher Education Institutions to Meet the Requirements of Employers and Graduates for the </a:t>
            </a:r>
            <a:r>
              <a:rPr lang="en-US" sz="2800" dirty="0" err="1"/>
              <a:t>labour</a:t>
            </a:r>
            <a:r>
              <a:rPr lang="en-US" sz="2800" dirty="0"/>
              <a:t> </a:t>
            </a:r>
            <a:r>
              <a:rPr lang="en-US" sz="2800" dirty="0" smtClean="0"/>
              <a:t>market</a:t>
            </a:r>
          </a:p>
          <a:p>
            <a:pPr marL="114300" indent="0">
              <a:buNone/>
            </a:pPr>
            <a:r>
              <a:rPr lang="fi-FI" sz="2800" dirty="0" smtClean="0"/>
              <a:t> </a:t>
            </a:r>
          </a:p>
          <a:p>
            <a:pPr marL="114300" indent="0">
              <a:buNone/>
            </a:pPr>
            <a:r>
              <a:rPr lang="en-US" sz="2800" dirty="0" smtClean="0"/>
              <a:t>To share good </a:t>
            </a:r>
            <a:r>
              <a:rPr lang="en-US" sz="2800" dirty="0"/>
              <a:t>practices of the roles of stakeholders from </a:t>
            </a:r>
            <a:r>
              <a:rPr lang="en-US" sz="2800" dirty="0" smtClean="0"/>
              <a:t>Finland and to compare </a:t>
            </a:r>
            <a:r>
              <a:rPr lang="en-US" sz="2800" dirty="0"/>
              <a:t>to practices in </a:t>
            </a:r>
            <a:r>
              <a:rPr lang="en-US" sz="2800" dirty="0" smtClean="0"/>
              <a:t>Azerbaijan</a:t>
            </a:r>
            <a:r>
              <a:rPr lang="fi-FI" sz="2800" dirty="0" smtClean="0"/>
              <a:t> </a:t>
            </a:r>
            <a:endParaRPr lang="en-US" sz="2800" dirty="0"/>
          </a:p>
          <a:p>
            <a:pPr marL="114300" indent="0">
              <a:buNone/>
            </a:pPr>
            <a:r>
              <a:rPr lang="en-US" sz="2800" dirty="0" smtClean="0"/>
              <a:t> </a:t>
            </a:r>
            <a:endParaRPr lang="fi-FI" sz="2800" dirty="0"/>
          </a:p>
          <a:p>
            <a:pPr marL="114300" indent="0">
              <a:buNone/>
            </a:pPr>
            <a:r>
              <a:rPr lang="en-US" sz="2400" b="1" dirty="0"/>
              <a:t> </a:t>
            </a:r>
            <a:r>
              <a:rPr lang="fi-FI" sz="2400" dirty="0"/>
              <a:t> </a:t>
            </a:r>
            <a:r>
              <a:rPr lang="en-US" sz="2400" dirty="0"/>
              <a:t>  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862986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TEACHERS ROLE  </a:t>
            </a:r>
            <a:r>
              <a:rPr lang="fi-FI" b="1" dirty="0" smtClean="0">
                <a:solidFill>
                  <a:srgbClr val="0070C0"/>
                </a:solidFill>
              </a:rPr>
              <a:t>IN WORK </a:t>
            </a:r>
            <a:r>
              <a:rPr lang="fi-FI" b="1" dirty="0">
                <a:solidFill>
                  <a:srgbClr val="0070C0"/>
                </a:solidFill>
              </a:rPr>
              <a:t>ORIENTED HIGHER EDUCATION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70C0"/>
                </a:solidFill>
              </a:rPr>
              <a:t>FASILITATOR OF LEARNING PROCESSES</a:t>
            </a:r>
            <a:r>
              <a:rPr lang="fi-FI" dirty="0" smtClean="0"/>
              <a:t>:</a:t>
            </a:r>
          </a:p>
          <a:p>
            <a:pPr lvl="1"/>
            <a:r>
              <a:rPr lang="fi-FI" b="1" dirty="0" smtClean="0">
                <a:solidFill>
                  <a:srgbClr val="0070C0"/>
                </a:solidFill>
              </a:rPr>
              <a:t>DEVELOPER</a:t>
            </a:r>
            <a:r>
              <a:rPr lang="fi-FI" dirty="0" smtClean="0"/>
              <a:t> (E.G. ACTIVATING EDUCATIONAL MATERIALS)</a:t>
            </a:r>
          </a:p>
          <a:p>
            <a:pPr lvl="1"/>
            <a:r>
              <a:rPr lang="fi-FI" b="1" dirty="0" smtClean="0">
                <a:solidFill>
                  <a:srgbClr val="0070C0"/>
                </a:solidFill>
              </a:rPr>
              <a:t>COUNCELLER</a:t>
            </a:r>
            <a:r>
              <a:rPr lang="fi-FI" dirty="0" smtClean="0"/>
              <a:t> (E.G. GIVING FEEDBACK)</a:t>
            </a:r>
          </a:p>
          <a:p>
            <a:pPr lvl="1"/>
            <a:r>
              <a:rPr lang="fi-FI" b="1" dirty="0" smtClean="0">
                <a:solidFill>
                  <a:srgbClr val="0070C0"/>
                </a:solidFill>
              </a:rPr>
              <a:t>EVALUATOR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smtClean="0"/>
              <a:t>(E.G. </a:t>
            </a:r>
            <a:r>
              <a:rPr lang="fi-FI" dirty="0" smtClean="0">
                <a:solidFill>
                  <a:srgbClr val="FF0000"/>
                </a:solidFill>
              </a:rPr>
              <a:t>ASSESSING LEARNING RESULTS, ABLE TO DESIGN TESTS FOR VARIOUS LEARNING ENVIROMENTS)</a:t>
            </a:r>
          </a:p>
          <a:p>
            <a:pPr lvl="1"/>
            <a:r>
              <a:rPr lang="fi-FI" b="1" dirty="0" smtClean="0">
                <a:solidFill>
                  <a:srgbClr val="0070C0"/>
                </a:solidFill>
              </a:rPr>
              <a:t>ORGANISER</a:t>
            </a:r>
            <a:r>
              <a:rPr lang="fi-FI" dirty="0" smtClean="0"/>
              <a:t> (E.G. </a:t>
            </a:r>
            <a:r>
              <a:rPr lang="fi-FI" dirty="0" smtClean="0">
                <a:solidFill>
                  <a:srgbClr val="FF0000"/>
                </a:solidFill>
              </a:rPr>
              <a:t>CO-OPERATION WITH COLLEGUES AND WORKING LIFE PARTNERS</a:t>
            </a:r>
            <a:r>
              <a:rPr lang="fi-FI" dirty="0" smtClean="0"/>
              <a:t>)</a:t>
            </a:r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12.7.2016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6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dirty="0" smtClean="0"/>
              <a:t>INNO-FOREST 2005 – 2007 </a:t>
            </a:r>
            <a:r>
              <a:rPr lang="en-GB" sz="2800" dirty="0" smtClean="0">
                <a:solidFill>
                  <a:srgbClr val="0070C0"/>
                </a:solidFill>
              </a:rPr>
              <a:t>( example from </a:t>
            </a:r>
            <a:r>
              <a:rPr lang="en-GB" sz="2800" b="1" dirty="0" err="1" smtClean="0">
                <a:solidFill>
                  <a:srgbClr val="0070C0"/>
                </a:solidFill>
              </a:rPr>
              <a:t>Savonia</a:t>
            </a:r>
            <a:r>
              <a:rPr lang="en-GB" sz="2800" b="1" dirty="0" smtClean="0">
                <a:solidFill>
                  <a:srgbClr val="0070C0"/>
                </a:solidFill>
              </a:rPr>
              <a:t> UAS)</a:t>
            </a:r>
            <a:br>
              <a:rPr lang="en-GB" sz="2800" b="1" dirty="0" smtClean="0">
                <a:solidFill>
                  <a:srgbClr val="0070C0"/>
                </a:solidFill>
              </a:rPr>
            </a:br>
            <a:r>
              <a:rPr lang="en-GB" sz="2800" b="1" dirty="0" smtClean="0"/>
              <a:t>Integrating Innovation and Entrepreneurship Research in Higher Forestry Education</a:t>
            </a:r>
            <a:endParaRPr lang="fi-FI" sz="2800" b="1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16012"/>
            <a:ext cx="3024336" cy="34411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100 students,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000" dirty="0"/>
              <a:t> </a:t>
            </a:r>
            <a:r>
              <a:rPr lang="en-GB" sz="2000" dirty="0" smtClean="0"/>
              <a:t>    100 enterprises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000" dirty="0"/>
              <a:t> </a:t>
            </a:r>
            <a:r>
              <a:rPr lang="en-GB" sz="2000" dirty="0" smtClean="0"/>
              <a:t>    from 14 countries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The main objective was to develop methods and tools for knowledge transfer among research, education and enterprises.</a:t>
            </a:r>
            <a:r>
              <a:rPr lang="en-GB" sz="20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PBL-process as a part of enterprise’s innovation process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3" y="5507794"/>
            <a:ext cx="3353627" cy="123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 descr="http://www.inno-forest.org/files/orig/1_Inno-Forest%202007%20mets%C3%A4ss%C3%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inno-forest.org/images/sp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9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12480"/>
            <a:ext cx="5935406" cy="13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-29351"/>
            <a:ext cx="8229600" cy="1143000"/>
          </a:xfrm>
        </p:spPr>
        <p:txBody>
          <a:bodyPr>
            <a:normAutofit/>
          </a:bodyPr>
          <a:lstStyle/>
          <a:p>
            <a:pPr lvl="1"/>
            <a:r>
              <a:rPr lang="fi-FI" sz="2800" b="1" dirty="0" smtClean="0">
                <a:solidFill>
                  <a:srgbClr val="0070C0"/>
                </a:solidFill>
              </a:rPr>
              <a:t>A MOTOR BIKE PROJET (SAVONIA UAS)</a:t>
            </a:r>
            <a:endParaRPr lang="fi-FI" sz="2800" b="1" dirty="0">
              <a:solidFill>
                <a:srgbClr val="0070C0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79512" y="1170493"/>
            <a:ext cx="4752528" cy="5112568"/>
          </a:xfrm>
        </p:spPr>
        <p:txBody>
          <a:bodyPr>
            <a:normAutofit/>
          </a:bodyPr>
          <a:lstStyle/>
          <a:p>
            <a:r>
              <a:rPr lang="fi-FI" sz="1600" b="1" dirty="0" smtClean="0">
                <a:solidFill>
                  <a:srgbClr val="FF0000"/>
                </a:solidFill>
              </a:rPr>
              <a:t>MULTIDISPILINARY STUDENT GROUP DESGIGNED </a:t>
            </a:r>
            <a:r>
              <a:rPr lang="fi-FI" sz="1600" b="1" dirty="0" smtClean="0">
                <a:solidFill>
                  <a:srgbClr val="0070C0"/>
                </a:solidFill>
              </a:rPr>
              <a:t>A MOTOR BIKE</a:t>
            </a:r>
          </a:p>
          <a:p>
            <a:r>
              <a:rPr lang="fi-FI" sz="1600" b="1" dirty="0" smtClean="0">
                <a:solidFill>
                  <a:srgbClr val="0070C0"/>
                </a:solidFill>
              </a:rPr>
              <a:t>BUSINESS STUDENTS, ENGINEERING STUDENTS, DESING STUDENTS </a:t>
            </a:r>
            <a:r>
              <a:rPr lang="fi-FI" sz="1600" b="1" dirty="0" smtClean="0">
                <a:solidFill>
                  <a:srgbClr val="FF0000"/>
                </a:solidFill>
              </a:rPr>
              <a:t>WORKED TOGETHER PART OF THEIR OWN CURRICULUM</a:t>
            </a:r>
          </a:p>
          <a:p>
            <a:r>
              <a:rPr lang="fi-FI" sz="1600" b="1" dirty="0" smtClean="0">
                <a:solidFill>
                  <a:srgbClr val="FF0000"/>
                </a:solidFill>
              </a:rPr>
              <a:t>WORKING LIFE PARTNERS </a:t>
            </a:r>
            <a:r>
              <a:rPr lang="fi-FI" sz="1600" b="1" dirty="0" smtClean="0">
                <a:solidFill>
                  <a:srgbClr val="0070C0"/>
                </a:solidFill>
              </a:rPr>
              <a:t>WAS INVOLVED WITH THE PROJECT; TECHNICAL ADVICE, DESIGNING ETC.</a:t>
            </a:r>
          </a:p>
          <a:p>
            <a:r>
              <a:rPr lang="fi-FI" sz="1600" b="1" dirty="0" smtClean="0">
                <a:solidFill>
                  <a:srgbClr val="FF0000"/>
                </a:solidFill>
              </a:rPr>
              <a:t>TEAHCERS FROM VARIOUS DISCPLINES WORKED TOGETHER, </a:t>
            </a:r>
            <a:r>
              <a:rPr lang="fi-FI" sz="1600" b="1" dirty="0" smtClean="0">
                <a:solidFill>
                  <a:srgbClr val="0070C0"/>
                </a:solidFill>
              </a:rPr>
              <a:t>TEACHINF THE THEORY BASED ON A REAL LIFE PROBLEM</a:t>
            </a:r>
          </a:p>
          <a:p>
            <a:r>
              <a:rPr lang="fi-FI" sz="1600" b="1" dirty="0" smtClean="0">
                <a:solidFill>
                  <a:srgbClr val="0070C0"/>
                </a:solidFill>
              </a:rPr>
              <a:t>INNOVATIVE NETWORKS DEVELOPED THE </a:t>
            </a:r>
            <a:r>
              <a:rPr lang="fi-FI" sz="1600" b="1" dirty="0" smtClean="0">
                <a:solidFill>
                  <a:srgbClr val="FF0000"/>
                </a:solidFill>
              </a:rPr>
              <a:t>QUALITY OF LEARNING AND MOTIVATION OF STUDENTS.</a:t>
            </a:r>
          </a:p>
          <a:p>
            <a:r>
              <a:rPr lang="fi-FI" sz="1600" b="1" dirty="0" smtClean="0">
                <a:solidFill>
                  <a:srgbClr val="0070C0"/>
                </a:solidFill>
              </a:rPr>
              <a:t>LEARNING AND R&amp;D ACTIVITES WERE CONNECTED </a:t>
            </a:r>
            <a:endParaRPr lang="fi-FI" sz="1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4211961" cy="315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" y="5680739"/>
            <a:ext cx="9113491" cy="120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79512" y="836712"/>
            <a:ext cx="89289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24000">
              <a:buFont typeface="Arial" pitchFamily="34" charset="0"/>
              <a:buChar char="•"/>
            </a:pPr>
            <a:r>
              <a:rPr lang="fi-FI" sz="1600" b="1" dirty="0" smtClean="0">
                <a:solidFill>
                  <a:srgbClr val="0070C0"/>
                </a:solidFill>
              </a:rPr>
              <a:t>WAS SELECTED AS A QUALITY UNIT 2010-2012 (FINHEC) </a:t>
            </a:r>
            <a:endParaRPr lang="fi-FI" sz="1600" b="1" dirty="0">
              <a:solidFill>
                <a:srgbClr val="0070C0"/>
              </a:solidFill>
            </a:endParaRPr>
          </a:p>
          <a:p>
            <a:endParaRPr lang="fi-FI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Developing</a:t>
            </a:r>
            <a:r>
              <a:rPr lang="fi-FI" dirty="0" smtClean="0"/>
              <a:t> </a:t>
            </a:r>
            <a:r>
              <a:rPr lang="fi-FI" dirty="0" err="1" smtClean="0"/>
              <a:t>competences</a:t>
            </a:r>
            <a:r>
              <a:rPr lang="fi-FI" dirty="0" smtClean="0"/>
              <a:t> and </a:t>
            </a:r>
            <a:r>
              <a:rPr lang="fi-FI" dirty="0" err="1" smtClean="0"/>
              <a:t>qualifications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42223"/>
            <a:ext cx="7620000" cy="4258576"/>
          </a:xfrm>
        </p:spPr>
        <p:txBody>
          <a:bodyPr>
            <a:normAutofit/>
          </a:bodyPr>
          <a:lstStyle/>
          <a:p>
            <a:r>
              <a:rPr lang="fi-FI" sz="3200" dirty="0" err="1" smtClean="0"/>
              <a:t>Examples</a:t>
            </a:r>
            <a:r>
              <a:rPr lang="fi-FI" sz="3200" dirty="0" smtClean="0"/>
              <a:t> </a:t>
            </a:r>
            <a:r>
              <a:rPr lang="fi-FI" sz="3200" dirty="0" err="1" smtClean="0"/>
              <a:t>from</a:t>
            </a:r>
            <a:r>
              <a:rPr lang="fi-FI" sz="3200" dirty="0" smtClean="0"/>
              <a:t> UAS </a:t>
            </a:r>
            <a:r>
              <a:rPr lang="fi-FI" sz="3200" dirty="0" err="1" smtClean="0"/>
              <a:t>sector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77905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471" r="37234" b="1471"/>
          <a:stretch>
            <a:fillRect/>
          </a:stretch>
        </p:blipFill>
        <p:spPr bwMode="auto">
          <a:xfrm>
            <a:off x="4514850" y="1736726"/>
            <a:ext cx="4652596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xfrm>
            <a:off x="517282" y="831850"/>
            <a:ext cx="7001608" cy="9017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smtClean="0">
                <a:latin typeface="Trebuchet MS" pitchFamily="34" charset="0"/>
              </a:rPr>
              <a:t>Learning by Developing (LbD) model</a:t>
            </a:r>
            <a:endParaRPr lang="fi-FI" altLang="fi-FI" smtClean="0">
              <a:latin typeface="Trebuchet MS" pitchFamily="34" charset="0"/>
            </a:endParaRP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 bwMode="auto">
          <a:xfrm>
            <a:off x="490905" y="1631951"/>
            <a:ext cx="8619392" cy="41878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SzTx/>
              <a:defRPr/>
            </a:pPr>
            <a:r>
              <a:rPr lang="fi-FI" sz="2200" dirty="0" err="1">
                <a:latin typeface="Trebuchet MS" charset="0"/>
                <a:ea typeface="ＭＳ Ｐゴシック" charset="0"/>
                <a:cs typeface="Trebuchet MS" charset="0"/>
              </a:rPr>
              <a:t>Focuses</a:t>
            </a:r>
            <a:r>
              <a:rPr lang="fi-FI" sz="2200" dirty="0">
                <a:latin typeface="Trebuchet MS" charset="0"/>
                <a:ea typeface="ＭＳ Ｐゴシック" charset="0"/>
                <a:cs typeface="Trebuchet MS" charset="0"/>
              </a:rPr>
              <a:t> on </a:t>
            </a:r>
            <a:r>
              <a:rPr lang="fi-FI" sz="2200" dirty="0" err="1">
                <a:latin typeface="Trebuchet MS" charset="0"/>
                <a:ea typeface="ＭＳ Ｐゴシック" charset="0"/>
                <a:cs typeface="Trebuchet MS" charset="0"/>
              </a:rPr>
              <a:t>practical</a:t>
            </a:r>
            <a:r>
              <a:rPr lang="fi-FI" sz="2200" dirty="0">
                <a:latin typeface="Trebuchet MS" charset="0"/>
                <a:ea typeface="ＭＳ Ｐゴシック" charset="0"/>
                <a:cs typeface="Trebuchet MS" charset="0"/>
              </a:rPr>
              <a:t> </a:t>
            </a:r>
            <a:r>
              <a:rPr lang="fi-FI" sz="2200" dirty="0" err="1" smtClean="0">
                <a:latin typeface="Trebuchet MS" charset="0"/>
                <a:ea typeface="ＭＳ Ｐゴシック" charset="0"/>
                <a:cs typeface="Trebuchet MS" charset="0"/>
              </a:rPr>
              <a:t>projects</a:t>
            </a:r>
            <a:endParaRPr lang="fi-FI" sz="2200" dirty="0" smtClean="0">
              <a:latin typeface="Trebuchet MS" charset="0"/>
              <a:ea typeface="ＭＳ Ｐゴシック" charset="0"/>
              <a:cs typeface="Trebuchet MS" charset="0"/>
            </a:endParaRPr>
          </a:p>
          <a:p>
            <a:pPr marL="0" indent="0" eaLnBrk="1" hangingPunct="1">
              <a:lnSpc>
                <a:spcPct val="50000"/>
              </a:lnSpc>
              <a:buSzTx/>
              <a:buFontTx/>
              <a:buNone/>
              <a:defRPr/>
            </a:pPr>
            <a:endParaRPr lang="fi-FI" sz="2200" dirty="0">
              <a:latin typeface="Trebuchet MS" charset="0"/>
              <a:ea typeface="ＭＳ Ｐゴシック" charset="0"/>
              <a:cs typeface="Trebuchet MS" charset="0"/>
            </a:endParaRPr>
          </a:p>
          <a:p>
            <a:pPr eaLnBrk="1" hangingPunct="1">
              <a:buSzTx/>
              <a:defRPr/>
            </a:pPr>
            <a:r>
              <a:rPr lang="fi-FI" sz="2200" dirty="0" err="1">
                <a:latin typeface="Trebuchet MS" charset="0"/>
                <a:ea typeface="ＭＳ Ｐゴシック" charset="0"/>
                <a:cs typeface="Trebuchet MS" charset="0"/>
              </a:rPr>
              <a:t>Cooperation</a:t>
            </a:r>
            <a:r>
              <a:rPr lang="fi-FI" sz="2200" dirty="0">
                <a:latin typeface="Trebuchet MS" charset="0"/>
                <a:ea typeface="ＭＳ Ｐゴシック" charset="0"/>
                <a:cs typeface="Trebuchet MS" charset="0"/>
              </a:rPr>
              <a:t> with </a:t>
            </a:r>
            <a:r>
              <a:rPr lang="fi-FI" sz="2200" b="1" dirty="0" err="1">
                <a:solidFill>
                  <a:srgbClr val="7030A0"/>
                </a:solidFill>
                <a:latin typeface="Trebuchet MS" charset="0"/>
                <a:ea typeface="ＭＳ Ｐゴシック" charset="0"/>
                <a:cs typeface="Trebuchet MS" charset="0"/>
              </a:rPr>
              <a:t>real-life</a:t>
            </a:r>
            <a:r>
              <a:rPr lang="fi-FI" sz="2200" b="1" dirty="0">
                <a:solidFill>
                  <a:srgbClr val="7030A0"/>
                </a:solidFill>
                <a:latin typeface="Trebuchet MS" charset="0"/>
                <a:ea typeface="ＭＳ Ｐゴシック" charset="0"/>
                <a:cs typeface="Trebuchet MS" charset="0"/>
              </a:rPr>
              <a:t> </a:t>
            </a:r>
            <a:r>
              <a:rPr lang="fi-FI" sz="2200" b="1" dirty="0" smtClean="0">
                <a:solidFill>
                  <a:srgbClr val="7030A0"/>
                </a:solidFill>
                <a:latin typeface="Trebuchet MS" charset="0"/>
                <a:ea typeface="ＭＳ Ｐゴシック" charset="0"/>
                <a:cs typeface="Trebuchet MS" charset="0"/>
              </a:rPr>
              <a:t/>
            </a:r>
            <a:br>
              <a:rPr lang="fi-FI" sz="2200" b="1" dirty="0" smtClean="0">
                <a:solidFill>
                  <a:srgbClr val="7030A0"/>
                </a:solidFill>
                <a:latin typeface="Trebuchet MS" charset="0"/>
                <a:ea typeface="ＭＳ Ｐゴシック" charset="0"/>
                <a:cs typeface="Trebuchet MS" charset="0"/>
              </a:rPr>
            </a:br>
            <a:r>
              <a:rPr lang="fi-FI" sz="2200" b="1" dirty="0" err="1" smtClean="0">
                <a:solidFill>
                  <a:srgbClr val="7030A0"/>
                </a:solidFill>
                <a:latin typeface="Trebuchet MS" charset="0"/>
                <a:ea typeface="ＭＳ Ｐゴシック" charset="0"/>
                <a:cs typeface="Trebuchet MS" charset="0"/>
              </a:rPr>
              <a:t>companies</a:t>
            </a:r>
            <a:r>
              <a:rPr lang="fi-FI" sz="2200" b="1" dirty="0" smtClean="0">
                <a:solidFill>
                  <a:srgbClr val="7030A0"/>
                </a:solidFill>
                <a:latin typeface="Trebuchet MS" charset="0"/>
                <a:ea typeface="ＭＳ Ｐゴシック" charset="0"/>
                <a:cs typeface="Trebuchet MS" charset="0"/>
              </a:rPr>
              <a:t> and </a:t>
            </a:r>
            <a:r>
              <a:rPr lang="fi-FI" sz="2200" b="1" dirty="0" err="1" smtClean="0">
                <a:solidFill>
                  <a:srgbClr val="7030A0"/>
                </a:solidFill>
                <a:latin typeface="Trebuchet MS" charset="0"/>
                <a:ea typeface="ＭＳ Ｐゴシック" charset="0"/>
                <a:cs typeface="Trebuchet MS" charset="0"/>
              </a:rPr>
              <a:t>organizations</a:t>
            </a:r>
            <a:endParaRPr lang="fi-FI" sz="2200" b="1" dirty="0" smtClean="0">
              <a:solidFill>
                <a:srgbClr val="7030A0"/>
              </a:solidFill>
              <a:latin typeface="Trebuchet MS" charset="0"/>
              <a:ea typeface="ＭＳ Ｐゴシック" charset="0"/>
              <a:cs typeface="Trebuchet MS" charset="0"/>
            </a:endParaRPr>
          </a:p>
          <a:p>
            <a:pPr marL="0" indent="0" eaLnBrk="1" hangingPunct="1">
              <a:lnSpc>
                <a:spcPct val="50000"/>
              </a:lnSpc>
              <a:buSzTx/>
              <a:buFontTx/>
              <a:buNone/>
              <a:defRPr/>
            </a:pPr>
            <a:endParaRPr lang="fi-FI" dirty="0">
              <a:latin typeface="Trebuchet MS" charset="0"/>
              <a:ea typeface="ＭＳ Ｐゴシック" charset="0"/>
              <a:cs typeface="Trebuchet MS" charset="0"/>
            </a:endParaRPr>
          </a:p>
          <a:p>
            <a:pPr eaLnBrk="1" hangingPunct="1">
              <a:buSzTx/>
              <a:defRPr/>
            </a:pPr>
            <a:r>
              <a:rPr lang="fi-FI" sz="2200" dirty="0" err="1">
                <a:latin typeface="Trebuchet MS" charset="0"/>
                <a:ea typeface="ＭＳ Ｐゴシック" charset="0"/>
                <a:cs typeface="Trebuchet MS" charset="0"/>
              </a:rPr>
              <a:t>Students</a:t>
            </a:r>
            <a:r>
              <a:rPr lang="fi-FI" sz="2200" dirty="0">
                <a:latin typeface="Trebuchet MS" charset="0"/>
                <a:ea typeface="ＭＳ Ｐゴシック" charset="0"/>
                <a:cs typeface="Trebuchet MS" charset="0"/>
              </a:rPr>
              <a:t> </a:t>
            </a:r>
            <a:r>
              <a:rPr lang="fi-FI" sz="2200" dirty="0" err="1">
                <a:latin typeface="Trebuchet MS" charset="0"/>
                <a:ea typeface="ＭＳ Ｐゴシック" charset="0"/>
                <a:cs typeface="Trebuchet MS" charset="0"/>
              </a:rPr>
              <a:t>learn</a:t>
            </a:r>
            <a:r>
              <a:rPr lang="fi-FI" sz="2200" dirty="0">
                <a:latin typeface="Trebuchet MS" charset="0"/>
                <a:ea typeface="ＭＳ Ｐゴシック" charset="0"/>
                <a:cs typeface="Trebuchet MS" charset="0"/>
              </a:rPr>
              <a:t> </a:t>
            </a:r>
            <a:r>
              <a:rPr lang="fi-FI" sz="2200" dirty="0" err="1">
                <a:latin typeface="Trebuchet MS" charset="0"/>
                <a:ea typeface="ＭＳ Ｐゴシック" charset="0"/>
                <a:cs typeface="Trebuchet MS" charset="0"/>
              </a:rPr>
              <a:t>through</a:t>
            </a:r>
            <a:r>
              <a:rPr lang="fi-FI" sz="2200" dirty="0">
                <a:latin typeface="Trebuchet MS" charset="0"/>
                <a:ea typeface="ＭＳ Ｐゴシック" charset="0"/>
                <a:cs typeface="Trebuchet MS" charset="0"/>
              </a:rPr>
              <a:t> </a:t>
            </a:r>
            <a:r>
              <a:rPr lang="fi-FI" sz="2200" dirty="0" smtClean="0">
                <a:latin typeface="Trebuchet MS" charset="0"/>
                <a:ea typeface="ＭＳ Ｐゴシック" charset="0"/>
                <a:cs typeface="Trebuchet MS" charset="0"/>
              </a:rPr>
              <a:t/>
            </a:r>
            <a:br>
              <a:rPr lang="fi-FI" sz="2200" dirty="0" smtClean="0">
                <a:latin typeface="Trebuchet MS" charset="0"/>
                <a:ea typeface="ＭＳ Ｐゴシック" charset="0"/>
                <a:cs typeface="Trebuchet MS" charset="0"/>
              </a:rPr>
            </a:br>
            <a:r>
              <a:rPr lang="fi-FI" sz="2200" dirty="0" err="1" smtClean="0">
                <a:latin typeface="Trebuchet MS" charset="0"/>
                <a:ea typeface="ＭＳ Ｐゴシック" charset="0"/>
                <a:cs typeface="Trebuchet MS" charset="0"/>
              </a:rPr>
              <a:t>practical</a:t>
            </a:r>
            <a:r>
              <a:rPr lang="fi-FI" sz="2200" dirty="0" smtClean="0">
                <a:latin typeface="Trebuchet MS" charset="0"/>
                <a:ea typeface="ＭＳ Ｐゴシック" charset="0"/>
                <a:cs typeface="Trebuchet MS" charset="0"/>
              </a:rPr>
              <a:t> </a:t>
            </a:r>
            <a:r>
              <a:rPr lang="fi-FI" sz="2200" dirty="0" err="1" smtClean="0">
                <a:latin typeface="Trebuchet MS" charset="0"/>
                <a:ea typeface="ＭＳ Ｐゴシック" charset="0"/>
                <a:cs typeface="Trebuchet MS" charset="0"/>
              </a:rPr>
              <a:t>experience</a:t>
            </a:r>
            <a:r>
              <a:rPr lang="fi-FI" sz="2200" dirty="0">
                <a:latin typeface="Trebuchet MS" charset="0"/>
                <a:ea typeface="ＭＳ Ｐゴシック" charset="0"/>
                <a:cs typeface="Trebuchet MS" charset="0"/>
              </a:rPr>
              <a:t>:</a:t>
            </a:r>
          </a:p>
          <a:p>
            <a:pPr lvl="1" eaLnBrk="1" hangingPunct="1">
              <a:buSzTx/>
              <a:defRPr/>
            </a:pPr>
            <a:r>
              <a:rPr lang="fi-FI" sz="2000" dirty="0" err="1">
                <a:latin typeface="Trebuchet MS" charset="0"/>
                <a:ea typeface="ＭＳ Ｐゴシック" charset="0"/>
                <a:cs typeface="Trebuchet MS" charset="0"/>
              </a:rPr>
              <a:t>Participate</a:t>
            </a:r>
            <a:r>
              <a:rPr lang="fi-FI" sz="2000" dirty="0">
                <a:latin typeface="Trebuchet MS" charset="0"/>
                <a:ea typeface="ＭＳ Ｐゴシック" charset="0"/>
                <a:cs typeface="Trebuchet MS" charset="0"/>
              </a:rPr>
              <a:t> in </a:t>
            </a:r>
            <a:r>
              <a:rPr lang="fi-FI" sz="2000" dirty="0" err="1">
                <a:latin typeface="Trebuchet MS" charset="0"/>
                <a:ea typeface="ＭＳ Ｐゴシック" charset="0"/>
                <a:cs typeface="Trebuchet MS" charset="0"/>
              </a:rPr>
              <a:t>societal</a:t>
            </a:r>
            <a:r>
              <a:rPr lang="fi-FI" sz="2000" dirty="0">
                <a:latin typeface="Trebuchet MS" charset="0"/>
                <a:ea typeface="ＭＳ Ｐゴシック" charset="0"/>
                <a:cs typeface="Trebuchet MS" charset="0"/>
              </a:rPr>
              <a:t> and </a:t>
            </a:r>
            <a:r>
              <a:rPr lang="fi-FI" sz="2000" dirty="0" smtClean="0">
                <a:latin typeface="Trebuchet MS" charset="0"/>
                <a:ea typeface="ＭＳ Ｐゴシック" charset="0"/>
                <a:cs typeface="Trebuchet MS" charset="0"/>
              </a:rPr>
              <a:t/>
            </a:r>
            <a:br>
              <a:rPr lang="fi-FI" sz="2000" dirty="0" smtClean="0">
                <a:latin typeface="Trebuchet MS" charset="0"/>
                <a:ea typeface="ＭＳ Ｐゴシック" charset="0"/>
                <a:cs typeface="Trebuchet MS" charset="0"/>
              </a:rPr>
            </a:br>
            <a:r>
              <a:rPr lang="fi-FI" sz="2000" dirty="0" smtClean="0">
                <a:latin typeface="Trebuchet MS" charset="0"/>
                <a:ea typeface="ＭＳ Ｐゴシック" charset="0"/>
                <a:cs typeface="Trebuchet MS" charset="0"/>
              </a:rPr>
              <a:t>business </a:t>
            </a:r>
            <a:r>
              <a:rPr lang="fi-FI" sz="2000" dirty="0" err="1" smtClean="0">
                <a:latin typeface="Trebuchet MS" charset="0"/>
                <a:ea typeface="ＭＳ Ｐゴシック" charset="0"/>
                <a:cs typeface="Trebuchet MS" charset="0"/>
              </a:rPr>
              <a:t>development</a:t>
            </a:r>
            <a:endParaRPr lang="fi-FI" sz="2000" dirty="0">
              <a:latin typeface="Trebuchet MS" charset="0"/>
              <a:ea typeface="ＭＳ Ｐゴシック" charset="0"/>
              <a:cs typeface="Trebuchet MS" charset="0"/>
            </a:endParaRPr>
          </a:p>
          <a:p>
            <a:pPr lvl="1" eaLnBrk="1" hangingPunct="1">
              <a:buSzTx/>
              <a:defRPr/>
            </a:pPr>
            <a:r>
              <a:rPr lang="fi-FI" sz="2000" b="1" dirty="0" err="1">
                <a:solidFill>
                  <a:srgbClr val="7030A0"/>
                </a:solidFill>
                <a:latin typeface="Trebuchet MS" charset="0"/>
                <a:ea typeface="ＭＳ Ｐゴシック" charset="0"/>
                <a:cs typeface="Trebuchet MS" charset="0"/>
              </a:rPr>
              <a:t>Create</a:t>
            </a:r>
            <a:r>
              <a:rPr lang="fi-FI" sz="2000" b="1" dirty="0">
                <a:solidFill>
                  <a:srgbClr val="7030A0"/>
                </a:solidFill>
                <a:latin typeface="Trebuchet MS" charset="0"/>
                <a:ea typeface="ＭＳ Ｐゴシック" charset="0"/>
                <a:cs typeface="Trebuchet MS" charset="0"/>
              </a:rPr>
              <a:t> </a:t>
            </a:r>
            <a:r>
              <a:rPr lang="fi-FI" sz="2000" b="1" dirty="0" err="1">
                <a:solidFill>
                  <a:srgbClr val="7030A0"/>
                </a:solidFill>
                <a:latin typeface="Trebuchet MS" charset="0"/>
                <a:ea typeface="ＭＳ Ｐゴシック" charset="0"/>
                <a:cs typeface="Trebuchet MS" charset="0"/>
              </a:rPr>
              <a:t>innovations</a:t>
            </a:r>
            <a:endParaRPr lang="fi-FI" sz="2000" b="1" dirty="0">
              <a:solidFill>
                <a:srgbClr val="7030A0"/>
              </a:solidFill>
              <a:latin typeface="Trebuchet MS" charset="0"/>
              <a:ea typeface="ＭＳ Ｐゴシック" charset="0"/>
              <a:cs typeface="Trebuchet MS" charset="0"/>
            </a:endParaRPr>
          </a:p>
          <a:p>
            <a:pPr lvl="1" eaLnBrk="1" hangingPunct="1">
              <a:buSzTx/>
              <a:defRPr/>
            </a:pPr>
            <a:r>
              <a:rPr lang="fi-FI" sz="2000" dirty="0" err="1">
                <a:latin typeface="Trebuchet MS" charset="0"/>
                <a:ea typeface="ＭＳ Ｐゴシック" charset="0"/>
                <a:cs typeface="Trebuchet MS" charset="0"/>
              </a:rPr>
              <a:t>Entrepreneurial</a:t>
            </a:r>
            <a:r>
              <a:rPr lang="fi-FI" sz="2000" dirty="0">
                <a:latin typeface="Trebuchet MS" charset="0"/>
                <a:ea typeface="ＭＳ Ｐゴシック" charset="0"/>
                <a:cs typeface="Trebuchet MS" charset="0"/>
              </a:rPr>
              <a:t> </a:t>
            </a:r>
            <a:r>
              <a:rPr lang="fi-FI" sz="2000" dirty="0" err="1">
                <a:latin typeface="Trebuchet MS" charset="0"/>
                <a:ea typeface="ＭＳ Ｐゴシック" charset="0"/>
                <a:cs typeface="Trebuchet MS" charset="0"/>
              </a:rPr>
              <a:t>projects</a:t>
            </a:r>
            <a:endParaRPr lang="fi-FI" sz="2000" dirty="0">
              <a:latin typeface="Trebuchet MS" charset="0"/>
              <a:ea typeface="ＭＳ Ｐゴシック" charset="0"/>
              <a:cs typeface="Trebuchet MS" charset="0"/>
            </a:endParaRPr>
          </a:p>
          <a:p>
            <a:pPr lvl="1" eaLnBrk="1" hangingPunct="1">
              <a:buSzTx/>
              <a:defRPr/>
            </a:pPr>
            <a:r>
              <a:rPr lang="fi-FI" sz="2000" dirty="0">
                <a:latin typeface="Trebuchet MS" charset="0"/>
                <a:ea typeface="ＭＳ Ｐゴシック" charset="0"/>
                <a:cs typeface="Trebuchet MS" charset="0"/>
              </a:rPr>
              <a:t>Act in international </a:t>
            </a:r>
            <a:r>
              <a:rPr lang="fi-FI" sz="2000" dirty="0" smtClean="0">
                <a:latin typeface="Trebuchet MS" charset="0"/>
                <a:ea typeface="ＭＳ Ｐゴシック" charset="0"/>
                <a:cs typeface="Trebuchet MS" charset="0"/>
              </a:rPr>
              <a:t/>
            </a:r>
            <a:br>
              <a:rPr lang="fi-FI" sz="2000" dirty="0" smtClean="0">
                <a:latin typeface="Trebuchet MS" charset="0"/>
                <a:ea typeface="ＭＳ Ｐゴシック" charset="0"/>
                <a:cs typeface="Trebuchet MS" charset="0"/>
              </a:rPr>
            </a:br>
            <a:r>
              <a:rPr lang="fi-FI" sz="2000" dirty="0" err="1" smtClean="0">
                <a:latin typeface="Trebuchet MS" charset="0"/>
                <a:ea typeface="ＭＳ Ｐゴシック" charset="0"/>
                <a:cs typeface="Trebuchet MS" charset="0"/>
              </a:rPr>
              <a:t>environments</a:t>
            </a:r>
            <a:endParaRPr lang="fi-FI" sz="2000" dirty="0">
              <a:latin typeface="Trebuchet MS" charset="0"/>
              <a:ea typeface="ＭＳ Ｐゴシック" charset="0"/>
              <a:cs typeface="Trebuchet MS" charset="0"/>
            </a:endParaRPr>
          </a:p>
          <a:p>
            <a:pPr lvl="1" eaLnBrk="1" hangingPunct="1">
              <a:buSzTx/>
              <a:defRPr/>
            </a:pPr>
            <a:endParaRPr lang="fi-FI" dirty="0">
              <a:latin typeface="Trebuchet MS" charset="0"/>
              <a:ea typeface="ＭＳ Ｐゴシック" charset="0"/>
              <a:cs typeface="Trebuchet MS" charset="0"/>
            </a:endParaRP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85" y="2489201"/>
            <a:ext cx="32194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3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Roles</a:t>
            </a:r>
            <a:r>
              <a:rPr lang="fi-FI" dirty="0" smtClean="0"/>
              <a:t> in </a:t>
            </a:r>
            <a:r>
              <a:rPr lang="fi-FI" dirty="0" err="1" smtClean="0"/>
              <a:t>Lbd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0047" y="1975259"/>
            <a:ext cx="6999956" cy="4188527"/>
          </a:xfrm>
        </p:spPr>
        <p:txBody>
          <a:bodyPr/>
          <a:lstStyle/>
          <a:p>
            <a:r>
              <a:rPr lang="fi-FI" altLang="fi-FI" sz="2200" dirty="0" err="1"/>
              <a:t>Members</a:t>
            </a:r>
            <a:r>
              <a:rPr lang="fi-FI" altLang="fi-FI" sz="2200" dirty="0"/>
              <a:t> of </a:t>
            </a:r>
            <a:r>
              <a:rPr lang="fi-FI" altLang="fi-FI" sz="2200" b="1" dirty="0" err="1">
                <a:solidFill>
                  <a:srgbClr val="7030A0"/>
                </a:solidFill>
              </a:rPr>
              <a:t>community</a:t>
            </a:r>
            <a:r>
              <a:rPr lang="fi-FI" altLang="fi-FI" sz="2200" b="1" dirty="0">
                <a:solidFill>
                  <a:srgbClr val="7030A0"/>
                </a:solidFill>
              </a:rPr>
              <a:t> of </a:t>
            </a:r>
            <a:r>
              <a:rPr lang="fi-FI" altLang="fi-FI" sz="2200" b="1" dirty="0" err="1">
                <a:solidFill>
                  <a:srgbClr val="7030A0"/>
                </a:solidFill>
              </a:rPr>
              <a:t>practice</a:t>
            </a:r>
            <a:r>
              <a:rPr lang="fi-FI" altLang="fi-FI" sz="2200" b="1" dirty="0">
                <a:solidFill>
                  <a:srgbClr val="7030A0"/>
                </a:solidFill>
              </a:rPr>
              <a:t> </a:t>
            </a:r>
            <a:r>
              <a:rPr lang="fi-FI" altLang="fi-FI" sz="2200" dirty="0" err="1"/>
              <a:t>are</a:t>
            </a:r>
            <a:r>
              <a:rPr lang="fi-FI" altLang="fi-FI" sz="2200" dirty="0"/>
              <a:t> </a:t>
            </a:r>
            <a:r>
              <a:rPr lang="fi-FI" altLang="fi-FI" sz="2200" dirty="0" err="1"/>
              <a:t>changing</a:t>
            </a:r>
            <a:r>
              <a:rPr lang="fi-FI" altLang="fi-FI" sz="2200" dirty="0"/>
              <a:t> </a:t>
            </a:r>
            <a:r>
              <a:rPr lang="fi-FI" altLang="fi-FI" sz="2200" dirty="0" err="1"/>
              <a:t>their</a:t>
            </a:r>
            <a:r>
              <a:rPr lang="fi-FI" altLang="fi-FI" sz="2200" dirty="0"/>
              <a:t> </a:t>
            </a:r>
            <a:r>
              <a:rPr lang="fi-FI" altLang="fi-FI" sz="2200" dirty="0" err="1"/>
              <a:t>ways</a:t>
            </a:r>
            <a:r>
              <a:rPr lang="fi-FI" altLang="fi-FI" sz="2200" dirty="0"/>
              <a:t> to </a:t>
            </a:r>
            <a:r>
              <a:rPr lang="fi-FI" altLang="fi-FI" sz="2200" dirty="0" err="1" smtClean="0"/>
              <a:t>work</a:t>
            </a:r>
            <a:r>
              <a:rPr lang="fi-FI" altLang="fi-FI" sz="2200" dirty="0" smtClean="0"/>
              <a:t>.</a:t>
            </a:r>
            <a:endParaRPr lang="fi-FI" altLang="fi-FI" sz="2200" dirty="0"/>
          </a:p>
          <a:p>
            <a:r>
              <a:rPr lang="fi-FI" altLang="fi-FI" sz="2200" dirty="0" err="1"/>
              <a:t>Working</a:t>
            </a:r>
            <a:r>
              <a:rPr lang="fi-FI" altLang="fi-FI" sz="2200" dirty="0"/>
              <a:t> </a:t>
            </a:r>
            <a:r>
              <a:rPr lang="fi-FI" altLang="fi-FI" sz="2200" dirty="0" err="1"/>
              <a:t>groups</a:t>
            </a:r>
            <a:r>
              <a:rPr lang="fi-FI" altLang="fi-FI" sz="2200" dirty="0"/>
              <a:t> (</a:t>
            </a:r>
            <a:r>
              <a:rPr lang="fi-FI" altLang="fi-FI" sz="2200" b="1" dirty="0" err="1">
                <a:solidFill>
                  <a:srgbClr val="7030A0"/>
                </a:solidFill>
              </a:rPr>
              <a:t>professionals</a:t>
            </a:r>
            <a:r>
              <a:rPr lang="fi-FI" altLang="fi-FI" sz="2200" b="1" dirty="0">
                <a:solidFill>
                  <a:srgbClr val="7030A0"/>
                </a:solidFill>
              </a:rPr>
              <a:t> and </a:t>
            </a:r>
            <a:r>
              <a:rPr lang="fi-FI" altLang="fi-FI" sz="2200" b="1" dirty="0" err="1">
                <a:solidFill>
                  <a:srgbClr val="7030A0"/>
                </a:solidFill>
              </a:rPr>
              <a:t>students</a:t>
            </a:r>
            <a:r>
              <a:rPr lang="fi-FI" altLang="fi-FI" sz="2200" dirty="0"/>
              <a:t>) </a:t>
            </a:r>
            <a:r>
              <a:rPr lang="fi-FI" altLang="fi-FI" sz="2200" dirty="0" err="1"/>
              <a:t>are</a:t>
            </a:r>
            <a:r>
              <a:rPr lang="fi-FI" altLang="fi-FI" sz="2200" dirty="0"/>
              <a:t> </a:t>
            </a:r>
            <a:r>
              <a:rPr lang="fi-FI" altLang="fi-FI" sz="2200" dirty="0" err="1"/>
              <a:t>promoting</a:t>
            </a:r>
            <a:r>
              <a:rPr lang="fi-FI" altLang="fi-FI" sz="2200" dirty="0"/>
              <a:t> the </a:t>
            </a:r>
            <a:r>
              <a:rPr lang="fi-FI" altLang="fi-FI" sz="2200" dirty="0" err="1" smtClean="0"/>
              <a:t>change</a:t>
            </a:r>
            <a:r>
              <a:rPr lang="fi-FI" altLang="fi-FI" sz="2200" dirty="0" smtClean="0"/>
              <a:t>.</a:t>
            </a:r>
            <a:endParaRPr lang="fi-FI" altLang="fi-FI" sz="2200" dirty="0"/>
          </a:p>
          <a:p>
            <a:r>
              <a:rPr lang="fi-FI" altLang="fi-FI" sz="2200" dirty="0" err="1"/>
              <a:t>Experts</a:t>
            </a:r>
            <a:r>
              <a:rPr lang="fi-FI" altLang="fi-FI" sz="2200" dirty="0"/>
              <a:t> </a:t>
            </a:r>
            <a:r>
              <a:rPr lang="fi-FI" altLang="fi-FI" sz="2200" dirty="0" err="1"/>
              <a:t>from</a:t>
            </a:r>
            <a:r>
              <a:rPr lang="fi-FI" altLang="fi-FI" sz="2200" dirty="0"/>
              <a:t> </a:t>
            </a:r>
            <a:r>
              <a:rPr lang="fi-FI" altLang="fi-FI" sz="2200" dirty="0" err="1"/>
              <a:t>working</a:t>
            </a:r>
            <a:r>
              <a:rPr lang="fi-FI" altLang="fi-FI" sz="2200" dirty="0"/>
              <a:t> life </a:t>
            </a:r>
            <a:r>
              <a:rPr lang="fi-FI" altLang="fi-FI" sz="2200" dirty="0" err="1"/>
              <a:t>are</a:t>
            </a:r>
            <a:r>
              <a:rPr lang="fi-FI" altLang="fi-FI" sz="2200" dirty="0"/>
              <a:t> </a:t>
            </a:r>
            <a:r>
              <a:rPr lang="fi-FI" altLang="fi-FI" sz="2200" dirty="0" err="1"/>
              <a:t>enabling</a:t>
            </a:r>
            <a:r>
              <a:rPr lang="fi-FI" altLang="fi-FI" sz="2200" dirty="0"/>
              <a:t> the </a:t>
            </a:r>
            <a:r>
              <a:rPr lang="fi-FI" altLang="fi-FI" sz="2200" dirty="0" err="1" smtClean="0"/>
              <a:t>change</a:t>
            </a:r>
            <a:r>
              <a:rPr lang="fi-FI" altLang="fi-FI" sz="2200" dirty="0" smtClean="0"/>
              <a:t>.</a:t>
            </a:r>
            <a:endParaRPr lang="fi-FI" altLang="fi-FI" sz="2200" dirty="0"/>
          </a:p>
          <a:p>
            <a:r>
              <a:rPr lang="fi-FI" altLang="fi-FI" sz="2200" b="1" dirty="0">
                <a:solidFill>
                  <a:srgbClr val="7030A0"/>
                </a:solidFill>
              </a:rPr>
              <a:t>Teachers </a:t>
            </a:r>
            <a:r>
              <a:rPr lang="fi-FI" altLang="fi-FI" sz="2200" b="1" dirty="0" err="1">
                <a:solidFill>
                  <a:srgbClr val="7030A0"/>
                </a:solidFill>
              </a:rPr>
              <a:t>are</a:t>
            </a:r>
            <a:r>
              <a:rPr lang="fi-FI" altLang="fi-FI" sz="2200" b="1" dirty="0">
                <a:solidFill>
                  <a:srgbClr val="7030A0"/>
                </a:solidFill>
              </a:rPr>
              <a:t> </a:t>
            </a:r>
            <a:r>
              <a:rPr lang="fi-FI" altLang="fi-FI" sz="2200" b="1" dirty="0" err="1">
                <a:solidFill>
                  <a:srgbClr val="7030A0"/>
                </a:solidFill>
              </a:rPr>
              <a:t>facilitating</a:t>
            </a:r>
            <a:r>
              <a:rPr lang="fi-FI" altLang="fi-FI" sz="2200" b="1" dirty="0">
                <a:solidFill>
                  <a:srgbClr val="7030A0"/>
                </a:solidFill>
              </a:rPr>
              <a:t> and </a:t>
            </a:r>
            <a:r>
              <a:rPr lang="fi-FI" altLang="fi-FI" sz="2200" b="1" dirty="0" err="1">
                <a:solidFill>
                  <a:srgbClr val="7030A0"/>
                </a:solidFill>
              </a:rPr>
              <a:t>counseling</a:t>
            </a:r>
            <a:r>
              <a:rPr lang="fi-FI" altLang="fi-FI" sz="2200" b="1" dirty="0">
                <a:solidFill>
                  <a:srgbClr val="7030A0"/>
                </a:solidFill>
              </a:rPr>
              <a:t> </a:t>
            </a:r>
            <a:r>
              <a:rPr lang="fi-FI" altLang="fi-FI" sz="2200" b="1" dirty="0" err="1">
                <a:solidFill>
                  <a:srgbClr val="7030A0"/>
                </a:solidFill>
              </a:rPr>
              <a:t>working</a:t>
            </a:r>
            <a:r>
              <a:rPr lang="fi-FI" altLang="fi-FI" sz="2200" b="1" dirty="0">
                <a:solidFill>
                  <a:srgbClr val="7030A0"/>
                </a:solidFill>
              </a:rPr>
              <a:t> </a:t>
            </a:r>
            <a:r>
              <a:rPr lang="fi-FI" altLang="fi-FI" sz="2200" b="1" dirty="0" err="1" smtClean="0">
                <a:solidFill>
                  <a:srgbClr val="7030A0"/>
                </a:solidFill>
              </a:rPr>
              <a:t>groups</a:t>
            </a:r>
            <a:r>
              <a:rPr lang="fi-FI" altLang="fi-FI" sz="2200" b="1" dirty="0" smtClean="0">
                <a:solidFill>
                  <a:srgbClr val="7030A0"/>
                </a:solidFill>
              </a:rPr>
              <a:t>.</a:t>
            </a:r>
            <a:endParaRPr lang="fi-FI" sz="2200" b="1" dirty="0">
              <a:solidFill>
                <a:srgbClr val="7030A0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fi-FI"/>
          </a:p>
        </p:txBody>
      </p:sp>
      <p:pic>
        <p:nvPicPr>
          <p:cNvPr id="5122" name="Picture 2" descr="C:\Users\susniin\AppData\Local\Microsoft\Windows\Temporary Internet Files\Content.IE5\YY2LGL6E\MM91000109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63" y="51209"/>
            <a:ext cx="13049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usniin\AppData\Local\Microsoft\Windows\Temporary Internet Files\Content.IE5\VKSJZFJJ\MP9004306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27" y="216428"/>
            <a:ext cx="2642374" cy="175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usniin\AppData\Local\Microsoft\Windows\Temporary Internet Files\Content.IE5\15U1U7LA\MP90042277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34" y="2905243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usniin\AppData\Local\Microsoft\Windows\Temporary Internet Files\Content.IE5\15U1U7LA\MP90042259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6" y="4769100"/>
            <a:ext cx="2717077" cy="181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3801533" y="956735"/>
            <a:ext cx="523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fi-FI" sz="1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253761" y="31101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Case: www.seniori365.fi</a:t>
            </a:r>
            <a:endParaRPr lang="fi-FI" b="1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8" y="4869160"/>
            <a:ext cx="2306743" cy="154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4"/>
            <a:ext cx="2187643" cy="146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06657"/>
            <a:ext cx="3981449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1" y="796711"/>
            <a:ext cx="4158483" cy="248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40" y="283143"/>
            <a:ext cx="4688383" cy="326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4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2776"/>
            <a:ext cx="8194623" cy="374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25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fi-FI"/>
          </a:p>
        </p:txBody>
      </p:sp>
      <p:pic>
        <p:nvPicPr>
          <p:cNvPr id="6146" name="Picture 2" descr="C:\Users\susniin\AppData\Local\Microsoft\Windows\Temporary Internet Files\Content.Outlook\UIYTQUIG\WP_20141029_13_14_20_Pr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0" y="172879"/>
            <a:ext cx="1703479" cy="22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3707905" y="818065"/>
            <a:ext cx="53260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Learning </a:t>
            </a:r>
            <a:r>
              <a:rPr lang="en-US" sz="1600" b="1" dirty="0"/>
              <a:t>by Developing (</a:t>
            </a:r>
            <a:r>
              <a:rPr lang="en-US" sz="1600" b="1" dirty="0" err="1"/>
              <a:t>LbD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pPr marL="742950" lvl="1" indent="-285750">
              <a:buFont typeface="Wingdings"/>
              <a:buChar char="à"/>
            </a:pPr>
            <a:r>
              <a:rPr lang="en-GB" altLang="fi-FI" sz="1600" dirty="0" smtClean="0">
                <a:sym typeface="Wingdings" pitchFamily="2" charset="2"/>
              </a:rPr>
              <a:t>Learning </a:t>
            </a:r>
            <a:r>
              <a:rPr lang="en-GB" altLang="fi-FI" sz="1600" dirty="0">
                <a:sym typeface="Wingdings" pitchFamily="2" charset="2"/>
              </a:rPr>
              <a:t>has </a:t>
            </a:r>
            <a:r>
              <a:rPr lang="en-GB" altLang="fi-FI" sz="1600" b="1" dirty="0">
                <a:sym typeface="Wingdings" pitchFamily="2" charset="2"/>
              </a:rPr>
              <a:t>a clear objective </a:t>
            </a:r>
            <a:r>
              <a:rPr lang="en-GB" altLang="fi-FI" sz="1600" dirty="0">
                <a:sym typeface="Wingdings" pitchFamily="2" charset="2"/>
              </a:rPr>
              <a:t>and takes place through the process of generating new </a:t>
            </a:r>
            <a:r>
              <a:rPr lang="en-GB" altLang="fi-FI" sz="1600" dirty="0" smtClean="0">
                <a:sym typeface="Wingdings" pitchFamily="2" charset="2"/>
              </a:rPr>
              <a:t>competence </a:t>
            </a:r>
          </a:p>
          <a:p>
            <a:pPr marL="742950" lvl="1" indent="-285750">
              <a:buFont typeface="Wingdings"/>
              <a:buChar char="à"/>
            </a:pPr>
            <a:r>
              <a:rPr lang="en-GB" altLang="fi-FI" sz="1600" dirty="0"/>
              <a:t>Based on development projects (</a:t>
            </a:r>
            <a:r>
              <a:rPr lang="en-GB" altLang="fi-FI" sz="1600" b="1" dirty="0"/>
              <a:t>for the world of work)</a:t>
            </a:r>
          </a:p>
          <a:p>
            <a:pPr marL="742950" lvl="1" indent="-285750">
              <a:buFont typeface="Wingdings"/>
              <a:buChar char="à"/>
            </a:pPr>
            <a:r>
              <a:rPr lang="en-GB" altLang="fi-FI" sz="1600" dirty="0" err="1" smtClean="0">
                <a:sym typeface="Wingdings" pitchFamily="2" charset="2"/>
              </a:rPr>
              <a:t>LbD</a:t>
            </a:r>
            <a:r>
              <a:rPr lang="en-GB" altLang="fi-FI" sz="1600" dirty="0" smtClean="0">
                <a:sym typeface="Wingdings" pitchFamily="2" charset="2"/>
              </a:rPr>
              <a:t> </a:t>
            </a:r>
            <a:r>
              <a:rPr lang="en-GB" altLang="fi-FI" sz="1600" dirty="0">
                <a:sym typeface="Wingdings" pitchFamily="2" charset="2"/>
              </a:rPr>
              <a:t>signifies learning based on </a:t>
            </a:r>
            <a:r>
              <a:rPr lang="en-GB" altLang="fi-FI" sz="1600" b="1" dirty="0">
                <a:sym typeface="Wingdings" pitchFamily="2" charset="2"/>
              </a:rPr>
              <a:t>real life</a:t>
            </a:r>
            <a:r>
              <a:rPr lang="en-GB" altLang="fi-FI" sz="1600" dirty="0">
                <a:sym typeface="Wingdings" pitchFamily="2" charset="2"/>
              </a:rPr>
              <a:t>, an investigative approach and face-to-face encounters, leading to </a:t>
            </a:r>
            <a:r>
              <a:rPr lang="en-GB" altLang="fi-FI" sz="1600" dirty="0" smtClean="0">
                <a:sym typeface="Wingdings" pitchFamily="2" charset="2"/>
              </a:rPr>
              <a:t>innovations</a:t>
            </a:r>
          </a:p>
          <a:p>
            <a:pPr marL="742950" lvl="1" indent="-285750">
              <a:buFont typeface="Wingdings"/>
              <a:buChar char="à"/>
            </a:pPr>
            <a:r>
              <a:rPr lang="en-GB" altLang="fi-FI" sz="1600" b="1" dirty="0"/>
              <a:t>Different experts participate </a:t>
            </a:r>
            <a:r>
              <a:rPr lang="en-GB" altLang="fi-FI" sz="1600" dirty="0"/>
              <a:t>through different roles - based on partnerships between lecturers, students and experts from the working life </a:t>
            </a:r>
            <a:endParaRPr lang="en-GB" altLang="fi-FI" sz="1600" dirty="0" smtClean="0"/>
          </a:p>
          <a:p>
            <a:pPr marL="742950" lvl="1" indent="-285750">
              <a:buFont typeface="Wingdings"/>
              <a:buChar char="à"/>
            </a:pPr>
            <a:r>
              <a:rPr lang="en-GB" altLang="fi-FI" sz="1600" dirty="0"/>
              <a:t>Platform for demonstrating the </a:t>
            </a:r>
            <a:r>
              <a:rPr lang="en-GB" altLang="fi-FI" sz="1600" dirty="0" smtClean="0"/>
              <a:t>student’s competence</a:t>
            </a:r>
          </a:p>
          <a:p>
            <a:pPr marL="742950" lvl="1" indent="-285750">
              <a:buFont typeface="Wingdings"/>
              <a:buChar char="à"/>
            </a:pPr>
            <a:r>
              <a:rPr lang="en-GB" altLang="fi-FI" sz="1600" dirty="0" smtClean="0"/>
              <a:t>Is a platform for regional, national and international cooperation</a:t>
            </a:r>
          </a:p>
          <a:p>
            <a:pPr marL="742950" lvl="1" indent="-285750">
              <a:buFont typeface="Wingdings"/>
              <a:buChar char="à"/>
            </a:pPr>
            <a:r>
              <a:rPr lang="en-GB" altLang="fi-FI" sz="1600" b="1" dirty="0" smtClean="0"/>
              <a:t>Needs to be strategic choice</a:t>
            </a:r>
          </a:p>
          <a:p>
            <a:pPr lvl="1"/>
            <a:endParaRPr lang="en-GB" altLang="fi-FI" sz="1600" dirty="0"/>
          </a:p>
          <a:p>
            <a:pPr lvl="1"/>
            <a:r>
              <a:rPr lang="en-US" sz="1600" i="1" dirty="0" smtClean="0"/>
              <a:t>The </a:t>
            </a:r>
            <a:r>
              <a:rPr lang="en-US" sz="1600" i="1" dirty="0"/>
              <a:t>outcomes are seen as new innovations (products, services, processes, models and working life cultures) and new competences. </a:t>
            </a:r>
          </a:p>
          <a:p>
            <a:pPr lvl="1"/>
            <a:endParaRPr lang="en-US" sz="1600" dirty="0"/>
          </a:p>
          <a:p>
            <a:endParaRPr lang="en-US" sz="1600" dirty="0" smtClean="0"/>
          </a:p>
          <a:p>
            <a:endParaRPr lang="fi-FI" sz="1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2700867" y="448733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Conclusion</a:t>
            </a:r>
            <a:endParaRPr lang="fi-FI" b="1" dirty="0"/>
          </a:p>
        </p:txBody>
      </p:sp>
      <p:pic>
        <p:nvPicPr>
          <p:cNvPr id="5" name="Picture 2" descr="C:\Users\susniin\AppData\Local\Microsoft\Windows\Temporary Internet Files\Content.IE5\YY2LGL6E\MP9004009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69" y="1092201"/>
            <a:ext cx="1802664" cy="225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usniin\AppData\Local\Microsoft\Windows\Temporary Internet Files\Content.IE5\YY2LGL6E\MP9004425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2990145"/>
            <a:ext cx="2218267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usniin\AppData\Local\Microsoft\Windows\Temporary Internet Files\Content.IE5\VKSJZFJJ\MP90044849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1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650" y="68366"/>
            <a:ext cx="6503349" cy="1101513"/>
          </a:xfrm>
        </p:spPr>
        <p:txBody>
          <a:bodyPr>
            <a:noAutofit/>
          </a:bodyPr>
          <a:lstStyle/>
          <a:p>
            <a:r>
              <a:rPr lang="fi-FI" sz="3200" dirty="0" smtClean="0"/>
              <a:t> </a:t>
            </a:r>
            <a:r>
              <a:rPr lang="fi-FI" sz="2800" dirty="0" smtClean="0"/>
              <a:t>ICT </a:t>
            </a:r>
            <a:r>
              <a:rPr lang="fi-FI" sz="2800" dirty="0" err="1" smtClean="0"/>
              <a:t>co-operation</a:t>
            </a:r>
            <a:r>
              <a:rPr lang="fi-FI" sz="2800" dirty="0" smtClean="0"/>
              <a:t> and </a:t>
            </a:r>
            <a:r>
              <a:rPr lang="fi-FI" sz="2800" dirty="0" err="1" smtClean="0"/>
              <a:t>Digitalisation</a:t>
            </a:r>
            <a:r>
              <a:rPr lang="fi-FI" sz="2800" dirty="0" smtClean="0"/>
              <a:t> in UAS </a:t>
            </a:r>
            <a:r>
              <a:rPr lang="fi-FI" sz="2800" dirty="0" err="1" smtClean="0"/>
              <a:t>sector</a:t>
            </a:r>
            <a:r>
              <a:rPr lang="fi-FI" sz="2800" dirty="0" smtClean="0"/>
              <a:t> (</a:t>
            </a:r>
            <a:r>
              <a:rPr lang="fi-FI" sz="2800" dirty="0" err="1" smtClean="0"/>
              <a:t>by</a:t>
            </a:r>
            <a:r>
              <a:rPr lang="fi-FI" sz="2800" dirty="0" smtClean="0"/>
              <a:t> Turo Kilpeläinen</a:t>
            </a:r>
            <a:r>
              <a:rPr lang="fi-FI" sz="3200" dirty="0" smtClean="0"/>
              <a:t>)</a:t>
            </a:r>
            <a:endParaRPr lang="fi-FI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117AD-EDA0-4E86-BEF1-4EC04B065754}" type="slidenum">
              <a:rPr lang="fi-FI" smtClean="0"/>
              <a:pPr>
                <a:defRPr/>
              </a:pPr>
              <a:t>29</a:t>
            </a:fld>
            <a:endParaRPr lang="fi-FI" dirty="0"/>
          </a:p>
        </p:txBody>
      </p:sp>
      <p:grpSp>
        <p:nvGrpSpPr>
          <p:cNvPr id="55" name="Group 54"/>
          <p:cNvGrpSpPr/>
          <p:nvPr/>
        </p:nvGrpSpPr>
        <p:grpSpPr>
          <a:xfrm>
            <a:off x="4619098" y="1479418"/>
            <a:ext cx="4571493" cy="2093235"/>
            <a:chOff x="4591188" y="1479418"/>
            <a:chExt cx="4571493" cy="2093235"/>
          </a:xfrm>
        </p:grpSpPr>
        <p:grpSp>
          <p:nvGrpSpPr>
            <p:cNvPr id="5" name="Group 4"/>
            <p:cNvGrpSpPr/>
            <p:nvPr/>
          </p:nvGrpSpPr>
          <p:grpSpPr>
            <a:xfrm>
              <a:off x="5159849" y="1928803"/>
              <a:ext cx="3372018" cy="1643850"/>
              <a:chOff x="1419173" y="2078145"/>
              <a:chExt cx="6449769" cy="3144245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419173" y="2082704"/>
                <a:ext cx="6425808" cy="313968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4F622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1443134" y="2078145"/>
                <a:ext cx="6425808" cy="3139686"/>
              </a:xfrm>
              <a:prstGeom prst="triangl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1727366" y="4166365"/>
                <a:ext cx="5891067" cy="41977"/>
              </a:xfrm>
              <a:prstGeom prst="line">
                <a:avLst/>
              </a:prstGeom>
              <a:ln w="57150" cmpd="sng">
                <a:solidFill>
                  <a:schemeClr val="accent3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727366" y="2936143"/>
                <a:ext cx="5891067" cy="57826"/>
              </a:xfrm>
              <a:prstGeom prst="line">
                <a:avLst/>
              </a:prstGeom>
              <a:ln w="57150" cmpd="sng">
                <a:solidFill>
                  <a:schemeClr val="accent3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4591188" y="1479418"/>
              <a:ext cx="45714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dirty="0" smtClean="0"/>
                <a:t>ICT </a:t>
              </a:r>
              <a:r>
                <a:rPr lang="fi-FI" sz="1400" b="1" dirty="0" err="1" smtClean="0"/>
                <a:t>education</a:t>
              </a:r>
              <a:r>
                <a:rPr lang="fi-FI" sz="1400" b="1" dirty="0" smtClean="0"/>
                <a:t> in UAS; </a:t>
              </a:r>
              <a:r>
                <a:rPr lang="fi-FI" sz="1400" b="1" dirty="0" err="1" smtClean="0"/>
                <a:t>basic</a:t>
              </a:r>
              <a:r>
                <a:rPr lang="fi-FI" sz="1400" b="1" dirty="0" smtClean="0"/>
                <a:t> </a:t>
              </a:r>
              <a:r>
                <a:rPr lang="fi-FI" sz="1400" b="1" dirty="0" err="1" smtClean="0"/>
                <a:t>studies</a:t>
              </a:r>
              <a:r>
                <a:rPr lang="fi-FI" sz="1400" b="1" dirty="0" smtClean="0"/>
                <a:t> in </a:t>
              </a:r>
              <a:r>
                <a:rPr lang="fi-FI" sz="1400" b="1" dirty="0" err="1" smtClean="0"/>
                <a:t>co-operation</a:t>
              </a:r>
              <a:endParaRPr lang="en-US" sz="1400" b="1" dirty="0"/>
            </a:p>
          </p:txBody>
        </p:sp>
      </p:grp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747076" y="3806841"/>
            <a:ext cx="4212021" cy="1985212"/>
          </a:xfrm>
          <a:ln>
            <a:solidFill>
              <a:srgbClr val="4F6228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Digital learning and co-operation means, e.g.</a:t>
            </a:r>
          </a:p>
          <a:p>
            <a:pPr lvl="1"/>
            <a:r>
              <a:rPr lang="en-US" dirty="0" smtClean="0"/>
              <a:t>new mode of teaching and learning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willingness to change the way the curriculum is put into practice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Strong co-operation </a:t>
            </a:r>
            <a:r>
              <a:rPr lang="en-US" dirty="0" smtClean="0"/>
              <a:t>between UAS sector and the different players.</a:t>
            </a:r>
          </a:p>
          <a:p>
            <a:endParaRPr lang="en-US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1496585" y="1619079"/>
            <a:ext cx="3011930" cy="638565"/>
            <a:chOff x="1454633" y="81646"/>
            <a:chExt cx="3011930" cy="638565"/>
          </a:xfrm>
        </p:grpSpPr>
        <p:sp>
          <p:nvSpPr>
            <p:cNvPr id="51" name="Round Same Side Corner Rectangle 50"/>
            <p:cNvSpPr/>
            <p:nvPr/>
          </p:nvSpPr>
          <p:spPr>
            <a:xfrm rot="5400000">
              <a:off x="2641315" y="-1105036"/>
              <a:ext cx="638565" cy="3011930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ound Same Side Corner Rectangle 4"/>
            <p:cNvSpPr/>
            <p:nvPr/>
          </p:nvSpPr>
          <p:spPr>
            <a:xfrm>
              <a:off x="1454633" y="112818"/>
              <a:ext cx="2980758" cy="576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Student Centered Learning is in a key focus when planning education</a:t>
              </a:r>
              <a:endParaRPr lang="en-US" sz="16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1530" y="1539258"/>
            <a:ext cx="1215054" cy="798206"/>
            <a:chOff x="239578" y="1825"/>
            <a:chExt cx="1215054" cy="798206"/>
          </a:xfrm>
        </p:grpSpPr>
        <p:sp>
          <p:nvSpPr>
            <p:cNvPr id="49" name="Rounded Rectangle 48"/>
            <p:cNvSpPr/>
            <p:nvPr/>
          </p:nvSpPr>
          <p:spPr>
            <a:xfrm>
              <a:off x="239578" y="1825"/>
              <a:ext cx="1215054" cy="798206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6"/>
            <p:cNvSpPr/>
            <p:nvPr/>
          </p:nvSpPr>
          <p:spPr>
            <a:xfrm>
              <a:off x="278543" y="40790"/>
              <a:ext cx="1137124" cy="720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Basic driver</a:t>
              </a:r>
              <a:endParaRPr lang="en-US" sz="15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96585" y="2457196"/>
            <a:ext cx="3011930" cy="638565"/>
            <a:chOff x="1454633" y="919763"/>
            <a:chExt cx="3011930" cy="638565"/>
          </a:xfrm>
        </p:grpSpPr>
        <p:sp>
          <p:nvSpPr>
            <p:cNvPr id="47" name="Round Same Side Corner Rectangle 46"/>
            <p:cNvSpPr/>
            <p:nvPr/>
          </p:nvSpPr>
          <p:spPr>
            <a:xfrm rot="5400000">
              <a:off x="2641315" y="-266919"/>
              <a:ext cx="638565" cy="3011930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ound Same Side Corner Rectangle 8"/>
            <p:cNvSpPr/>
            <p:nvPr/>
          </p:nvSpPr>
          <p:spPr>
            <a:xfrm>
              <a:off x="1454633" y="950935"/>
              <a:ext cx="2980758" cy="576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Put together the best possible resources for learning new competences.</a:t>
              </a:r>
              <a:endParaRPr lang="en-US" sz="16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1530" y="2377375"/>
            <a:ext cx="1215054" cy="798206"/>
            <a:chOff x="239578" y="839942"/>
            <a:chExt cx="1215054" cy="798206"/>
          </a:xfrm>
        </p:grpSpPr>
        <p:sp>
          <p:nvSpPr>
            <p:cNvPr id="45" name="Rounded Rectangle 44"/>
            <p:cNvSpPr/>
            <p:nvPr/>
          </p:nvSpPr>
          <p:spPr>
            <a:xfrm>
              <a:off x="239578" y="839942"/>
              <a:ext cx="1215054" cy="798206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10"/>
            <p:cNvSpPr/>
            <p:nvPr/>
          </p:nvSpPr>
          <p:spPr>
            <a:xfrm>
              <a:off x="278543" y="878907"/>
              <a:ext cx="1137124" cy="720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Pedagogy</a:t>
              </a:r>
              <a:endParaRPr lang="en-US" sz="15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96585" y="3295312"/>
            <a:ext cx="3011930" cy="638565"/>
            <a:chOff x="1454633" y="1757879"/>
            <a:chExt cx="3011930" cy="638565"/>
          </a:xfrm>
        </p:grpSpPr>
        <p:sp>
          <p:nvSpPr>
            <p:cNvPr id="43" name="Round Same Side Corner Rectangle 42"/>
            <p:cNvSpPr/>
            <p:nvPr/>
          </p:nvSpPr>
          <p:spPr>
            <a:xfrm rot="5400000">
              <a:off x="2641315" y="571197"/>
              <a:ext cx="638565" cy="3011930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ound Same Side Corner Rectangle 12"/>
            <p:cNvSpPr/>
            <p:nvPr/>
          </p:nvSpPr>
          <p:spPr>
            <a:xfrm>
              <a:off x="1454633" y="1789051"/>
              <a:ext cx="2980758" cy="576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Digital learning environments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/>
                <a:t>Practical RDI environments, real co-operation with businesses</a:t>
              </a:r>
              <a:endParaRPr lang="en-US" sz="16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1530" y="3215492"/>
            <a:ext cx="1215054" cy="798206"/>
            <a:chOff x="239578" y="1678059"/>
            <a:chExt cx="1215054" cy="798206"/>
          </a:xfrm>
        </p:grpSpPr>
        <p:sp>
          <p:nvSpPr>
            <p:cNvPr id="41" name="Rounded Rectangle 40"/>
            <p:cNvSpPr/>
            <p:nvPr/>
          </p:nvSpPr>
          <p:spPr>
            <a:xfrm>
              <a:off x="239578" y="1678059"/>
              <a:ext cx="1215054" cy="798206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14"/>
            <p:cNvSpPr/>
            <p:nvPr/>
          </p:nvSpPr>
          <p:spPr>
            <a:xfrm>
              <a:off x="278543" y="1717024"/>
              <a:ext cx="1137124" cy="720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Learning &amp; RDI tools and methods</a:t>
              </a:r>
              <a:endParaRPr lang="en-US" sz="15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96585" y="4133428"/>
            <a:ext cx="3011930" cy="638565"/>
            <a:chOff x="1454633" y="2595995"/>
            <a:chExt cx="3011930" cy="638565"/>
          </a:xfrm>
        </p:grpSpPr>
        <p:sp>
          <p:nvSpPr>
            <p:cNvPr id="39" name="Round Same Side Corner Rectangle 38"/>
            <p:cNvSpPr/>
            <p:nvPr/>
          </p:nvSpPr>
          <p:spPr>
            <a:xfrm rot="5400000">
              <a:off x="2641315" y="1409313"/>
              <a:ext cx="638565" cy="3011930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 Same Side Corner Rectangle 16"/>
            <p:cNvSpPr/>
            <p:nvPr/>
          </p:nvSpPr>
          <p:spPr>
            <a:xfrm>
              <a:off x="1454633" y="2627167"/>
              <a:ext cx="2980758" cy="576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Joint planning systems and support structures ( especially education administration)</a:t>
              </a:r>
              <a:endParaRPr lang="en-US" sz="16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1530" y="4053609"/>
            <a:ext cx="1215054" cy="798206"/>
            <a:chOff x="239578" y="2516176"/>
            <a:chExt cx="1215054" cy="798206"/>
          </a:xfrm>
        </p:grpSpPr>
        <p:sp>
          <p:nvSpPr>
            <p:cNvPr id="37" name="Rounded Rectangle 36"/>
            <p:cNvSpPr/>
            <p:nvPr/>
          </p:nvSpPr>
          <p:spPr>
            <a:xfrm>
              <a:off x="239578" y="2516176"/>
              <a:ext cx="1215054" cy="79820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18"/>
            <p:cNvSpPr/>
            <p:nvPr/>
          </p:nvSpPr>
          <p:spPr>
            <a:xfrm>
              <a:off x="278543" y="2555141"/>
              <a:ext cx="1137124" cy="720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Systems and structures</a:t>
              </a:r>
              <a:endParaRPr lang="en-US" sz="15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96585" y="4971545"/>
            <a:ext cx="3011930" cy="638565"/>
            <a:chOff x="1454633" y="3434112"/>
            <a:chExt cx="3011930" cy="638565"/>
          </a:xfrm>
        </p:grpSpPr>
        <p:sp>
          <p:nvSpPr>
            <p:cNvPr id="35" name="Round Same Side Corner Rectangle 34"/>
            <p:cNvSpPr/>
            <p:nvPr/>
          </p:nvSpPr>
          <p:spPr>
            <a:xfrm rot="5400000">
              <a:off x="2641315" y="2247430"/>
              <a:ext cx="638565" cy="3011930"/>
            </a:xfrm>
            <a:prstGeom prst="round2Same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 Same Side Corner Rectangle 20"/>
            <p:cNvSpPr/>
            <p:nvPr/>
          </p:nvSpPr>
          <p:spPr>
            <a:xfrm>
              <a:off x="1454633" y="3465284"/>
              <a:ext cx="2980758" cy="576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Joint, shared platform for technology (</a:t>
              </a:r>
              <a:r>
                <a:rPr lang="en-US" sz="1600" kern="1200" dirty="0" err="1" smtClean="0"/>
                <a:t>eg</a:t>
              </a:r>
              <a:r>
                <a:rPr lang="en-US" sz="1600" kern="1200" dirty="0" smtClean="0"/>
                <a:t>. open platforms).</a:t>
              </a:r>
              <a:endParaRPr lang="en-US" sz="16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1530" y="4891725"/>
            <a:ext cx="1215054" cy="798206"/>
            <a:chOff x="239578" y="3354292"/>
            <a:chExt cx="1215054" cy="798206"/>
          </a:xfrm>
        </p:grpSpPr>
        <p:sp>
          <p:nvSpPr>
            <p:cNvPr id="33" name="Rounded Rectangle 32"/>
            <p:cNvSpPr/>
            <p:nvPr/>
          </p:nvSpPr>
          <p:spPr>
            <a:xfrm>
              <a:off x="239578" y="3354292"/>
              <a:ext cx="1215054" cy="79820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22"/>
            <p:cNvSpPr/>
            <p:nvPr/>
          </p:nvSpPr>
          <p:spPr>
            <a:xfrm>
              <a:off x="278543" y="3393257"/>
              <a:ext cx="1137124" cy="720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Technology</a:t>
              </a:r>
              <a:endParaRPr lang="en-US" sz="1500" kern="12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209325" y="1479417"/>
            <a:ext cx="4409773" cy="431263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47076" y="1479418"/>
            <a:ext cx="4212021" cy="223308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iheeseen liittyvä ku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6" y="255465"/>
            <a:ext cx="2256185" cy="10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Content of </a:t>
            </a:r>
            <a:r>
              <a:rPr lang="fi-FI" dirty="0" err="1" smtClean="0"/>
              <a:t>presentation</a:t>
            </a:r>
            <a:r>
              <a:rPr lang="fi-FI" dirty="0" smtClean="0"/>
              <a:t> 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99066" y="1727200"/>
            <a:ext cx="7078133" cy="4673600"/>
          </a:xfrm>
        </p:spPr>
        <p:txBody>
          <a:bodyPr>
            <a:normAutofit/>
          </a:bodyPr>
          <a:lstStyle/>
          <a:p>
            <a:r>
              <a:rPr lang="fi-FI" sz="3200" dirty="0" err="1" smtClean="0"/>
              <a:t>Why</a:t>
            </a:r>
            <a:r>
              <a:rPr lang="fi-FI" sz="3200" dirty="0" smtClean="0"/>
              <a:t> </a:t>
            </a:r>
            <a:r>
              <a:rPr lang="fi-FI" sz="3200" dirty="0" err="1" smtClean="0"/>
              <a:t>stakeholders</a:t>
            </a:r>
            <a:r>
              <a:rPr lang="fi-FI" sz="3200" dirty="0" smtClean="0"/>
              <a:t> </a:t>
            </a:r>
            <a:r>
              <a:rPr lang="fi-FI" sz="3200" dirty="0" err="1" smtClean="0"/>
              <a:t>are</a:t>
            </a:r>
            <a:r>
              <a:rPr lang="fi-FI" sz="3200" dirty="0" smtClean="0"/>
              <a:t> </a:t>
            </a:r>
            <a:r>
              <a:rPr lang="fi-FI" sz="3200" dirty="0" err="1" smtClean="0"/>
              <a:t>needed</a:t>
            </a:r>
            <a:endParaRPr lang="fi-FI" sz="3200" dirty="0" smtClean="0"/>
          </a:p>
          <a:p>
            <a:pPr lvl="0"/>
            <a:r>
              <a:rPr lang="en-US" sz="3200" dirty="0"/>
              <a:t>Defining different </a:t>
            </a:r>
            <a:r>
              <a:rPr lang="en-US" sz="3200" dirty="0" smtClean="0"/>
              <a:t>stakeholders</a:t>
            </a:r>
            <a:endParaRPr lang="fi-FI" sz="3200" dirty="0" smtClean="0"/>
          </a:p>
          <a:p>
            <a:r>
              <a:rPr lang="fi-FI" sz="3200" dirty="0" err="1" smtClean="0"/>
              <a:t>Interests</a:t>
            </a:r>
            <a:r>
              <a:rPr lang="fi-FI" sz="3200" dirty="0" smtClean="0"/>
              <a:t> of labour </a:t>
            </a:r>
            <a:r>
              <a:rPr lang="fi-FI" sz="3200" dirty="0" err="1" smtClean="0"/>
              <a:t>markets</a:t>
            </a:r>
            <a:r>
              <a:rPr lang="fi-FI" sz="3200" dirty="0" smtClean="0"/>
              <a:t> / </a:t>
            </a:r>
            <a:r>
              <a:rPr lang="fi-FI" sz="3200" dirty="0" err="1" smtClean="0"/>
              <a:t>ministeries</a:t>
            </a:r>
            <a:endParaRPr lang="fi-FI" sz="3200" dirty="0" smtClean="0"/>
          </a:p>
          <a:p>
            <a:r>
              <a:rPr lang="fi-FI" sz="3200" dirty="0" err="1" smtClean="0"/>
              <a:t>Role</a:t>
            </a:r>
            <a:r>
              <a:rPr lang="fi-FI" sz="3200" dirty="0" smtClean="0"/>
              <a:t> of </a:t>
            </a:r>
            <a:r>
              <a:rPr lang="fi-FI" sz="3200" dirty="0" err="1" smtClean="0"/>
              <a:t>students</a:t>
            </a:r>
            <a:endParaRPr lang="fi-FI" sz="3200" dirty="0" smtClean="0"/>
          </a:p>
          <a:p>
            <a:r>
              <a:rPr lang="fi-FI" sz="3200" dirty="0" err="1" smtClean="0"/>
              <a:t>Succesful</a:t>
            </a:r>
            <a:r>
              <a:rPr lang="fi-FI" sz="3200" dirty="0" smtClean="0"/>
              <a:t> </a:t>
            </a:r>
            <a:r>
              <a:rPr lang="fi-FI" sz="3200" dirty="0" err="1" smtClean="0"/>
              <a:t>use</a:t>
            </a:r>
            <a:r>
              <a:rPr lang="fi-FI" sz="3200" dirty="0" smtClean="0"/>
              <a:t> and </a:t>
            </a:r>
            <a:r>
              <a:rPr lang="fi-FI" sz="3200" dirty="0" err="1" smtClean="0"/>
              <a:t>problems</a:t>
            </a:r>
            <a:r>
              <a:rPr lang="fi-FI" sz="3200" dirty="0" smtClean="0"/>
              <a:t> of </a:t>
            </a:r>
            <a:r>
              <a:rPr lang="fi-FI" sz="3200" dirty="0" err="1" smtClean="0"/>
              <a:t>using</a:t>
            </a:r>
            <a:r>
              <a:rPr lang="fi-FI" sz="3200" dirty="0" smtClean="0"/>
              <a:t> </a:t>
            </a:r>
            <a:r>
              <a:rPr lang="fi-FI" sz="3200" dirty="0" err="1" smtClean="0"/>
              <a:t>stakeholders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379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Content of </a:t>
            </a:r>
            <a:r>
              <a:rPr lang="fi-FI" dirty="0" err="1"/>
              <a:t>presentation</a:t>
            </a:r>
            <a:r>
              <a:rPr lang="fi-FI" dirty="0"/>
              <a:t> </a:t>
            </a:r>
            <a:r>
              <a:rPr lang="fi-FI" dirty="0" smtClean="0"/>
              <a:t>II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err="1" smtClean="0"/>
              <a:t>Work-oriented</a:t>
            </a:r>
            <a:r>
              <a:rPr lang="fi-FI" sz="3200" dirty="0" smtClean="0"/>
              <a:t> </a:t>
            </a:r>
            <a:r>
              <a:rPr lang="fi-FI" sz="3200" dirty="0" err="1" smtClean="0"/>
              <a:t>higher</a:t>
            </a:r>
            <a:r>
              <a:rPr lang="fi-FI" sz="3200" dirty="0" smtClean="0"/>
              <a:t> </a:t>
            </a:r>
            <a:r>
              <a:rPr lang="fi-FI" sz="3200" dirty="0" err="1" smtClean="0"/>
              <a:t>education</a:t>
            </a:r>
            <a:endParaRPr lang="fi-FI" sz="3200" dirty="0" smtClean="0"/>
          </a:p>
          <a:p>
            <a:pPr lvl="1"/>
            <a:r>
              <a:rPr lang="fi-FI" sz="3000" dirty="0" err="1" smtClean="0"/>
              <a:t>Role</a:t>
            </a:r>
            <a:r>
              <a:rPr lang="fi-FI" sz="3000" dirty="0" smtClean="0"/>
              <a:t> of </a:t>
            </a:r>
            <a:r>
              <a:rPr lang="fi-FI" sz="3000" dirty="0" err="1" smtClean="0"/>
              <a:t>teachers</a:t>
            </a:r>
            <a:r>
              <a:rPr lang="fi-FI" sz="3000" dirty="0" smtClean="0"/>
              <a:t>, </a:t>
            </a:r>
            <a:r>
              <a:rPr lang="fi-FI" sz="3000" dirty="0" err="1" smtClean="0"/>
              <a:t>students</a:t>
            </a:r>
            <a:r>
              <a:rPr lang="fi-FI" sz="3000" dirty="0" smtClean="0"/>
              <a:t> and </a:t>
            </a:r>
            <a:r>
              <a:rPr lang="fi-FI" sz="3000" dirty="0" err="1" smtClean="0"/>
              <a:t>working</a:t>
            </a:r>
            <a:r>
              <a:rPr lang="fi-FI" sz="3000" dirty="0" smtClean="0"/>
              <a:t> life </a:t>
            </a:r>
            <a:r>
              <a:rPr lang="fi-FI" sz="3000" dirty="0" err="1" smtClean="0"/>
              <a:t>representatives</a:t>
            </a:r>
            <a:endParaRPr lang="fi-FI" sz="3000" dirty="0" smtClean="0"/>
          </a:p>
          <a:p>
            <a:pPr lvl="1"/>
            <a:r>
              <a:rPr lang="fi-FI" sz="3000" dirty="0" err="1" smtClean="0"/>
              <a:t>Developing</a:t>
            </a:r>
            <a:r>
              <a:rPr lang="fi-FI" sz="3000" dirty="0" smtClean="0"/>
              <a:t> </a:t>
            </a:r>
            <a:r>
              <a:rPr lang="fi-FI" sz="3000" dirty="0" err="1" smtClean="0"/>
              <a:t>competences</a:t>
            </a:r>
            <a:r>
              <a:rPr lang="fi-FI" sz="3000" dirty="0" smtClean="0"/>
              <a:t> and </a:t>
            </a:r>
            <a:r>
              <a:rPr lang="fi-FI" sz="3000" dirty="0" err="1" smtClean="0"/>
              <a:t>qualifications</a:t>
            </a:r>
            <a:endParaRPr lang="fi-FI" sz="3000" dirty="0" smtClean="0"/>
          </a:p>
          <a:p>
            <a:pPr lvl="1"/>
            <a:r>
              <a:rPr lang="fi-FI" sz="3000" dirty="0" err="1" smtClean="0"/>
              <a:t>Examples</a:t>
            </a:r>
            <a:r>
              <a:rPr lang="fi-FI" sz="3000" dirty="0" smtClean="0"/>
              <a:t> </a:t>
            </a:r>
            <a:r>
              <a:rPr lang="fi-FI" sz="3000" dirty="0" err="1" smtClean="0"/>
              <a:t>from</a:t>
            </a:r>
            <a:r>
              <a:rPr lang="fi-FI" sz="3000" dirty="0" smtClean="0"/>
              <a:t> </a:t>
            </a:r>
            <a:r>
              <a:rPr lang="fi-FI" sz="3000" dirty="0" err="1" smtClean="0"/>
              <a:t>universities</a:t>
            </a:r>
            <a:r>
              <a:rPr lang="fi-FI" sz="3000" dirty="0" smtClean="0"/>
              <a:t> of </a:t>
            </a:r>
            <a:r>
              <a:rPr lang="fi-FI" sz="3000" dirty="0" err="1" smtClean="0"/>
              <a:t>appleid</a:t>
            </a:r>
            <a:r>
              <a:rPr lang="fi-FI" sz="3000" dirty="0" smtClean="0"/>
              <a:t> </a:t>
            </a:r>
            <a:r>
              <a:rPr lang="fi-FI" sz="3000" dirty="0" err="1" smtClean="0"/>
              <a:t>sciences</a:t>
            </a:r>
            <a:r>
              <a:rPr lang="fi-FI" sz="3000" dirty="0" smtClean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524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smtClean="0"/>
              <a:t>STAKEHOLDERS IN HIGHER EDUCATION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b="1" dirty="0"/>
              <a:t>Labour </a:t>
            </a:r>
            <a:r>
              <a:rPr lang="fi-FI" sz="2400" b="1" dirty="0" err="1"/>
              <a:t>markets</a:t>
            </a:r>
            <a:r>
              <a:rPr lang="fi-FI" sz="2400" dirty="0"/>
              <a:t>: </a:t>
            </a:r>
            <a:r>
              <a:rPr lang="fi-FI" sz="2400" dirty="0" err="1"/>
              <a:t>needs</a:t>
            </a:r>
            <a:r>
              <a:rPr lang="fi-FI" sz="2400" dirty="0"/>
              <a:t> of labour </a:t>
            </a:r>
            <a:r>
              <a:rPr lang="fi-FI" sz="2400" dirty="0" err="1" smtClean="0"/>
              <a:t>markets</a:t>
            </a:r>
            <a:r>
              <a:rPr lang="fi-FI" sz="2400" dirty="0" smtClean="0"/>
              <a:t>, </a:t>
            </a:r>
            <a:r>
              <a:rPr lang="fi-FI" sz="2400" dirty="0" err="1" smtClean="0"/>
              <a:t>planning</a:t>
            </a:r>
            <a:r>
              <a:rPr lang="fi-FI" sz="2400" dirty="0" smtClean="0"/>
              <a:t> </a:t>
            </a:r>
            <a:r>
              <a:rPr lang="fi-FI" sz="2400" dirty="0" err="1" smtClean="0"/>
              <a:t>training</a:t>
            </a:r>
            <a:r>
              <a:rPr lang="fi-FI" sz="2400" dirty="0" smtClean="0"/>
              <a:t> </a:t>
            </a:r>
            <a:r>
              <a:rPr lang="fi-FI" sz="2400" dirty="0" err="1" smtClean="0"/>
              <a:t>programmes</a:t>
            </a:r>
            <a:r>
              <a:rPr lang="fi-FI" sz="2400" dirty="0" smtClean="0"/>
              <a:t>, common </a:t>
            </a:r>
            <a:r>
              <a:rPr lang="fi-FI" sz="2400" dirty="0" err="1" smtClean="0"/>
              <a:t>projects</a:t>
            </a:r>
            <a:r>
              <a:rPr lang="fi-FI" sz="2400" dirty="0" smtClean="0"/>
              <a:t>, </a:t>
            </a:r>
            <a:r>
              <a:rPr lang="fi-FI" sz="2400" dirty="0" err="1" smtClean="0"/>
              <a:t>staff</a:t>
            </a:r>
            <a:r>
              <a:rPr lang="fi-FI" sz="2400" dirty="0" smtClean="0"/>
              <a:t> </a:t>
            </a:r>
            <a:r>
              <a:rPr lang="fi-FI" sz="2400" dirty="0" err="1" smtClean="0"/>
              <a:t>training</a:t>
            </a:r>
            <a:r>
              <a:rPr lang="fi-FI" sz="2400" dirty="0" smtClean="0"/>
              <a:t>, </a:t>
            </a:r>
            <a:r>
              <a:rPr lang="fi-FI" sz="2400" dirty="0" err="1" smtClean="0"/>
              <a:t>working</a:t>
            </a:r>
            <a:r>
              <a:rPr lang="fi-FI" sz="2400" dirty="0" smtClean="0"/>
              <a:t> </a:t>
            </a:r>
            <a:r>
              <a:rPr lang="fi-FI" sz="2400" dirty="0" err="1" smtClean="0"/>
              <a:t>exeperience</a:t>
            </a:r>
            <a:r>
              <a:rPr lang="fi-FI" sz="2400" dirty="0" smtClean="0"/>
              <a:t> for </a:t>
            </a:r>
            <a:r>
              <a:rPr lang="fi-FI" sz="2400" dirty="0" err="1" smtClean="0"/>
              <a:t>students</a:t>
            </a:r>
            <a:endParaRPr lang="fi-FI" sz="2400" dirty="0" smtClean="0"/>
          </a:p>
          <a:p>
            <a:r>
              <a:rPr lang="fi-FI" sz="2400" b="1" dirty="0" err="1" smtClean="0"/>
              <a:t>Local</a:t>
            </a:r>
            <a:r>
              <a:rPr lang="fi-FI" sz="2400" b="1" dirty="0" smtClean="0"/>
              <a:t> </a:t>
            </a:r>
            <a:r>
              <a:rPr lang="fi-FI" sz="2400" b="1" dirty="0" err="1"/>
              <a:t>authorities</a:t>
            </a:r>
            <a:r>
              <a:rPr lang="fi-FI" sz="2400" dirty="0"/>
              <a:t>: </a:t>
            </a:r>
            <a:r>
              <a:rPr lang="fi-FI" sz="2400" dirty="0" err="1"/>
              <a:t>expectations</a:t>
            </a:r>
            <a:r>
              <a:rPr lang="fi-FI" sz="2400" dirty="0"/>
              <a:t> for </a:t>
            </a:r>
            <a:r>
              <a:rPr lang="fi-FI" sz="2400" dirty="0" err="1"/>
              <a:t>local</a:t>
            </a:r>
            <a:r>
              <a:rPr lang="fi-FI" sz="2400" dirty="0"/>
              <a:t> </a:t>
            </a:r>
            <a:r>
              <a:rPr lang="fi-FI" sz="2400" dirty="0" err="1"/>
              <a:t>development</a:t>
            </a:r>
            <a:endParaRPr lang="fi-FI" sz="2400" dirty="0"/>
          </a:p>
          <a:p>
            <a:r>
              <a:rPr lang="fi-FI" sz="2400" b="1" dirty="0" err="1" smtClean="0"/>
              <a:t>Other</a:t>
            </a:r>
            <a:r>
              <a:rPr lang="fi-FI" sz="2400" b="1" dirty="0" smtClean="0"/>
              <a:t> </a:t>
            </a:r>
            <a:r>
              <a:rPr lang="fi-FI" sz="2400" b="1" dirty="0" err="1"/>
              <a:t>educational</a:t>
            </a:r>
            <a:r>
              <a:rPr lang="fi-FI" sz="2400" b="1" dirty="0"/>
              <a:t> </a:t>
            </a:r>
            <a:r>
              <a:rPr lang="fi-FI" sz="2400" b="1" dirty="0" err="1"/>
              <a:t>organizations</a:t>
            </a:r>
            <a:r>
              <a:rPr lang="fi-FI" sz="2400" dirty="0"/>
              <a:t>: </a:t>
            </a:r>
            <a:r>
              <a:rPr lang="fi-FI" sz="2400" dirty="0" err="1"/>
              <a:t>co-operation</a:t>
            </a:r>
            <a:r>
              <a:rPr lang="fi-FI" sz="2400" dirty="0"/>
              <a:t> (for </a:t>
            </a:r>
            <a:r>
              <a:rPr lang="fi-FI" sz="2400" dirty="0" err="1"/>
              <a:t>instance</a:t>
            </a:r>
            <a:r>
              <a:rPr lang="fi-FI" sz="2400" dirty="0"/>
              <a:t> in </a:t>
            </a:r>
            <a:r>
              <a:rPr lang="fi-FI" sz="2400" dirty="0" err="1"/>
              <a:t>programme</a:t>
            </a:r>
            <a:r>
              <a:rPr lang="fi-FI" sz="2400" dirty="0"/>
              <a:t> </a:t>
            </a:r>
            <a:r>
              <a:rPr lang="fi-FI" sz="2400" dirty="0" err="1"/>
              <a:t>development</a:t>
            </a:r>
            <a:r>
              <a:rPr lang="fi-FI" sz="2400" dirty="0"/>
              <a:t>) , </a:t>
            </a:r>
            <a:r>
              <a:rPr lang="fi-FI" sz="2400" dirty="0" err="1" smtClean="0"/>
              <a:t>benchmarking</a:t>
            </a:r>
            <a:endParaRPr lang="fi-FI" sz="2400" dirty="0"/>
          </a:p>
          <a:p>
            <a:r>
              <a:rPr lang="fi-FI" sz="2400" b="1" dirty="0" err="1"/>
              <a:t>Students</a:t>
            </a:r>
            <a:r>
              <a:rPr lang="fi-FI" sz="2400" dirty="0"/>
              <a:t>: </a:t>
            </a:r>
            <a:r>
              <a:rPr lang="fi-FI" sz="2400" dirty="0" err="1"/>
              <a:t>programmes</a:t>
            </a:r>
            <a:r>
              <a:rPr lang="fi-FI" sz="2400" dirty="0"/>
              <a:t>, </a:t>
            </a:r>
            <a:r>
              <a:rPr lang="fi-FI" sz="2400" dirty="0" err="1"/>
              <a:t>teaching</a:t>
            </a:r>
            <a:r>
              <a:rPr lang="fi-FI" sz="2400" dirty="0"/>
              <a:t>, </a:t>
            </a:r>
            <a:r>
              <a:rPr lang="fi-FI" sz="2400" dirty="0" err="1"/>
              <a:t>guidance</a:t>
            </a:r>
            <a:r>
              <a:rPr lang="fi-FI" sz="2400" dirty="0"/>
              <a:t>, </a:t>
            </a:r>
            <a:r>
              <a:rPr lang="fi-FI" sz="2400" dirty="0" err="1"/>
              <a:t>social</a:t>
            </a:r>
            <a:r>
              <a:rPr lang="fi-FI" sz="2400" dirty="0"/>
              <a:t> </a:t>
            </a:r>
            <a:r>
              <a:rPr lang="fi-FI" sz="2400" dirty="0" err="1" smtClean="0"/>
              <a:t>support</a:t>
            </a:r>
            <a:endParaRPr lang="fi-FI" sz="2400" dirty="0"/>
          </a:p>
          <a:p>
            <a:r>
              <a:rPr lang="fi-FI" sz="2400" b="1" dirty="0" err="1" smtClean="0"/>
              <a:t>Ministries</a:t>
            </a:r>
            <a:r>
              <a:rPr lang="fi-FI" sz="2400" dirty="0" smtClean="0"/>
              <a:t>: </a:t>
            </a:r>
            <a:r>
              <a:rPr lang="fi-FI" sz="2400" dirty="0" err="1" smtClean="0"/>
              <a:t>national</a:t>
            </a:r>
            <a:r>
              <a:rPr lang="fi-FI" sz="2400" dirty="0" smtClean="0"/>
              <a:t> </a:t>
            </a:r>
            <a:r>
              <a:rPr lang="fi-FI" sz="2400" dirty="0" err="1" smtClean="0"/>
              <a:t>needs</a:t>
            </a:r>
            <a:r>
              <a:rPr lang="fi-FI" sz="2400" dirty="0" smtClean="0"/>
              <a:t>, </a:t>
            </a:r>
            <a:r>
              <a:rPr lang="fi-FI" sz="2400" dirty="0" err="1" smtClean="0"/>
              <a:t>future</a:t>
            </a:r>
            <a:r>
              <a:rPr lang="fi-FI" sz="2400" dirty="0" smtClean="0"/>
              <a:t> </a:t>
            </a:r>
            <a:r>
              <a:rPr lang="fi-FI" sz="2400" dirty="0" err="1" smtClean="0"/>
              <a:t>perspectives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55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Fields</a:t>
            </a:r>
            <a:r>
              <a:rPr lang="fi-FI" dirty="0" smtClean="0"/>
              <a:t> of </a:t>
            </a:r>
            <a:r>
              <a:rPr lang="fi-FI" dirty="0" err="1"/>
              <a:t>c</a:t>
            </a:r>
            <a:r>
              <a:rPr lang="fi-FI" dirty="0" err="1" smtClean="0"/>
              <a:t>o-operation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4200" y="1948246"/>
            <a:ext cx="7103000" cy="4452554"/>
          </a:xfrm>
        </p:spPr>
        <p:txBody>
          <a:bodyPr/>
          <a:lstStyle/>
          <a:p>
            <a:r>
              <a:rPr lang="fi-FI" sz="2800" dirty="0" err="1" smtClean="0"/>
              <a:t>On-the-job</a:t>
            </a:r>
            <a:r>
              <a:rPr lang="fi-FI" sz="2800" dirty="0" smtClean="0"/>
              <a:t> </a:t>
            </a:r>
            <a:r>
              <a:rPr lang="fi-FI" sz="2800" dirty="0" err="1" smtClean="0"/>
              <a:t>learning</a:t>
            </a:r>
            <a:r>
              <a:rPr lang="fi-FI" sz="2800" dirty="0" smtClean="0"/>
              <a:t> and </a:t>
            </a:r>
            <a:r>
              <a:rPr lang="fi-FI" sz="2800" dirty="0" err="1" smtClean="0"/>
              <a:t>job</a:t>
            </a:r>
            <a:r>
              <a:rPr lang="fi-FI" sz="2800" dirty="0" smtClean="0"/>
              <a:t> </a:t>
            </a:r>
            <a:r>
              <a:rPr lang="fi-FI" sz="2800" dirty="0" err="1" smtClean="0"/>
              <a:t>mentoring</a:t>
            </a:r>
            <a:endParaRPr lang="fi-FI" sz="2800" dirty="0" smtClean="0"/>
          </a:p>
          <a:p>
            <a:r>
              <a:rPr lang="fi-FI" sz="2800" dirty="0" err="1" smtClean="0"/>
              <a:t>Trainer</a:t>
            </a:r>
            <a:r>
              <a:rPr lang="fi-FI" sz="2800" dirty="0" smtClean="0"/>
              <a:t> </a:t>
            </a:r>
            <a:r>
              <a:rPr lang="fi-FI" sz="2800" dirty="0" err="1" smtClean="0"/>
              <a:t>co-operation</a:t>
            </a:r>
            <a:endParaRPr lang="fi-FI" sz="2800" dirty="0" smtClean="0"/>
          </a:p>
          <a:p>
            <a:r>
              <a:rPr lang="fi-FI" sz="2800" dirty="0" err="1" smtClean="0"/>
              <a:t>Teacher’s</a:t>
            </a:r>
            <a:r>
              <a:rPr lang="fi-FI" sz="2800" dirty="0" smtClean="0"/>
              <a:t> and </a:t>
            </a:r>
            <a:r>
              <a:rPr lang="fi-FI" sz="2800" dirty="0" err="1" smtClean="0"/>
              <a:t>trainer’s</a:t>
            </a:r>
            <a:r>
              <a:rPr lang="fi-FI" sz="2800" dirty="0" smtClean="0"/>
              <a:t> </a:t>
            </a:r>
            <a:r>
              <a:rPr lang="fi-FI" sz="2800" dirty="0" err="1" smtClean="0"/>
              <a:t>working</a:t>
            </a:r>
            <a:r>
              <a:rPr lang="fi-FI" sz="2800" dirty="0" smtClean="0"/>
              <a:t> life </a:t>
            </a:r>
            <a:r>
              <a:rPr lang="fi-FI" sz="2800" dirty="0" err="1" smtClean="0"/>
              <a:t>periods</a:t>
            </a:r>
            <a:endParaRPr lang="fi-FI" sz="2800" dirty="0" smtClean="0"/>
          </a:p>
          <a:p>
            <a:r>
              <a:rPr lang="fi-FI" sz="2800" dirty="0" err="1" smtClean="0"/>
              <a:t>Expert</a:t>
            </a:r>
            <a:r>
              <a:rPr lang="fi-FI" sz="2800" dirty="0" smtClean="0"/>
              <a:t> </a:t>
            </a:r>
            <a:r>
              <a:rPr lang="fi-FI" sz="2800" dirty="0" err="1" smtClean="0"/>
              <a:t>co-operation</a:t>
            </a:r>
            <a:endParaRPr lang="fi-FI" sz="2800" dirty="0" smtClean="0"/>
          </a:p>
          <a:p>
            <a:r>
              <a:rPr lang="fi-FI" sz="2800" dirty="0" err="1" smtClean="0"/>
              <a:t>Excursions</a:t>
            </a:r>
            <a:r>
              <a:rPr lang="fi-FI" sz="2800" dirty="0" smtClean="0"/>
              <a:t> to </a:t>
            </a:r>
            <a:r>
              <a:rPr lang="fi-FI" sz="2800" dirty="0" err="1" smtClean="0"/>
              <a:t>working</a:t>
            </a:r>
            <a:r>
              <a:rPr lang="fi-FI" sz="2800" dirty="0" smtClean="0"/>
              <a:t> life</a:t>
            </a:r>
          </a:p>
          <a:p>
            <a:r>
              <a:rPr lang="fi-FI" sz="2800" dirty="0" smtClean="0"/>
              <a:t>Project </a:t>
            </a:r>
            <a:r>
              <a:rPr lang="fi-FI" sz="2800" dirty="0" err="1" smtClean="0"/>
              <a:t>co-operation</a:t>
            </a:r>
            <a:endParaRPr lang="fi-FI" sz="28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13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0364" y="-152738"/>
            <a:ext cx="8229600" cy="1143000"/>
          </a:xfrm>
        </p:spPr>
        <p:txBody>
          <a:bodyPr/>
          <a:lstStyle/>
          <a:p>
            <a:r>
              <a:rPr lang="fi-FI" b="1" dirty="0" smtClean="0">
                <a:solidFill>
                  <a:srgbClr val="0070C0"/>
                </a:solidFill>
              </a:rPr>
              <a:t>ROLE OF WORKING LIFE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7524" y="901456"/>
            <a:ext cx="8435280" cy="5328593"/>
          </a:xfrm>
        </p:spPr>
        <p:txBody>
          <a:bodyPr>
            <a:normAutofit/>
          </a:bodyPr>
          <a:lstStyle/>
          <a:p>
            <a:r>
              <a:rPr lang="fi-FI" sz="2000" dirty="0" smtClean="0">
                <a:solidFill>
                  <a:srgbClr val="0070C0"/>
                </a:solidFill>
              </a:rPr>
              <a:t>OFFERING REAL LIFE CONTEXT </a:t>
            </a:r>
            <a:r>
              <a:rPr lang="fi-FI" sz="2000" dirty="0" smtClean="0"/>
              <a:t>AND PROBLEMS TO BE SOLVED</a:t>
            </a:r>
          </a:p>
          <a:p>
            <a:r>
              <a:rPr lang="fi-FI" sz="2000" dirty="0" smtClean="0">
                <a:solidFill>
                  <a:srgbClr val="0070C0"/>
                </a:solidFill>
              </a:rPr>
              <a:t>WILLING TO KNOWLEDGE SHARING </a:t>
            </a:r>
            <a:r>
              <a:rPr lang="fi-FI" sz="2000" dirty="0" smtClean="0"/>
              <a:t>AND LEARNING; TRUST</a:t>
            </a:r>
          </a:p>
          <a:p>
            <a:r>
              <a:rPr lang="fi-FI" sz="2000" dirty="0" smtClean="0"/>
              <a:t>MOTIVATION TO </a:t>
            </a:r>
            <a:r>
              <a:rPr lang="fi-FI" sz="2000" dirty="0" smtClean="0">
                <a:solidFill>
                  <a:srgbClr val="00B0F0"/>
                </a:solidFill>
              </a:rPr>
              <a:t>EVALUATE  LEARNING OUTCOMES</a:t>
            </a:r>
          </a:p>
          <a:p>
            <a:r>
              <a:rPr lang="fi-FI" sz="2000" dirty="0" smtClean="0"/>
              <a:t>TIME AND </a:t>
            </a:r>
            <a:r>
              <a:rPr lang="fi-FI" sz="2000" dirty="0" smtClean="0">
                <a:solidFill>
                  <a:srgbClr val="0070C0"/>
                </a:solidFill>
              </a:rPr>
              <a:t>COMMITMENT</a:t>
            </a:r>
          </a:p>
          <a:p>
            <a:r>
              <a:rPr lang="fi-FI" sz="2000" dirty="0" smtClean="0">
                <a:solidFill>
                  <a:srgbClr val="0070C0"/>
                </a:solidFill>
              </a:rPr>
              <a:t>ACCESS TO RESOURCES AND LEARNING FACILITIES</a:t>
            </a:r>
          </a:p>
          <a:p>
            <a:r>
              <a:rPr lang="fi-FI" sz="2000" dirty="0" smtClean="0">
                <a:solidFill>
                  <a:srgbClr val="0070C0"/>
                </a:solidFill>
              </a:rPr>
              <a:t>SHARING</a:t>
            </a:r>
            <a:r>
              <a:rPr lang="fi-FI" sz="2000" dirty="0" smtClean="0"/>
              <a:t> NEW, DIFFERENT KIND OF PROFESSIONAL </a:t>
            </a:r>
            <a:r>
              <a:rPr lang="fi-FI" sz="2000" dirty="0" smtClean="0">
                <a:solidFill>
                  <a:srgbClr val="0070C0"/>
                </a:solidFill>
              </a:rPr>
              <a:t>NETWORKS</a:t>
            </a:r>
            <a:r>
              <a:rPr lang="fi-FI" sz="2000" dirty="0" smtClean="0"/>
              <a:t> FOR HIGHER EDUCATION</a:t>
            </a:r>
            <a:endParaRPr lang="fi-FI" sz="2000" dirty="0"/>
          </a:p>
          <a:p>
            <a:r>
              <a:rPr lang="fi-FI" sz="2000" dirty="0" smtClean="0">
                <a:solidFill>
                  <a:srgbClr val="0070C0"/>
                </a:solidFill>
              </a:rPr>
              <a:t>PARTNERSHIPS</a:t>
            </a:r>
            <a:r>
              <a:rPr lang="fi-FI" sz="2000" dirty="0" smtClean="0"/>
              <a:t> </a:t>
            </a:r>
            <a:r>
              <a:rPr lang="fi-FI" sz="2400" dirty="0" smtClean="0"/>
              <a:t>IN A LONG PERSPECTIVE.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08C2-6483-4264-B529-9372C722FA27}" type="datetime1">
              <a:rPr lang="fi-FI" smtClean="0"/>
              <a:t>12.7.2016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00588"/>
            <a:ext cx="3168352" cy="21602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26" y="4071631"/>
            <a:ext cx="3885584" cy="20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0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3600" dirty="0" smtClean="0"/>
              <a:t>CO-OPERATION WITH STAKEHOLDERS FROM BUSINESS AND INDUSTRY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err="1" smtClean="0"/>
              <a:t>Assessing</a:t>
            </a:r>
            <a:r>
              <a:rPr lang="fi-FI" sz="2800" dirty="0" smtClean="0"/>
              <a:t> of </a:t>
            </a:r>
            <a:r>
              <a:rPr lang="fi-FI" sz="2800" dirty="0" err="1" smtClean="0"/>
              <a:t>training</a:t>
            </a:r>
            <a:r>
              <a:rPr lang="fi-FI" sz="2800" dirty="0" smtClean="0"/>
              <a:t> </a:t>
            </a:r>
            <a:r>
              <a:rPr lang="fi-FI" sz="2800" dirty="0" err="1" smtClean="0"/>
              <a:t>programmes</a:t>
            </a:r>
            <a:r>
              <a:rPr lang="fi-FI" sz="2800" dirty="0" smtClean="0"/>
              <a:t> and </a:t>
            </a:r>
            <a:r>
              <a:rPr lang="fi-FI" sz="2800" dirty="0" err="1" smtClean="0"/>
              <a:t>quality</a:t>
            </a:r>
            <a:r>
              <a:rPr lang="fi-FI" sz="2800" dirty="0" smtClean="0"/>
              <a:t> of </a:t>
            </a:r>
            <a:r>
              <a:rPr lang="fi-FI" sz="2800" dirty="0" err="1" smtClean="0"/>
              <a:t>staff</a:t>
            </a:r>
            <a:endParaRPr lang="fi-FI" sz="2800" dirty="0" smtClean="0"/>
          </a:p>
          <a:p>
            <a:r>
              <a:rPr lang="fi-FI" sz="2800" dirty="0" smtClean="0"/>
              <a:t>Planning </a:t>
            </a:r>
            <a:r>
              <a:rPr lang="fi-FI" sz="2800" dirty="0" err="1" smtClean="0"/>
              <a:t>training</a:t>
            </a:r>
            <a:r>
              <a:rPr lang="fi-FI" sz="2800" dirty="0" smtClean="0"/>
              <a:t> </a:t>
            </a:r>
            <a:r>
              <a:rPr lang="fi-FI" sz="2800" dirty="0" err="1" smtClean="0"/>
              <a:t>programmes</a:t>
            </a:r>
            <a:endParaRPr lang="fi-FI" sz="2800" dirty="0" smtClean="0"/>
          </a:p>
          <a:p>
            <a:r>
              <a:rPr lang="fi-FI" sz="2800" dirty="0" smtClean="0"/>
              <a:t>Common </a:t>
            </a:r>
            <a:r>
              <a:rPr lang="fi-FI" sz="2800" dirty="0" err="1" smtClean="0"/>
              <a:t>research</a:t>
            </a:r>
            <a:r>
              <a:rPr lang="fi-FI" sz="2800" dirty="0" smtClean="0"/>
              <a:t> </a:t>
            </a:r>
            <a:r>
              <a:rPr lang="fi-FI" sz="2800" dirty="0" err="1" smtClean="0"/>
              <a:t>projects</a:t>
            </a:r>
            <a:endParaRPr lang="fi-FI" sz="2800" dirty="0" smtClean="0"/>
          </a:p>
          <a:p>
            <a:r>
              <a:rPr lang="fi-FI" sz="2800" dirty="0" err="1"/>
              <a:t>I</a:t>
            </a:r>
            <a:r>
              <a:rPr lang="fi-FI" sz="2800" dirty="0" err="1" smtClean="0"/>
              <a:t>mproving</a:t>
            </a:r>
            <a:r>
              <a:rPr lang="fi-FI" sz="2800" dirty="0" smtClean="0"/>
              <a:t> </a:t>
            </a:r>
            <a:r>
              <a:rPr lang="fi-FI" sz="2800" dirty="0" err="1" smtClean="0"/>
              <a:t>stakeholder’s</a:t>
            </a:r>
            <a:r>
              <a:rPr lang="fi-FI" sz="2800" dirty="0" smtClean="0"/>
              <a:t> </a:t>
            </a:r>
            <a:r>
              <a:rPr lang="fi-FI" sz="2800" dirty="0" err="1" smtClean="0"/>
              <a:t>procedures</a:t>
            </a:r>
            <a:endParaRPr lang="fi-FI" sz="2800" dirty="0" smtClean="0"/>
          </a:p>
          <a:p>
            <a:r>
              <a:rPr lang="fi-FI" sz="2800" dirty="0" err="1" smtClean="0"/>
              <a:t>Developing</a:t>
            </a:r>
            <a:r>
              <a:rPr lang="fi-FI" sz="2800" dirty="0" smtClean="0"/>
              <a:t> </a:t>
            </a:r>
            <a:r>
              <a:rPr lang="fi-FI" sz="2800" dirty="0" err="1" smtClean="0"/>
              <a:t>higher</a:t>
            </a:r>
            <a:r>
              <a:rPr lang="fi-FI" sz="2800" dirty="0" smtClean="0"/>
              <a:t> </a:t>
            </a:r>
            <a:r>
              <a:rPr lang="fi-FI" sz="2800" dirty="0" err="1" smtClean="0"/>
              <a:t>education</a:t>
            </a:r>
            <a:r>
              <a:rPr lang="fi-FI" sz="2800" dirty="0" smtClean="0"/>
              <a:t> </a:t>
            </a:r>
            <a:r>
              <a:rPr lang="fi-FI" sz="2800" dirty="0" err="1" smtClean="0"/>
              <a:t>procedures</a:t>
            </a:r>
            <a:endParaRPr lang="fi-FI" sz="2800" dirty="0" smtClean="0"/>
          </a:p>
          <a:p>
            <a:r>
              <a:rPr lang="fi-FI" sz="2800" dirty="0" err="1"/>
              <a:t>Implementing</a:t>
            </a:r>
            <a:r>
              <a:rPr lang="fi-FI" sz="2800" dirty="0"/>
              <a:t> </a:t>
            </a:r>
            <a:r>
              <a:rPr lang="fi-FI" sz="2800" dirty="0" err="1"/>
              <a:t>results</a:t>
            </a:r>
            <a:endParaRPr lang="fi-FI" sz="2800" dirty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56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728"/>
            <a:ext cx="7620000" cy="1270070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err="1" smtClean="0"/>
              <a:t>Interests</a:t>
            </a:r>
            <a:r>
              <a:rPr lang="fi-FI" dirty="0" smtClean="0"/>
              <a:t> of </a:t>
            </a:r>
            <a:r>
              <a:rPr lang="fi-FI" dirty="0" err="1" smtClean="0"/>
              <a:t>Ministeries/Administration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74" y="2023248"/>
            <a:ext cx="7191225" cy="4377552"/>
          </a:xfrm>
        </p:spPr>
        <p:txBody>
          <a:bodyPr>
            <a:normAutofit/>
          </a:bodyPr>
          <a:lstStyle/>
          <a:p>
            <a:r>
              <a:rPr lang="fi-FI" sz="2800" dirty="0" smtClean="0"/>
              <a:t>Connection to </a:t>
            </a:r>
            <a:r>
              <a:rPr lang="fi-FI" sz="2800" dirty="0" err="1" smtClean="0"/>
              <a:t>funding</a:t>
            </a:r>
            <a:endParaRPr lang="fi-FI" sz="2800" dirty="0" smtClean="0"/>
          </a:p>
          <a:p>
            <a:r>
              <a:rPr lang="fi-FI" sz="2800" dirty="0" smtClean="0"/>
              <a:t>Feedback for </a:t>
            </a:r>
            <a:r>
              <a:rPr lang="fi-FI" sz="2800" dirty="0" err="1" smtClean="0"/>
              <a:t>legislation</a:t>
            </a:r>
            <a:r>
              <a:rPr lang="fi-FI" sz="2800" dirty="0" smtClean="0"/>
              <a:t> and </a:t>
            </a:r>
            <a:r>
              <a:rPr lang="fi-FI" sz="2800" dirty="0" err="1" smtClean="0"/>
              <a:t>regulations</a:t>
            </a:r>
            <a:endParaRPr lang="fi-FI" sz="2800" dirty="0" smtClean="0"/>
          </a:p>
          <a:p>
            <a:r>
              <a:rPr lang="fi-FI" sz="2800" dirty="0" err="1" smtClean="0"/>
              <a:t>Support</a:t>
            </a:r>
            <a:r>
              <a:rPr lang="fi-FI" sz="2800" dirty="0" smtClean="0"/>
              <a:t> to </a:t>
            </a:r>
            <a:r>
              <a:rPr lang="fi-FI" sz="2800" dirty="0" err="1" smtClean="0"/>
              <a:t>develop</a:t>
            </a:r>
            <a:r>
              <a:rPr lang="fi-FI" sz="2800" dirty="0" smtClean="0"/>
              <a:t> </a:t>
            </a:r>
            <a:r>
              <a:rPr lang="fi-FI" sz="2800" dirty="0" err="1" smtClean="0"/>
              <a:t>legislation</a:t>
            </a:r>
            <a:endParaRPr lang="fi-FI" sz="2800" dirty="0" smtClean="0"/>
          </a:p>
          <a:p>
            <a:r>
              <a:rPr lang="fi-FI" sz="2800" dirty="0" err="1" smtClean="0"/>
              <a:t>Changing</a:t>
            </a:r>
            <a:r>
              <a:rPr lang="fi-FI" sz="2800" dirty="0" smtClean="0"/>
              <a:t> </a:t>
            </a:r>
            <a:r>
              <a:rPr lang="fi-FI" sz="2800" dirty="0" err="1" smtClean="0"/>
              <a:t>educational</a:t>
            </a:r>
            <a:r>
              <a:rPr lang="fi-FI" sz="2800" dirty="0" smtClean="0"/>
              <a:t> </a:t>
            </a:r>
            <a:r>
              <a:rPr lang="fi-FI" sz="2800" dirty="0" err="1" smtClean="0"/>
              <a:t>policy</a:t>
            </a:r>
            <a:endParaRPr lang="fi-FI" sz="2800" dirty="0" smtClean="0"/>
          </a:p>
          <a:p>
            <a:r>
              <a:rPr lang="fi-FI" sz="2800" dirty="0" err="1" smtClean="0"/>
              <a:t>Developing</a:t>
            </a:r>
            <a:r>
              <a:rPr lang="fi-FI" sz="2800" dirty="0" smtClean="0"/>
              <a:t> </a:t>
            </a:r>
            <a:r>
              <a:rPr lang="fi-FI" sz="2800" dirty="0" err="1" smtClean="0"/>
              <a:t>professional</a:t>
            </a:r>
            <a:r>
              <a:rPr lang="fi-FI" sz="2800" dirty="0" smtClean="0"/>
              <a:t> </a:t>
            </a:r>
            <a:r>
              <a:rPr lang="fi-FI" sz="2800" dirty="0" err="1" smtClean="0"/>
              <a:t>development</a:t>
            </a:r>
            <a:r>
              <a:rPr lang="fi-FI" sz="2800" dirty="0" smtClean="0"/>
              <a:t> and </a:t>
            </a:r>
            <a:r>
              <a:rPr lang="fi-FI" sz="2800" dirty="0" err="1" smtClean="0"/>
              <a:t>research</a:t>
            </a:r>
            <a:endParaRPr lang="fi-FI" sz="2800" dirty="0" smtClean="0"/>
          </a:p>
          <a:p>
            <a:r>
              <a:rPr lang="fi-FI" sz="2800" dirty="0" err="1" smtClean="0"/>
              <a:t>Dissemination</a:t>
            </a:r>
            <a:r>
              <a:rPr lang="fi-FI" sz="2800" dirty="0" smtClean="0"/>
              <a:t> of </a:t>
            </a:r>
            <a:r>
              <a:rPr lang="fi-FI" sz="2800" dirty="0" err="1" smtClean="0"/>
              <a:t>good</a:t>
            </a:r>
            <a:r>
              <a:rPr lang="fi-FI" sz="2800" dirty="0" smtClean="0"/>
              <a:t> / </a:t>
            </a:r>
            <a:r>
              <a:rPr lang="fi-FI" sz="2800" dirty="0" err="1" smtClean="0"/>
              <a:t>best</a:t>
            </a:r>
            <a:r>
              <a:rPr lang="fi-FI" sz="2800" dirty="0" smtClean="0"/>
              <a:t> </a:t>
            </a:r>
            <a:r>
              <a:rPr lang="fi-FI" sz="2800" dirty="0" err="1" smtClean="0"/>
              <a:t>practices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2975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erekkäinen">
  <a:themeElements>
    <a:clrScheme name="Vierekkäinen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Vierekkäinen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erekkäinen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Vierekkäinen.thmx</Template>
  <TotalTime>642</TotalTime>
  <Words>1202</Words>
  <Application>Microsoft Office PowerPoint</Application>
  <PresentationFormat>On-screen Show (4:3)</PresentationFormat>
  <Paragraphs>206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Cambria</vt:lpstr>
      <vt:lpstr>Lucida Grande</vt:lpstr>
      <vt:lpstr>Trebuchet MS</vt:lpstr>
      <vt:lpstr>Wingdings</vt:lpstr>
      <vt:lpstr>ヒラギノ角ゴ Pro W3</vt:lpstr>
      <vt:lpstr>Vierekkäinen</vt:lpstr>
      <vt:lpstr>CO-OPERATION BETWEEN HEI’S AND LABOUR MARKET  14.7.2016, Baku</vt:lpstr>
      <vt:lpstr>Objectives of presentation</vt:lpstr>
      <vt:lpstr>Content of presentation I</vt:lpstr>
      <vt:lpstr>Content of presentation II</vt:lpstr>
      <vt:lpstr>STAKEHOLDERS IN HIGHER EDUCATION</vt:lpstr>
      <vt:lpstr>Fields of co-operation</vt:lpstr>
      <vt:lpstr>ROLE OF WORKING LIFE</vt:lpstr>
      <vt:lpstr>CO-OPERATION WITH STAKEHOLDERS FROM BUSINESS AND INDUSTRY</vt:lpstr>
      <vt:lpstr>Interests of Ministeries/Administration</vt:lpstr>
      <vt:lpstr>The Use of Stakeholders in Evaluations</vt:lpstr>
      <vt:lpstr>Stakeholders  are Needed in Evaluations</vt:lpstr>
      <vt:lpstr>Problems in Using Stakeholders</vt:lpstr>
      <vt:lpstr>Role of Stakeholders in  Self-assessment Process I</vt:lpstr>
      <vt:lpstr>Role of Stakeholders in  Self-assessment Process II</vt:lpstr>
      <vt:lpstr>Conditions for Succesful Use of Stakeholders</vt:lpstr>
      <vt:lpstr>WORK-ORIENTED  HIGHER EDUCATION</vt:lpstr>
      <vt:lpstr>STUDENT CENTERED LEARNING EXPLORE, DISCOVER, CREATE, LEARN</vt:lpstr>
      <vt:lpstr>PowerPoint Presentation</vt:lpstr>
      <vt:lpstr>TEACHERS ROLE IN WORK ORIENTED HIGHER EDUCATION</vt:lpstr>
      <vt:lpstr>TEACHERS ROLE  IN WORK ORIENTED HIGHER EDUCATION</vt:lpstr>
      <vt:lpstr>INNO-FOREST 2005 – 2007 ( example from Savonia UAS) Integrating Innovation and Entrepreneurship Research in Higher Forestry Education</vt:lpstr>
      <vt:lpstr>A MOTOR BIKE PROJET (SAVONIA UAS)</vt:lpstr>
      <vt:lpstr>Developing competences and qualifications</vt:lpstr>
      <vt:lpstr>Learning by Developing (LbD) model</vt:lpstr>
      <vt:lpstr>Roles in Lbd</vt:lpstr>
      <vt:lpstr>PowerPoint Presentation</vt:lpstr>
      <vt:lpstr>PowerPoint Presentation</vt:lpstr>
      <vt:lpstr>PowerPoint Presentation</vt:lpstr>
      <vt:lpstr> ICT co-operation and Digitalisation in UAS sector (by Turo Kilpeläinen)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TAKEHOLDERS IN EVALUATION PROCESS</dc:title>
  <dc:creator>Juha Sihvonen</dc:creator>
  <cp:lastModifiedBy>Hämäläinen, Kauko Kalevi</cp:lastModifiedBy>
  <cp:revision>66</cp:revision>
  <cp:lastPrinted>2015-01-05T12:05:47Z</cp:lastPrinted>
  <dcterms:created xsi:type="dcterms:W3CDTF">2015-01-05T05:51:57Z</dcterms:created>
  <dcterms:modified xsi:type="dcterms:W3CDTF">2016-07-12T13:06:56Z</dcterms:modified>
</cp:coreProperties>
</file>