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1"/>
    <p:sldMasterId id="2147483672" r:id="rId2"/>
    <p:sldMasterId id="2147483684" r:id="rId3"/>
    <p:sldMasterId id="2147483696" r:id="rId4"/>
  </p:sldMasterIdLst>
  <p:notesMasterIdLst>
    <p:notesMasterId r:id="rId21"/>
  </p:notesMasterIdLst>
  <p:handoutMasterIdLst>
    <p:handoutMasterId r:id="rId22"/>
  </p:handoutMasterIdLst>
  <p:sldIdLst>
    <p:sldId id="300" r:id="rId5"/>
    <p:sldId id="284" r:id="rId6"/>
    <p:sldId id="301" r:id="rId7"/>
    <p:sldId id="303" r:id="rId8"/>
    <p:sldId id="304" r:id="rId9"/>
    <p:sldId id="305" r:id="rId10"/>
    <p:sldId id="308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277" r:id="rId20"/>
  </p:sldIdLst>
  <p:sldSz cx="9144000" cy="6858000" type="screen4x3"/>
  <p:notesSz cx="6797675" cy="9926638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D8AA5-E166-49FC-9E91-185C7F5810AE}" type="datetimeFigureOut">
              <a:rPr lang="et-EE" smtClean="0"/>
              <a:pPr/>
              <a:t>14.07.2016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E84F2-97A8-4F6F-9A55-773A0BEB01E9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14838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7330C-56E8-43ED-8CEE-F0D6657F09C7}" type="datetimeFigureOut">
              <a:rPr lang="et-EE" smtClean="0"/>
              <a:pPr/>
              <a:t>14.07.2016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09D78-FB9A-4EF2-B1B8-3BA9D6615F56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29385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0120" y="1628800"/>
            <a:ext cx="7340352" cy="208823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t-E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B4B4D-7CA3-9044-876B-883B54F8677D}" type="slidenum">
              <a:rPr lang="et-EE" smtClean="0"/>
              <a:pPr/>
              <a:t>‹#›</a:t>
            </a:fld>
            <a:endParaRPr lang="et-EE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869655"/>
            <a:ext cx="2865437" cy="207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6021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27E5-8F51-4477-AD85-CF5B67E9D29A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032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EFE59-EC32-4DC4-9548-867D606C7905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940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EBA5-7C8C-4385-AE81-20F2BA224583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496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59364-D4B9-4CE5-9C11-2745B71DCE5B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6966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01EC-8813-43CA-9189-3D351B01599E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8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C7E9-6748-4256-B039-6D73879E0D8A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323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5203-D8DE-42E7-AA2A-815563824AC7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075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9E1D-2D3D-495E-BA2D-0FE9B8094151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658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08C2-6483-4264-B529-9372C722FA27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6528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74F7-81BE-45DB-BF43-E9B60B3D7D4C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476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8025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804-E684-43B2-B29E-0551E127EF43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1771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27E5-8F51-4477-AD85-CF5B67E9D29A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0990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EFE59-EC32-4DC4-9548-867D606C7905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1744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EBA5-7C8C-4385-AE81-20F2BA224583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5736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59364-D4B9-4CE5-9C11-2745B71DCE5B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287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01EC-8813-43CA-9189-3D351B01599E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7423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C7E9-6748-4256-B039-6D73879E0D8A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1390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5203-D8DE-42E7-AA2A-815563824AC7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9105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9E1D-2D3D-495E-BA2D-0FE9B8094151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8599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08C2-6483-4264-B529-9372C722FA27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942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2050504"/>
            <a:ext cx="3378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8413" y="2050504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B4B4D-7CA3-9044-876B-883B54F8677D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922961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74F7-81BE-45DB-BF43-E9B60B3D7D4C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252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804-E684-43B2-B29E-0551E127EF43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2252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27E5-8F51-4477-AD85-CF5B67E9D29A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9608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EFE59-EC32-4DC4-9548-867D606C7905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3465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EBA5-7C8C-4385-AE81-20F2BA224583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0791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59364-D4B9-4CE5-9C11-2745B71DCE5B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22167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01EC-8813-43CA-9189-3D351B01599E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4691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C7E9-6748-4256-B039-6D73879E0D8A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7166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15203-D8DE-42E7-AA2A-815563824AC7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964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B4B4D-7CA3-9044-876B-883B54F8677D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752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B4B4D-7CA3-9044-876B-883B54F8677D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27830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9E1D-2D3D-495E-BA2D-0FE9B8094151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17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08C2-6483-4264-B529-9372C722FA27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60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D74F7-81BE-45DB-BF43-E9B60B3D7D4C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066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804-E684-43B2-B29E-0551E127EF43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981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1945" y="-401"/>
            <a:ext cx="9188571" cy="6890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47813" y="1125538"/>
            <a:ext cx="7200651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t-EE" noProof="0" dirty="0" err="1" smtClean="0"/>
              <a:t>Click</a:t>
            </a:r>
            <a:r>
              <a:rPr lang="et-EE" altLang="et-EE" noProof="0" dirty="0" smtClean="0"/>
              <a:t> </a:t>
            </a:r>
            <a:r>
              <a:rPr lang="et-EE" altLang="et-EE" noProof="0" dirty="0" err="1" smtClean="0"/>
              <a:t>to</a:t>
            </a:r>
            <a:r>
              <a:rPr lang="et-EE" altLang="et-EE" noProof="0" dirty="0" smtClean="0"/>
              <a:t> </a:t>
            </a:r>
            <a:r>
              <a:rPr lang="et-EE" altLang="et-EE" noProof="0" dirty="0" err="1" smtClean="0"/>
              <a:t>edit</a:t>
            </a:r>
            <a:r>
              <a:rPr lang="et-EE" altLang="et-EE" noProof="0" dirty="0" smtClean="0"/>
              <a:t> </a:t>
            </a:r>
            <a:r>
              <a:rPr lang="et-EE" altLang="et-EE" noProof="0" dirty="0" err="1" smtClean="0"/>
              <a:t>Master</a:t>
            </a:r>
            <a:r>
              <a:rPr lang="et-EE" altLang="et-EE" noProof="0" dirty="0" smtClean="0"/>
              <a:t> </a:t>
            </a:r>
            <a:r>
              <a:rPr lang="et-EE" altLang="et-EE" noProof="0" dirty="0" err="1" smtClean="0"/>
              <a:t>title</a:t>
            </a:r>
            <a:r>
              <a:rPr lang="et-EE" altLang="et-EE" noProof="0" dirty="0" smtClean="0"/>
              <a:t> 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2050504"/>
            <a:ext cx="7200651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t-EE" noProof="0" dirty="0" smtClean="0"/>
              <a:t>Click to edit Master text styles</a:t>
            </a:r>
          </a:p>
          <a:p>
            <a:pPr lvl="1"/>
            <a:r>
              <a:rPr lang="en-US" altLang="et-EE" noProof="0" dirty="0" smtClean="0"/>
              <a:t>Second level</a:t>
            </a:r>
          </a:p>
          <a:p>
            <a:pPr lvl="2"/>
            <a:r>
              <a:rPr lang="en-US" altLang="et-EE" noProof="0" dirty="0" smtClean="0"/>
              <a:t>Third level</a:t>
            </a:r>
          </a:p>
          <a:p>
            <a:pPr lvl="3"/>
            <a:r>
              <a:rPr lang="en-US" altLang="et-EE" noProof="0" dirty="0" smtClean="0"/>
              <a:t>Fourth level</a:t>
            </a:r>
          </a:p>
          <a:p>
            <a:pPr lvl="4"/>
            <a:r>
              <a:rPr lang="en-US" altLang="et-EE" noProof="0" dirty="0" smtClean="0"/>
              <a:t>Fifth level</a:t>
            </a:r>
            <a:endParaRPr lang="et-EE" altLang="et-EE" noProof="0" dirty="0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3038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004974"/>
                </a:solidFill>
                <a:latin typeface="+mn-lt"/>
              </a:defRPr>
            </a:lvl1pPr>
          </a:lstStyle>
          <a:p>
            <a:endParaRPr lang="et-EE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925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4974"/>
                </a:solidFill>
                <a:latin typeface="+mn-lt"/>
              </a:defRPr>
            </a:lvl1pPr>
          </a:lstStyle>
          <a:p>
            <a:endParaRPr lang="et-E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4974"/>
                </a:solidFill>
                <a:latin typeface="+mn-lt"/>
              </a:defRPr>
            </a:lvl1pPr>
          </a:lstStyle>
          <a:p>
            <a:fld id="{5A048BAE-40AB-4636-ABCD-3A2552B4ACBC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004974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004974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004974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004974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004974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004974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004974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004974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004974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497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497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497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4974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4974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4974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4974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4974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4974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39006-11CE-419D-B9D1-4C3ED02901F4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083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39006-11CE-419D-B9D1-4C3ED02901F4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88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39006-11CE-419D-B9D1-4C3ED02901F4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14.7.2016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B9E98-DCE1-48B7-B2CD-F99AFC9452D4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331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428604"/>
            <a:ext cx="7677496" cy="464347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Universitetl</a:t>
            </a:r>
            <a:r>
              <a:rPr lang="az-Latn-AZ" dirty="0" smtClean="0"/>
              <a:t>ərarası şəbəkələşmə və beynəlxalq əməkdaşlıq</a:t>
            </a:r>
            <a:r>
              <a:rPr lang="et-EE" dirty="0" smtClean="0"/>
              <a:t/>
            </a:r>
            <a:br>
              <a:rPr lang="et-EE" dirty="0" smtClean="0"/>
            </a:br>
            <a:r>
              <a:rPr lang="et-EE" dirty="0"/>
              <a:t/>
            </a:r>
            <a:br>
              <a:rPr lang="et-EE" dirty="0"/>
            </a:br>
            <a:r>
              <a:rPr lang="et-EE" sz="3200" dirty="0" smtClean="0"/>
              <a:t>Bakı</a:t>
            </a:r>
            <a:br>
              <a:rPr lang="et-EE" sz="3200" dirty="0" smtClean="0"/>
            </a:br>
            <a:r>
              <a:rPr lang="et-EE" sz="3200" dirty="0" smtClean="0"/>
              <a:t>14 iyul 2016-cı il</a:t>
            </a:r>
            <a:br>
              <a:rPr lang="et-EE" sz="3200" dirty="0" smtClean="0"/>
            </a:br>
            <a:r>
              <a:rPr lang="et-EE" sz="3200" dirty="0" smtClean="0"/>
              <a:t>Rait Toompere</a:t>
            </a: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188976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1071546"/>
            <a:ext cx="8248430" cy="714380"/>
          </a:xfrm>
        </p:spPr>
        <p:txBody>
          <a:bodyPr/>
          <a:lstStyle/>
          <a:p>
            <a:r>
              <a:rPr lang="et-EE" dirty="0"/>
              <a:t/>
            </a:r>
            <a:br>
              <a:rPr lang="et-EE" dirty="0"/>
            </a:b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813" y="2050504"/>
            <a:ext cx="7200651" cy="4521768"/>
          </a:xfrm>
        </p:spPr>
        <p:txBody>
          <a:bodyPr/>
          <a:lstStyle/>
          <a:p>
            <a:pPr lvl="0"/>
            <a:r>
              <a:rPr lang="az-Latn-AZ" sz="2400" dirty="0" smtClean="0"/>
              <a:t>İnzibati məsuliyyət və siyasətin formalaşdırılması və siyasətin həyata keçirilməsi arasındakı boşluğun aradan qaldırılması</a:t>
            </a:r>
            <a:endParaRPr lang="et-EE" sz="2400" dirty="0"/>
          </a:p>
          <a:p>
            <a:pPr lvl="0"/>
            <a:r>
              <a:rPr lang="az-Latn-AZ" sz="2400" dirty="0" smtClean="0"/>
              <a:t>Strateji məsələlərin diqqət mərkəzində saxlanılması</a:t>
            </a:r>
            <a:endParaRPr lang="et-EE" sz="2400" dirty="0"/>
          </a:p>
          <a:p>
            <a:pPr lvl="0"/>
            <a:r>
              <a:rPr lang="az-Latn-AZ" sz="2400" dirty="0" smtClean="0"/>
              <a:t>Yaxşı praktikaların və fikirlərin paylaşılması üçün məkan</a:t>
            </a:r>
            <a:endParaRPr lang="et-EE" sz="2400" dirty="0"/>
          </a:p>
          <a:p>
            <a:pPr lvl="0"/>
            <a:r>
              <a:rPr lang="az-Latn-AZ" sz="2400" dirty="0" smtClean="0"/>
              <a:t>Tərəfdaşlıq şəraitində işləmək</a:t>
            </a:r>
            <a:endParaRPr lang="et-EE" sz="2400" dirty="0"/>
          </a:p>
          <a:p>
            <a:pPr lvl="0"/>
            <a:r>
              <a:rPr lang="en-GB" sz="2400" dirty="0" smtClean="0"/>
              <a:t>Q</a:t>
            </a:r>
            <a:r>
              <a:rPr lang="az-Latn-AZ" sz="2400" dirty="0" smtClean="0"/>
              <a:t>eyri-rəsmi şəbəkənin rəsmi və ya açıq şəkildə tanınmasına nail olmağa çalışmaq</a:t>
            </a:r>
            <a:endParaRPr lang="et-EE" sz="2400" dirty="0"/>
          </a:p>
          <a:p>
            <a:pPr lvl="0"/>
            <a:r>
              <a:rPr lang="az-Latn-AZ" sz="2400" dirty="0" smtClean="0"/>
              <a:t>Məlumatın paylaşılması</a:t>
            </a:r>
            <a:endParaRPr lang="et-EE" sz="2400" dirty="0"/>
          </a:p>
          <a:p>
            <a:endParaRPr lang="et-EE" dirty="0"/>
          </a:p>
        </p:txBody>
      </p:sp>
      <p:sp>
        <p:nvSpPr>
          <p:cNvPr id="5" name="TextBox 4"/>
          <p:cNvSpPr txBox="1"/>
          <p:nvPr/>
        </p:nvSpPr>
        <p:spPr>
          <a:xfrm>
            <a:off x="1857356" y="1357298"/>
            <a:ext cx="678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2400" dirty="0" smtClean="0"/>
              <a:t>STRATEJİ HƏDƏFLƏRİN ƏLDƏ EDİLMƏSİ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2262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232" y="1125538"/>
            <a:ext cx="6748232" cy="790575"/>
          </a:xfrm>
        </p:spPr>
        <p:txBody>
          <a:bodyPr/>
          <a:lstStyle/>
          <a:p>
            <a:pPr algn="ctr"/>
            <a:r>
              <a:rPr lang="en-US" sz="2800" dirty="0"/>
              <a:t>II </a:t>
            </a:r>
            <a:r>
              <a:rPr lang="en-US" sz="2800" dirty="0" smtClean="0"/>
              <a:t>Platform</a:t>
            </a:r>
            <a:r>
              <a:rPr lang="az-Latn-AZ" sz="2800" dirty="0" smtClean="0"/>
              <a:t>anın məqsədləri və fəaliyyəti</a:t>
            </a:r>
            <a:r>
              <a:rPr lang="en-US" sz="2800" dirty="0" smtClean="0"/>
              <a:t> I</a:t>
            </a:r>
            <a:endParaRPr lang="et-E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813" y="2050504"/>
            <a:ext cx="7200651" cy="4593206"/>
          </a:xfrm>
        </p:spPr>
        <p:txBody>
          <a:bodyPr/>
          <a:lstStyle/>
          <a:p>
            <a:r>
              <a:rPr lang="az-Latn-AZ" sz="2400" dirty="0" smtClean="0"/>
              <a:t>Platformanın əsas məqsədi siyasətin formalaşdırılması və prioritetləri və onun həyata keçirilməsi arasında daha güclü əlaqənin yaradılmasıdır. </a:t>
            </a:r>
            <a:endParaRPr lang="et-EE" sz="2400" dirty="0"/>
          </a:p>
          <a:p>
            <a:pPr marL="0" lvl="0" indent="0">
              <a:buNone/>
            </a:pPr>
            <a:r>
              <a:rPr lang="az-Latn-AZ" sz="2400" b="1" dirty="0" smtClean="0"/>
              <a:t>    Əsas xarici fəaliyyətlər</a:t>
            </a:r>
            <a:r>
              <a:rPr lang="en-US" sz="2400" b="1" dirty="0" smtClean="0"/>
              <a:t>:</a:t>
            </a:r>
            <a:endParaRPr lang="et-EE" sz="2400" b="1" dirty="0"/>
          </a:p>
          <a:p>
            <a:pPr lvl="0"/>
            <a:r>
              <a:rPr lang="az-Latn-AZ" sz="2400" dirty="0" smtClean="0"/>
              <a:t>Siyasət prioritetləri və onun həyata keçirilməsi arasında daha güclü əlaqə yaratmaq</a:t>
            </a:r>
            <a:endParaRPr lang="et-EE" sz="2400" dirty="0"/>
          </a:p>
          <a:p>
            <a:pPr lvl="0"/>
            <a:r>
              <a:rPr lang="az-Latn-AZ" sz="2400" dirty="0" smtClean="0"/>
              <a:t>Yeni proqramların və fəaliyyətlərin yaradılmasına fəal surətdə töhfə vermək</a:t>
            </a:r>
            <a:endParaRPr lang="et-EE" sz="2400" dirty="0"/>
          </a:p>
          <a:p>
            <a:pPr lvl="0"/>
            <a:r>
              <a:rPr lang="az-Latn-AZ" sz="2400" dirty="0" smtClean="0"/>
              <a:t>Stabil informasiya kanalları yaratmaq </a:t>
            </a:r>
            <a:r>
              <a:rPr lang="en-US" sz="2400" dirty="0" smtClean="0"/>
              <a:t>(</a:t>
            </a:r>
            <a:r>
              <a:rPr lang="az-Latn-AZ" sz="2400" dirty="0" smtClean="0"/>
              <a:t>Kommunikasiya strategiyası</a:t>
            </a:r>
            <a:r>
              <a:rPr lang="en-US" sz="2400" dirty="0" smtClean="0"/>
              <a:t>)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408637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3042" y="1500174"/>
            <a:ext cx="7105422" cy="4665130"/>
          </a:xfrm>
        </p:spPr>
        <p:txBody>
          <a:bodyPr/>
          <a:lstStyle/>
          <a:p>
            <a:pPr marL="0" lvl="0" indent="0">
              <a:buNone/>
            </a:pPr>
            <a:r>
              <a:rPr lang="en-GB" b="1" dirty="0" smtClean="0"/>
              <a:t>   </a:t>
            </a:r>
            <a:r>
              <a:rPr lang="az-Latn-AZ" b="1" dirty="0" smtClean="0"/>
              <a:t>Əsas daxili fəaliyyətlər:</a:t>
            </a:r>
            <a:endParaRPr lang="et-EE" b="1" dirty="0"/>
          </a:p>
          <a:p>
            <a:pPr lvl="0"/>
            <a:r>
              <a:rPr lang="az-Latn-AZ" dirty="0" smtClean="0"/>
              <a:t>Strateji idarəetmə sahəsində yaxşı praktikaların/nəticələrin paylaşılması və ortaq çağırışların aradan qaldırılması istiqamətində strukturlaşdırılmış yanaşmaya dəstək</a:t>
            </a:r>
            <a:endParaRPr lang="et-EE" dirty="0"/>
          </a:p>
          <a:p>
            <a:pPr lvl="0"/>
            <a:r>
              <a:rPr lang="az-Latn-AZ" dirty="0" smtClean="0"/>
              <a:t>Peşəkar kadrların hazırlanmasına yardım etmək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0554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697" y="1214422"/>
            <a:ext cx="7715303" cy="790575"/>
          </a:xfrm>
        </p:spPr>
        <p:txBody>
          <a:bodyPr/>
          <a:lstStyle/>
          <a:p>
            <a:r>
              <a:rPr lang="en-US" sz="3200" dirty="0"/>
              <a:t>II </a:t>
            </a:r>
            <a:r>
              <a:rPr lang="en-US" sz="3200" dirty="0" smtClean="0"/>
              <a:t>Platform</a:t>
            </a:r>
            <a:r>
              <a:rPr lang="az-Latn-AZ" sz="3200" dirty="0" smtClean="0"/>
              <a:t>anın məqsədləri və fəaliyyəti</a:t>
            </a:r>
            <a:r>
              <a:rPr lang="en-US" sz="3200" dirty="0" smtClean="0"/>
              <a:t> II</a:t>
            </a:r>
            <a:endParaRPr lang="et-E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813" y="2000240"/>
            <a:ext cx="7200651" cy="4643470"/>
          </a:xfrm>
        </p:spPr>
        <p:txBody>
          <a:bodyPr/>
          <a:lstStyle/>
          <a:p>
            <a:pPr marL="0" indent="0">
              <a:buNone/>
            </a:pPr>
            <a:r>
              <a:rPr lang="en-GB" sz="2800" b="1" dirty="0" smtClean="0"/>
              <a:t>    </a:t>
            </a:r>
            <a:r>
              <a:rPr lang="az-Latn-AZ" sz="2800" b="1" dirty="0" smtClean="0"/>
              <a:t>Əsas nəticələr</a:t>
            </a:r>
            <a:endParaRPr lang="et-EE" sz="2800" b="1" dirty="0"/>
          </a:p>
          <a:p>
            <a:pPr lvl="0"/>
            <a:r>
              <a:rPr lang="az-Latn-AZ" sz="2800" dirty="0" smtClean="0"/>
              <a:t>Hazırki islahatlar üzrə tövsiyələr</a:t>
            </a:r>
            <a:endParaRPr lang="et-EE" sz="2800" dirty="0"/>
          </a:p>
          <a:p>
            <a:pPr lvl="0"/>
            <a:r>
              <a:rPr lang="az-Latn-AZ" sz="2800" dirty="0" smtClean="0"/>
              <a:t>Yaxşı praktikaların və nümunələrin nümayişi</a:t>
            </a:r>
            <a:endParaRPr lang="et-EE" sz="2800" dirty="0"/>
          </a:p>
          <a:p>
            <a:pPr lvl="0"/>
            <a:r>
              <a:rPr lang="az-Latn-AZ" sz="2800" dirty="0" smtClean="0"/>
              <a:t>Rəqəmsal platformanın idarə edilməsi</a:t>
            </a:r>
            <a:endParaRPr lang="et-EE" sz="2800" dirty="0"/>
          </a:p>
          <a:p>
            <a:pPr lvl="0"/>
            <a:r>
              <a:rPr lang="az-Latn-AZ" sz="2800" dirty="0" smtClean="0"/>
              <a:t>İşçi heyətin bacarıqlarının təkmilləşdirilməsi</a:t>
            </a:r>
            <a:endParaRPr lang="et-EE" sz="2800" dirty="0"/>
          </a:p>
          <a:p>
            <a:pPr lvl="0"/>
            <a:r>
              <a:rPr lang="az-Latn-AZ" sz="2800" dirty="0" smtClean="0"/>
              <a:t>İşlək kommunikasiya strategiyası</a:t>
            </a:r>
          </a:p>
          <a:p>
            <a:pPr lvl="0">
              <a:spcBef>
                <a:spcPts val="0"/>
              </a:spcBef>
              <a:buNone/>
            </a:pPr>
            <a:endParaRPr lang="et-EE" sz="2000" dirty="0" smtClean="0"/>
          </a:p>
          <a:p>
            <a:pPr marL="0" lvl="0" indent="0">
              <a:spcBef>
                <a:spcPts val="0"/>
              </a:spcBef>
              <a:buNone/>
            </a:pPr>
            <a:r>
              <a:rPr lang="az-Latn-AZ" sz="2800" b="1" dirty="0" smtClean="0"/>
              <a:t>   Gündəliyin müəyyənləşdirilməsi</a:t>
            </a:r>
            <a:endParaRPr lang="et-EE" sz="2800" b="1" dirty="0"/>
          </a:p>
        </p:txBody>
      </p:sp>
    </p:spTree>
    <p:extLst>
      <p:ext uri="{BB962C8B-B14F-4D97-AF65-F5344CB8AC3E}">
        <p14:creationId xmlns:p14="http://schemas.microsoft.com/office/powerpoint/2010/main" val="259057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7422" y="1214422"/>
            <a:ext cx="5962414" cy="790575"/>
          </a:xfrm>
        </p:spPr>
        <p:txBody>
          <a:bodyPr/>
          <a:lstStyle/>
          <a:p>
            <a:pPr algn="ctr"/>
            <a:r>
              <a:rPr lang="en-US" dirty="0"/>
              <a:t>III </a:t>
            </a:r>
            <a:r>
              <a:rPr lang="az-Latn-AZ" dirty="0" smtClean="0"/>
              <a:t>Şəbəkə fəaliyyətləri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z-Latn-AZ" dirty="0" smtClean="0"/>
              <a:t>Koordinasiya qrupunun tərkibi</a:t>
            </a:r>
            <a:endParaRPr lang="et-EE" dirty="0"/>
          </a:p>
          <a:p>
            <a:pPr lvl="0"/>
            <a:r>
              <a:rPr lang="az-Latn-AZ" dirty="0" smtClean="0"/>
              <a:t>Koordinasiya qrupunun vəzifəsi</a:t>
            </a:r>
            <a:endParaRPr lang="et-EE" dirty="0"/>
          </a:p>
          <a:p>
            <a:pPr lvl="0"/>
            <a:r>
              <a:rPr lang="az-Latn-AZ" dirty="0" smtClean="0"/>
              <a:t>Rəhbərlik</a:t>
            </a:r>
            <a:endParaRPr lang="et-EE" dirty="0"/>
          </a:p>
          <a:p>
            <a:pPr lvl="0"/>
            <a:r>
              <a:rPr lang="az-Latn-AZ" dirty="0" smtClean="0"/>
              <a:t>Şəbəkələşmə fəaliyyətlərinin maliyyələşdirilməsi</a:t>
            </a:r>
            <a:endParaRPr lang="et-EE" dirty="0"/>
          </a:p>
          <a:p>
            <a:pPr lvl="0"/>
            <a:r>
              <a:rPr lang="az-Latn-AZ" dirty="0" smtClean="0"/>
              <a:t>Təmsilçilik, miqdar, müddət və məkan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3836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974221"/>
            <a:ext cx="7704856" cy="790575"/>
          </a:xfrm>
        </p:spPr>
        <p:txBody>
          <a:bodyPr/>
          <a:lstStyle/>
          <a:p>
            <a:r>
              <a:rPr lang="az-Latn-AZ" sz="3600" b="1" dirty="0"/>
              <a:t>QRUP İŞİ ÜÇÜN SUALLAR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813" y="1772816"/>
            <a:ext cx="7200651" cy="4392488"/>
          </a:xfrm>
        </p:spPr>
        <p:txBody>
          <a:bodyPr/>
          <a:lstStyle/>
          <a:p>
            <a:pPr lvl="0">
              <a:buFont typeface="+mj-lt"/>
              <a:buAutoNum type="arabicParenR"/>
            </a:pPr>
            <a:r>
              <a:rPr lang="az-Latn-AZ" sz="2000" dirty="0"/>
              <a:t>ATM-</a:t>
            </a:r>
            <a:r>
              <a:rPr lang="az-Latn-AZ" sz="2000" dirty="0" err="1"/>
              <a:t>lərin</a:t>
            </a:r>
            <a:r>
              <a:rPr lang="az-Latn-AZ" sz="2000" dirty="0"/>
              <a:t> maraqlı tərəflərlə </a:t>
            </a:r>
            <a:r>
              <a:rPr lang="az-Latn-AZ" sz="2000" dirty="0" err="1"/>
              <a:t>şəbəkələşməsi</a:t>
            </a:r>
            <a:r>
              <a:rPr lang="az-Latn-AZ" sz="2000" dirty="0"/>
              <a:t> və əməkdaşlığı üzrə Azərbaycanda uğurla tətbiq oluna biləcək modeli necə görürsünüz!</a:t>
            </a:r>
            <a:endParaRPr lang="ru-RU" sz="2000" dirty="0"/>
          </a:p>
          <a:p>
            <a:pPr lvl="0">
              <a:buFont typeface="+mj-lt"/>
              <a:buAutoNum type="arabicParenR"/>
            </a:pPr>
            <a:r>
              <a:rPr lang="az-Latn-AZ" sz="2000" dirty="0"/>
              <a:t>Təklif etdiyiniz modelin həyata keçirilməsi ilə bağlı hansı problemlər yarana bilər?</a:t>
            </a:r>
            <a:endParaRPr lang="ru-RU" sz="2000" dirty="0"/>
          </a:p>
          <a:p>
            <a:pPr lvl="0">
              <a:buFont typeface="+mj-lt"/>
              <a:buAutoNum type="arabicParenR"/>
            </a:pPr>
            <a:r>
              <a:rPr lang="az-Latn-AZ" sz="2000" dirty="0"/>
              <a:t>Təklif etdiyiniz modelin işlək olması üçün TN, ATM və əmək bazarından hansı </a:t>
            </a:r>
            <a:r>
              <a:rPr lang="az-Latn-AZ" sz="2000" dirty="0" err="1"/>
              <a:t>gözləntilər</a:t>
            </a:r>
            <a:r>
              <a:rPr lang="az-Latn-AZ" sz="2000" dirty="0"/>
              <a:t> var?</a:t>
            </a:r>
            <a:endParaRPr lang="ru-RU" sz="2000" dirty="0"/>
          </a:p>
          <a:p>
            <a:pPr lvl="0">
              <a:buFont typeface="+mj-lt"/>
              <a:buAutoNum type="arabicParenR"/>
            </a:pPr>
            <a:r>
              <a:rPr lang="az-Latn-AZ" sz="2000" dirty="0"/>
              <a:t>Bu məqsədlə qanunvericilikdə hər hansı dəyişikliyə ehtiyac varmı?</a:t>
            </a:r>
            <a:endParaRPr lang="ru-RU" sz="2000" dirty="0"/>
          </a:p>
          <a:p>
            <a:pPr lvl="0">
              <a:buFont typeface="+mj-lt"/>
              <a:buAutoNum type="arabicParenR"/>
            </a:pPr>
            <a:r>
              <a:rPr lang="az-Latn-AZ" sz="2000" dirty="0"/>
              <a:t>Təklif etdiyiniz model universitet idarəetməsində hər hansı </a:t>
            </a:r>
            <a:r>
              <a:rPr lang="az-Latn-AZ" sz="2000" dirty="0" err="1"/>
              <a:t>dəyişiklikliyi</a:t>
            </a:r>
            <a:r>
              <a:rPr lang="az-Latn-AZ" sz="2000" dirty="0"/>
              <a:t> tələb edirmi?</a:t>
            </a:r>
            <a:endParaRPr lang="ru-RU" sz="2000" dirty="0"/>
          </a:p>
          <a:p>
            <a:pPr lvl="0">
              <a:buFont typeface="+mj-lt"/>
              <a:buAutoNum type="arabicParenR"/>
            </a:pPr>
            <a:r>
              <a:rPr lang="az-Latn-AZ" sz="2000" dirty="0"/>
              <a:t>Bu məqsədlə hər hansı yeni qurumun </a:t>
            </a:r>
            <a:r>
              <a:rPr lang="az-Latn-AZ" sz="2000" dirty="0" err="1"/>
              <a:t>yaradılmasına</a:t>
            </a:r>
            <a:r>
              <a:rPr lang="az-Latn-AZ" sz="2000" dirty="0"/>
              <a:t> ehtiyac varmı? Əgər varsa, bu qurum hansı funksiyalara malik olmalıdır?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0839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t-EE" sz="4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endParaRPr lang="et-E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28794" y="1142984"/>
            <a:ext cx="6891108" cy="1285884"/>
          </a:xfrm>
        </p:spPr>
        <p:txBody>
          <a:bodyPr/>
          <a:lstStyle/>
          <a:p>
            <a:r>
              <a:rPr lang="et-EE" dirty="0" smtClean="0">
                <a:solidFill>
                  <a:schemeClr val="tx1"/>
                </a:solidFill>
              </a:rPr>
              <a:t>Diqqətiniz üçün təşəkkür edirəm! Aitäh!</a:t>
            </a:r>
            <a:endParaRPr lang="et-EE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60923" y="580526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Mənə</a:t>
            </a:r>
            <a:r>
              <a:rPr lang="en-US" dirty="0" smtClean="0"/>
              <a:t> </a:t>
            </a:r>
            <a:r>
              <a:rPr lang="en-US" dirty="0" err="1" smtClean="0"/>
              <a:t>dayaq</a:t>
            </a:r>
            <a:r>
              <a:rPr lang="en-US" dirty="0" smtClean="0"/>
              <a:t> </a:t>
            </a:r>
            <a:r>
              <a:rPr lang="en-US" dirty="0" err="1" smtClean="0"/>
              <a:t>nöqtəsi</a:t>
            </a:r>
            <a:r>
              <a:rPr lang="en-US" dirty="0" smtClean="0"/>
              <a:t> </a:t>
            </a:r>
            <a:r>
              <a:rPr lang="en-US" dirty="0" err="1" smtClean="0"/>
              <a:t>ver</a:t>
            </a:r>
            <a:r>
              <a:rPr lang="en-US" dirty="0" smtClean="0"/>
              <a:t>, </a:t>
            </a:r>
            <a:r>
              <a:rPr lang="en-US" dirty="0" err="1" smtClean="0"/>
              <a:t>mən</a:t>
            </a:r>
            <a:r>
              <a:rPr lang="en-US" dirty="0" smtClean="0"/>
              <a:t> </a:t>
            </a:r>
            <a:r>
              <a:rPr lang="en-US" dirty="0" err="1" smtClean="0"/>
              <a:t>yeri</a:t>
            </a:r>
            <a:r>
              <a:rPr lang="en-US" dirty="0" smtClean="0"/>
              <a:t> </a:t>
            </a:r>
            <a:r>
              <a:rPr lang="en-US" dirty="0" err="1" smtClean="0"/>
              <a:t>tərpədim</a:t>
            </a:r>
            <a:r>
              <a:rPr lang="et-EE" dirty="0" smtClean="0"/>
              <a:t>.</a:t>
            </a:r>
            <a:br>
              <a:rPr lang="et-EE" dirty="0" smtClean="0"/>
            </a:br>
            <a:r>
              <a:rPr lang="et-EE" dirty="0" smtClean="0"/>
              <a:t>Arximed</a:t>
            </a:r>
            <a:endParaRPr lang="et-EE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492896"/>
            <a:ext cx="6191250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868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chemeClr val="tx1"/>
                </a:solidFill>
              </a:rPr>
              <a:t>Beynəlxalq əməkdaşlıq</a:t>
            </a:r>
            <a:endParaRPr lang="et-EE" dirty="0">
              <a:solidFill>
                <a:schemeClr val="tx1"/>
              </a:solidFill>
            </a:endParaRPr>
          </a:p>
        </p:txBody>
      </p:sp>
      <p:pic>
        <p:nvPicPr>
          <p:cNvPr id="5" name="Picture 12" descr="http://www.mizs.gov.si/uploads/pics/enic_naric_net_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387" y="4005062"/>
            <a:ext cx="4648200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 descr="http://www.eurashe.eu/wp-content/uploads/2014/08/EQAR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066" y="5257055"/>
            <a:ext cx="2016224" cy="941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http://www.aca-secretariat.be/fileadmin/templates/2009/images/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846958"/>
            <a:ext cx="242887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adm.archimedes.ee/inqaahe/wp-content/themes/archimedes/images/image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102" y="5009145"/>
            <a:ext cx="4337615" cy="1405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348880"/>
            <a:ext cx="24003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255" y="2420887"/>
            <a:ext cx="3821697" cy="1426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808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endParaRPr lang="et-EE" dirty="0"/>
          </a:p>
          <a:p>
            <a:pPr marL="0" indent="0">
              <a:buNone/>
            </a:pPr>
            <a:endParaRPr lang="et-EE" dirty="0"/>
          </a:p>
          <a:p>
            <a:pPr marL="0" indent="0" algn="ctr">
              <a:buNone/>
            </a:pPr>
            <a:r>
              <a:rPr lang="et-EE" sz="4400" dirty="0" smtClean="0"/>
              <a:t>NƏ ÜÇÜN – NECƏ – NƏ</a:t>
            </a:r>
            <a:endParaRPr lang="et-EE" sz="4400" dirty="0"/>
          </a:p>
        </p:txBody>
      </p:sp>
      <p:sp>
        <p:nvSpPr>
          <p:cNvPr id="4" name="Rectangle 3"/>
          <p:cNvSpPr/>
          <p:nvPr/>
        </p:nvSpPr>
        <p:spPr>
          <a:xfrm>
            <a:off x="3342561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9848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fi-FI" sz="4800" b="1" dirty="0" smtClean="0">
                <a:solidFill>
                  <a:srgbClr val="0070C0"/>
                </a:solidFill>
              </a:rPr>
              <a:t>ARENE</a:t>
            </a:r>
            <a:endParaRPr lang="fi-FI" sz="4800" b="1" dirty="0">
              <a:solidFill>
                <a:srgbClr val="0070C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1560" y="1700808"/>
            <a:ext cx="8229600" cy="424847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ARENE fin T</a:t>
            </a:r>
            <a:r>
              <a:rPr lang="az-Latn-AZ" b="1" dirty="0" smtClean="0"/>
              <a:t>ətbiqi Elmlər Universitetlərinin Rektorlar</a:t>
            </a:r>
            <a:r>
              <a:rPr lang="en-GB" b="1" dirty="0" smtClean="0"/>
              <a:t> </a:t>
            </a:r>
            <a:r>
              <a:rPr lang="az-Latn-AZ" b="1" dirty="0" smtClean="0"/>
              <a:t>Şurasıdır.</a:t>
            </a:r>
            <a:r>
              <a:rPr lang="en-US" dirty="0"/>
              <a:t> </a:t>
            </a:r>
            <a:r>
              <a:rPr lang="az-Latn-AZ" dirty="0" smtClean="0"/>
              <a:t> Əsas vəzifələri fin ali təhsil sisteminin inkişafına təsir göstərmək və tətbiqi elmlər universitetləri arasında daha sıx əməkdaşlığı təşviq etməkdir. </a:t>
            </a:r>
            <a:endParaRPr lang="en-US" dirty="0"/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33396"/>
            <a:ext cx="864096" cy="1070252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60692"/>
            <a:ext cx="864096" cy="1070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01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9809" y="327794"/>
            <a:ext cx="8229600" cy="1301006"/>
          </a:xfrm>
        </p:spPr>
        <p:txBody>
          <a:bodyPr>
            <a:normAutofit/>
          </a:bodyPr>
          <a:lstStyle/>
          <a:p>
            <a:r>
              <a:rPr lang="az-Latn-AZ" sz="3600" b="1" dirty="0" smtClean="0">
                <a:solidFill>
                  <a:srgbClr val="0070C0"/>
                </a:solidFill>
              </a:rPr>
              <a:t>Fin Tətbiqi Elmlər Universitetlərinin Rektorlar Şurası </a:t>
            </a:r>
            <a:r>
              <a:rPr lang="en-US" sz="3600" b="1" dirty="0" smtClean="0">
                <a:solidFill>
                  <a:srgbClr val="0070C0"/>
                </a:solidFill>
              </a:rPr>
              <a:t>(ARENE)</a:t>
            </a:r>
            <a:endParaRPr lang="fi-FI" sz="3600" dirty="0">
              <a:solidFill>
                <a:srgbClr val="0070C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az-Latn-AZ" sz="3000" dirty="0" smtClean="0"/>
              <a:t>Finlandiyada və Avropada </a:t>
            </a:r>
            <a:r>
              <a:rPr lang="az-Latn-AZ" sz="3000" b="1" dirty="0" smtClean="0">
                <a:solidFill>
                  <a:srgbClr val="0070C0"/>
                </a:solidFill>
              </a:rPr>
              <a:t>ali təhsil siyasətinə təsir etməyə, eləcə də onu təşviq etməyə</a:t>
            </a:r>
            <a:r>
              <a:rPr lang="az-Latn-AZ" sz="3000" dirty="0" smtClean="0"/>
              <a:t> xidmət edir.</a:t>
            </a:r>
            <a:endParaRPr lang="en-US" sz="3000" dirty="0" smtClean="0"/>
          </a:p>
          <a:p>
            <a:r>
              <a:rPr lang="az-Latn-AZ" sz="3000" dirty="0" smtClean="0"/>
              <a:t>Tətbiqi elmlər universitetləri arasında </a:t>
            </a:r>
            <a:r>
              <a:rPr lang="az-Latn-AZ" sz="3000" b="1" dirty="0" smtClean="0">
                <a:solidFill>
                  <a:srgbClr val="0070C0"/>
                </a:solidFill>
              </a:rPr>
              <a:t>əməkdaşlığı</a:t>
            </a:r>
            <a:r>
              <a:rPr lang="az-Latn-AZ" sz="3000" dirty="0" smtClean="0"/>
              <a:t> təşviq edir və beynəlxalq arenada təsirə malikdir</a:t>
            </a:r>
            <a:r>
              <a:rPr lang="en-US" sz="3000" dirty="0" smtClean="0"/>
              <a:t>. </a:t>
            </a:r>
          </a:p>
          <a:p>
            <a:r>
              <a:rPr lang="az-Latn-AZ" sz="3000" dirty="0" smtClean="0"/>
              <a:t>Tətbiqi elmlər universitetlərin</a:t>
            </a:r>
            <a:r>
              <a:rPr lang="en-GB" sz="3000" dirty="0" err="1" smtClean="0"/>
              <a:t>i</a:t>
            </a:r>
            <a:r>
              <a:rPr lang="az-Latn-AZ" sz="3000" dirty="0" smtClean="0"/>
              <a:t> </a:t>
            </a:r>
            <a:r>
              <a:rPr lang="az-Latn-AZ" sz="3000" b="1" dirty="0" smtClean="0">
                <a:solidFill>
                  <a:srgbClr val="0070C0"/>
                </a:solidFill>
              </a:rPr>
              <a:t>yüksək keyfiyyətli, əmək bazarına əsaslanan ali təhsil, eləcə də tədqiqat</a:t>
            </a:r>
            <a:r>
              <a:rPr lang="en-GB" sz="3000" b="1" dirty="0" smtClean="0">
                <a:solidFill>
                  <a:srgbClr val="0070C0"/>
                </a:solidFill>
              </a:rPr>
              <a:t>, </a:t>
            </a:r>
            <a:r>
              <a:rPr lang="en-GB" sz="3000" b="1" dirty="0" err="1" smtClean="0">
                <a:solidFill>
                  <a:srgbClr val="0070C0"/>
                </a:solidFill>
              </a:rPr>
              <a:t>inki</a:t>
            </a:r>
            <a:r>
              <a:rPr lang="az-Latn-AZ" sz="3000" b="1" dirty="0" smtClean="0">
                <a:solidFill>
                  <a:srgbClr val="0070C0"/>
                </a:solidFill>
              </a:rPr>
              <a:t>şaf və innovasiya </a:t>
            </a:r>
            <a:r>
              <a:rPr lang="az-Latn-AZ" sz="3000" dirty="0" smtClean="0"/>
              <a:t>üzrə ilkin şərtlərlə təmin edir.</a:t>
            </a:r>
            <a:r>
              <a:rPr lang="az-Latn-AZ" sz="3000" b="1" dirty="0" smtClean="0">
                <a:solidFill>
                  <a:srgbClr val="0070C0"/>
                </a:solidFill>
              </a:rPr>
              <a:t> </a:t>
            </a:r>
            <a:endParaRPr lang="fi-FI" sz="3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49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Autofit/>
          </a:bodyPr>
          <a:lstStyle/>
          <a:p>
            <a:r>
              <a:rPr lang="az-Latn-AZ" sz="3600" b="1" dirty="0" smtClean="0">
                <a:solidFill>
                  <a:srgbClr val="0070C0"/>
                </a:solidFill>
              </a:rPr>
              <a:t>Fin Tətbiqi Elmlər Universitetlərinin Rektorlar Şurası </a:t>
            </a:r>
            <a:r>
              <a:rPr lang="en-US" sz="3600" b="1" dirty="0" smtClean="0">
                <a:solidFill>
                  <a:srgbClr val="0070C0"/>
                </a:solidFill>
              </a:rPr>
              <a:t>(</a:t>
            </a:r>
            <a:r>
              <a:rPr lang="en-US" sz="3600" b="1" dirty="0" err="1" smtClean="0">
                <a:solidFill>
                  <a:srgbClr val="0070C0"/>
                </a:solidFill>
              </a:rPr>
              <a:t>Arene</a:t>
            </a:r>
            <a:r>
              <a:rPr lang="en-US" sz="3600" b="1" dirty="0" smtClean="0">
                <a:solidFill>
                  <a:srgbClr val="0070C0"/>
                </a:solidFill>
              </a:rPr>
              <a:t>)</a:t>
            </a: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fontScale="85000" lnSpcReduction="20000"/>
          </a:bodyPr>
          <a:lstStyle/>
          <a:p>
            <a:r>
              <a:rPr lang="az-Latn-AZ" dirty="0" smtClean="0"/>
              <a:t>Arenenin</a:t>
            </a:r>
            <a:r>
              <a:rPr lang="az-Latn-AZ" dirty="0" smtClean="0">
                <a:solidFill>
                  <a:srgbClr val="0070C0"/>
                </a:solidFill>
              </a:rPr>
              <a:t> üzvləri tətbiqi elmlər universitetlərinin üzvləri (faktiki üzvlər) və universitet sahiblərinin nümayəndələridir (dəstəkverən üzvlər).  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az-Latn-AZ" dirty="0" smtClean="0"/>
              <a:t>Quruma aid məsələlərə daxili </a:t>
            </a:r>
            <a:r>
              <a:rPr lang="az-Latn-AZ" dirty="0" smtClean="0">
                <a:solidFill>
                  <a:srgbClr val="0070C0"/>
                </a:solidFill>
              </a:rPr>
              <a:t>Şura</a:t>
            </a:r>
            <a:r>
              <a:rPr lang="az-Latn-AZ" dirty="0" smtClean="0"/>
              <a:t> nəzarət edir. Həmin şura illik görüşlərdə seçilən </a:t>
            </a:r>
            <a:r>
              <a:rPr lang="az-Latn-AZ" dirty="0" smtClean="0">
                <a:solidFill>
                  <a:srgbClr val="0070C0"/>
                </a:solidFill>
              </a:rPr>
              <a:t>prezident və digər 5 üzvdən </a:t>
            </a:r>
            <a:r>
              <a:rPr lang="az-Latn-AZ" dirty="0" smtClean="0"/>
              <a:t>ibarətdir. Pre</a:t>
            </a:r>
            <a:r>
              <a:rPr lang="en-GB" dirty="0" smtClean="0"/>
              <a:t>z</a:t>
            </a:r>
            <a:r>
              <a:rPr lang="az-Latn-AZ" dirty="0" smtClean="0"/>
              <a:t>ident və Şura üzvləri </a:t>
            </a:r>
            <a:r>
              <a:rPr lang="az-Latn-AZ" dirty="0" smtClean="0">
                <a:solidFill>
                  <a:srgbClr val="0070C0"/>
                </a:solidFill>
              </a:rPr>
              <a:t>iki illik mandata </a:t>
            </a:r>
            <a:r>
              <a:rPr lang="az-Latn-AZ" dirty="0" smtClean="0"/>
              <a:t>malikdirlər.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az-Latn-AZ" dirty="0" smtClean="0"/>
              <a:t>Arenenin</a:t>
            </a:r>
            <a:r>
              <a:rPr lang="az-Latn-AZ" dirty="0" smtClean="0">
                <a:solidFill>
                  <a:srgbClr val="0070C0"/>
                </a:solidFill>
              </a:rPr>
              <a:t> faktiki üzvləri hər il bir neçə dəfə keçirilən </a:t>
            </a:r>
            <a:r>
              <a:rPr lang="az-Latn-AZ" dirty="0" smtClean="0">
                <a:solidFill>
                  <a:srgbClr val="0070C0"/>
                </a:solidFill>
              </a:rPr>
              <a:t>görüşlərdə </a:t>
            </a:r>
            <a:r>
              <a:rPr lang="az-Latn-AZ" dirty="0" smtClean="0">
                <a:solidFill>
                  <a:srgbClr val="0070C0"/>
                </a:solidFill>
              </a:rPr>
              <a:t>bir araya gəlirlər.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err="1" smtClean="0"/>
              <a:t>Arene</a:t>
            </a:r>
            <a:r>
              <a:rPr lang="az-Latn-AZ" dirty="0" smtClean="0"/>
              <a:t>nin </a:t>
            </a:r>
            <a:r>
              <a:rPr lang="en-US" dirty="0" smtClean="0"/>
              <a:t> </a:t>
            </a:r>
            <a:r>
              <a:rPr lang="az-Latn-AZ" dirty="0" smtClean="0">
                <a:solidFill>
                  <a:srgbClr val="0070C0"/>
                </a:solidFill>
              </a:rPr>
              <a:t>Şura görüşləri </a:t>
            </a:r>
            <a:r>
              <a:rPr lang="en-US" dirty="0" smtClean="0"/>
              <a:t>a</a:t>
            </a:r>
            <a:r>
              <a:rPr lang="az-Latn-AZ" dirty="0" smtClean="0"/>
              <a:t>dətən </a:t>
            </a:r>
            <a:r>
              <a:rPr lang="az-Latn-AZ" dirty="0" smtClean="0">
                <a:solidFill>
                  <a:srgbClr val="0070C0"/>
                </a:solidFill>
              </a:rPr>
              <a:t>ayda bir dəfə </a:t>
            </a:r>
            <a:r>
              <a:rPr lang="az-Latn-AZ" dirty="0" smtClean="0"/>
              <a:t>keçirilir.</a:t>
            </a:r>
            <a:r>
              <a:rPr lang="az-Latn-AZ" dirty="0" smtClean="0">
                <a:solidFill>
                  <a:srgbClr val="0070C0"/>
                </a:solidFill>
              </a:rPr>
              <a:t>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az-Latn-AZ" dirty="0" smtClean="0">
                <a:solidFill>
                  <a:srgbClr val="0070C0"/>
                </a:solidFill>
              </a:rPr>
              <a:t>Təhsil, Tədqiqat və İnkişaf, Beynəlxalq fəaliyyət, İdarəetmə, Maliyyə və Qanunvericilik</a:t>
            </a:r>
            <a:r>
              <a:rPr lang="az-Latn-AZ" dirty="0" smtClean="0"/>
              <a:t> üzrə işçi qruplar.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az-Latn-AZ" dirty="0" smtClean="0"/>
              <a:t>Müxtəlif </a:t>
            </a:r>
            <a:r>
              <a:rPr lang="az-Latn-AZ" dirty="0" smtClean="0">
                <a:solidFill>
                  <a:srgbClr val="0070C0"/>
                </a:solidFill>
              </a:rPr>
              <a:t>layihələr və seminarlar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r>
              <a:rPr lang="az-Latn-AZ" dirty="0" smtClean="0">
                <a:solidFill>
                  <a:srgbClr val="0070C0"/>
                </a:solidFill>
              </a:rPr>
              <a:t> </a:t>
            </a:r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0007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84" y="1000108"/>
            <a:ext cx="6486271" cy="790575"/>
          </a:xfrm>
        </p:spPr>
        <p:txBody>
          <a:bodyPr/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br>
              <a:rPr lang="en-GB" sz="4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az-Latn-AZ" sz="4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z-Latn-AZ" sz="40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Azərbaycan üçün nümunə</a:t>
            </a:r>
            <a:r>
              <a:rPr lang="et-EE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t-EE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t-EE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813" y="1857364"/>
            <a:ext cx="7200651" cy="4786346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z-Latn-A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Vəziyyət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az-Latn-A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TN, ATM-lər və maraqlı tərəflər daxilində və arasında qeyri-kafi kommunikasiya, şəbəkələşmə və koordinasiya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t-E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z-Latn-A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Zərurət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az-Latn-A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koordinasiyanın və şəbəkələşmənin təkmilləşdirilməsi və kommunikasiyanın yaxşılaşdırılması üçün TN, ATM-lər və maraqlı tərəflər daxilində və arasında platforma – daimi koordinasiya strukturu gərəkdir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t-E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1635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z-Latn-A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Platformanın (şəbəkənin) tərkibi</a:t>
            </a:r>
            <a:endParaRPr lang="et-E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z-Latn-A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Əməkdaşlıq razılaşması (saziş)</a:t>
            </a:r>
            <a:endParaRPr lang="et-E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5510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</a:t>
            </a:r>
            <a:r>
              <a:rPr lang="az-Latn-AZ" dirty="0" smtClean="0"/>
              <a:t>Şəbəkənin missiyası</a:t>
            </a:r>
            <a:r>
              <a:rPr lang="et-EE" dirty="0"/>
              <a:t/>
            </a:r>
            <a:br>
              <a:rPr lang="et-EE" dirty="0"/>
            </a:b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Müəssisələr</a:t>
            </a:r>
            <a:r>
              <a:rPr lang="en-GB" dirty="0" smtClean="0"/>
              <a:t> </a:t>
            </a:r>
            <a:r>
              <a:rPr lang="en-GB" dirty="0" err="1" smtClean="0"/>
              <a:t>barədə</a:t>
            </a:r>
            <a:r>
              <a:rPr lang="en-GB" dirty="0" smtClean="0"/>
              <a:t> </a:t>
            </a:r>
            <a:r>
              <a:rPr lang="en-GB" dirty="0" err="1" smtClean="0"/>
              <a:t>düzgün</a:t>
            </a:r>
            <a:r>
              <a:rPr lang="en-GB" dirty="0" smtClean="0"/>
              <a:t> </a:t>
            </a:r>
            <a:r>
              <a:rPr lang="en-GB" dirty="0" err="1" smtClean="0"/>
              <a:t>anlayışın</a:t>
            </a:r>
            <a:r>
              <a:rPr lang="en-GB" dirty="0" smtClean="0"/>
              <a:t> </a:t>
            </a:r>
            <a:r>
              <a:rPr lang="en-GB" dirty="0" err="1" smtClean="0"/>
              <a:t>yaradılması</a:t>
            </a:r>
            <a:r>
              <a:rPr lang="en-GB" dirty="0" smtClean="0"/>
              <a:t> </a:t>
            </a:r>
            <a:r>
              <a:rPr lang="en-GB" dirty="0" err="1" smtClean="0"/>
              <a:t>və</a:t>
            </a:r>
            <a:r>
              <a:rPr lang="en-GB" dirty="0" smtClean="0"/>
              <a:t> </a:t>
            </a:r>
            <a:r>
              <a:rPr lang="en-GB" dirty="0" err="1" smtClean="0"/>
              <a:t>onların</a:t>
            </a:r>
            <a:r>
              <a:rPr lang="en-GB" dirty="0" smtClean="0"/>
              <a:t> </a:t>
            </a:r>
            <a:r>
              <a:rPr lang="en-GB" dirty="0" err="1" smtClean="0"/>
              <a:t>daxili</a:t>
            </a:r>
            <a:r>
              <a:rPr lang="en-GB" dirty="0" smtClean="0"/>
              <a:t> </a:t>
            </a:r>
            <a:r>
              <a:rPr lang="en-GB" dirty="0" err="1" smtClean="0"/>
              <a:t>fəaliyyətinin</a:t>
            </a:r>
            <a:r>
              <a:rPr lang="en-GB" dirty="0" smtClean="0"/>
              <a:t> </a:t>
            </a:r>
            <a:r>
              <a:rPr lang="en-GB" dirty="0" err="1" smtClean="0"/>
              <a:t>gücləndirilməsi</a:t>
            </a:r>
            <a:r>
              <a:rPr lang="en-GB" dirty="0" smtClean="0"/>
              <a:t> </a:t>
            </a:r>
            <a:r>
              <a:rPr lang="en-GB" dirty="0" err="1" smtClean="0"/>
              <a:t>və</a:t>
            </a:r>
            <a:r>
              <a:rPr lang="en-GB" dirty="0" smtClean="0"/>
              <a:t> (……</a:t>
            </a:r>
            <a:r>
              <a:rPr lang="en-GB" dirty="0" err="1" smtClean="0"/>
              <a:t>tərəfindən</a:t>
            </a:r>
            <a:r>
              <a:rPr lang="en-GB" dirty="0" smtClean="0"/>
              <a:t>) </a:t>
            </a:r>
            <a:r>
              <a:rPr lang="en-GB" dirty="0" err="1" smtClean="0"/>
              <a:t>qarşıya</a:t>
            </a:r>
            <a:r>
              <a:rPr lang="en-GB" dirty="0" smtClean="0"/>
              <a:t> </a:t>
            </a:r>
            <a:r>
              <a:rPr lang="en-GB" dirty="0" err="1" smtClean="0"/>
              <a:t>qoyulan</a:t>
            </a:r>
            <a:r>
              <a:rPr lang="en-GB" dirty="0" smtClean="0"/>
              <a:t> </a:t>
            </a:r>
            <a:r>
              <a:rPr lang="en-GB" dirty="0" err="1" smtClean="0"/>
              <a:t>hədəflərin</a:t>
            </a:r>
            <a:r>
              <a:rPr lang="en-GB" dirty="0" smtClean="0"/>
              <a:t> </a:t>
            </a:r>
            <a:r>
              <a:rPr lang="en-GB" dirty="0" err="1" smtClean="0"/>
              <a:t>əldə</a:t>
            </a:r>
            <a:r>
              <a:rPr lang="en-GB" dirty="0" smtClean="0"/>
              <a:t> </a:t>
            </a:r>
            <a:r>
              <a:rPr lang="en-GB" dirty="0" err="1" smtClean="0"/>
              <a:t>edilməsi</a:t>
            </a:r>
            <a:r>
              <a:rPr lang="en-GB" dirty="0" smtClean="0"/>
              <a:t> </a:t>
            </a:r>
            <a:r>
              <a:rPr lang="en-GB" dirty="0" err="1" smtClean="0"/>
              <a:t>üçün</a:t>
            </a:r>
            <a:r>
              <a:rPr lang="en-GB" dirty="0" smtClean="0"/>
              <a:t> </a:t>
            </a:r>
            <a:r>
              <a:rPr lang="en-GB" dirty="0" err="1" smtClean="0"/>
              <a:t>Azərbaycan</a:t>
            </a:r>
            <a:r>
              <a:rPr lang="en-GB" dirty="0" smtClean="0"/>
              <a:t> </a:t>
            </a:r>
            <a:r>
              <a:rPr lang="en-GB" dirty="0" err="1" smtClean="0"/>
              <a:t>dövlət</a:t>
            </a:r>
            <a:r>
              <a:rPr lang="en-GB" dirty="0" smtClean="0"/>
              <a:t> </a:t>
            </a:r>
            <a:r>
              <a:rPr lang="en-GB" dirty="0" err="1" smtClean="0"/>
              <a:t>müəssisələri</a:t>
            </a:r>
            <a:r>
              <a:rPr lang="en-GB" dirty="0" smtClean="0"/>
              <a:t> </a:t>
            </a:r>
            <a:r>
              <a:rPr lang="en-GB" dirty="0" err="1" smtClean="0"/>
              <a:t>və</a:t>
            </a:r>
            <a:r>
              <a:rPr lang="en-GB" dirty="0" smtClean="0"/>
              <a:t> </a:t>
            </a:r>
            <a:r>
              <a:rPr lang="en-GB" dirty="0" err="1" smtClean="0"/>
              <a:t>ali</a:t>
            </a:r>
            <a:r>
              <a:rPr lang="en-GB" dirty="0" smtClean="0"/>
              <a:t> </a:t>
            </a:r>
            <a:r>
              <a:rPr lang="en-GB" dirty="0" err="1" smtClean="0"/>
              <a:t>təhsil</a:t>
            </a:r>
            <a:r>
              <a:rPr lang="en-GB" dirty="0" smtClean="0"/>
              <a:t> </a:t>
            </a:r>
            <a:r>
              <a:rPr lang="en-GB" dirty="0" err="1" smtClean="0"/>
              <a:t>sahəsinin</a:t>
            </a:r>
            <a:r>
              <a:rPr lang="en-GB" dirty="0" smtClean="0"/>
              <a:t> </a:t>
            </a:r>
            <a:r>
              <a:rPr lang="en-GB" dirty="0" err="1" smtClean="0"/>
              <a:t>maraqlı</a:t>
            </a:r>
            <a:r>
              <a:rPr lang="en-GB" dirty="0" smtClean="0"/>
              <a:t> </a:t>
            </a:r>
            <a:r>
              <a:rPr lang="en-GB" dirty="0" err="1" smtClean="0"/>
              <a:t>tərəfləri</a:t>
            </a:r>
            <a:r>
              <a:rPr lang="en-GB" dirty="0" smtClean="0"/>
              <a:t> </a:t>
            </a:r>
            <a:r>
              <a:rPr lang="en-GB" dirty="0" err="1" smtClean="0"/>
              <a:t>arasında</a:t>
            </a:r>
            <a:r>
              <a:rPr lang="en-GB" dirty="0" smtClean="0"/>
              <a:t> </a:t>
            </a:r>
            <a:r>
              <a:rPr lang="en-GB" dirty="0" err="1" smtClean="0"/>
              <a:t>daha</a:t>
            </a:r>
            <a:r>
              <a:rPr lang="en-GB" dirty="0" smtClean="0"/>
              <a:t> </a:t>
            </a:r>
            <a:r>
              <a:rPr lang="en-GB" dirty="0" err="1" smtClean="0"/>
              <a:t>sıx</a:t>
            </a:r>
            <a:r>
              <a:rPr lang="en-GB" dirty="0" smtClean="0"/>
              <a:t> </a:t>
            </a:r>
            <a:r>
              <a:rPr lang="en-GB" dirty="0" err="1" smtClean="0"/>
              <a:t>strateji</a:t>
            </a:r>
            <a:r>
              <a:rPr lang="en-GB" dirty="0" smtClean="0"/>
              <a:t> </a:t>
            </a:r>
            <a:r>
              <a:rPr lang="en-GB" dirty="0" err="1" smtClean="0"/>
              <a:t>əməkdaşlığa</a:t>
            </a:r>
            <a:r>
              <a:rPr lang="en-GB" dirty="0" smtClean="0"/>
              <a:t> </a:t>
            </a:r>
            <a:r>
              <a:rPr lang="en-GB" dirty="0" err="1" smtClean="0"/>
              <a:t>ehtiyac</a:t>
            </a:r>
            <a:r>
              <a:rPr lang="en-GB" dirty="0" smtClean="0"/>
              <a:t> </a:t>
            </a:r>
            <a:r>
              <a:rPr lang="en-GB" dirty="0" err="1" smtClean="0"/>
              <a:t>var</a:t>
            </a:r>
            <a:r>
              <a:rPr lang="az-Latn-AZ" dirty="0" smtClean="0"/>
              <a:t>.</a:t>
            </a:r>
            <a:endParaRPr lang="en-GB" dirty="0" smtClean="0"/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8816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chimedes-vertical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Archimedes_klassikaline</Template>
  <TotalTime>2091</TotalTime>
  <Words>505</Words>
  <Application>Microsoft Office PowerPoint</Application>
  <PresentationFormat>Экран (4:3)</PresentationFormat>
  <Paragraphs>69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 New Roman</vt:lpstr>
      <vt:lpstr>Archimedes-vertical</vt:lpstr>
      <vt:lpstr>Office-teema</vt:lpstr>
      <vt:lpstr>1_Office-teema</vt:lpstr>
      <vt:lpstr>2_Office-teema</vt:lpstr>
      <vt:lpstr> Universitetlərarası şəbəkələşmə və beynəlxalq əməkdaşlıq  Bakı 14 iyul 2016-cı il Rait Toompere</vt:lpstr>
      <vt:lpstr>Beynəlxalq əməkdaşlıq</vt:lpstr>
      <vt:lpstr>Презентация PowerPoint</vt:lpstr>
      <vt:lpstr>ARENE</vt:lpstr>
      <vt:lpstr>Fin Tətbiqi Elmlər Universitetlərinin Rektorlar Şurası (ARENE)</vt:lpstr>
      <vt:lpstr>Fin Tətbiqi Elmlər Universitetlərinin Rektorlar Şurası (Arene)</vt:lpstr>
      <vt:lpstr>     Azərbaycan üçün nümunə </vt:lpstr>
      <vt:lpstr>Презентация PowerPoint</vt:lpstr>
      <vt:lpstr>I Şəbəkənin missiyası </vt:lpstr>
      <vt:lpstr> </vt:lpstr>
      <vt:lpstr>II Platformanın məqsədləri və fəaliyyəti I</vt:lpstr>
      <vt:lpstr>Презентация PowerPoint</vt:lpstr>
      <vt:lpstr>II Platformanın məqsədləri və fəaliyyəti II</vt:lpstr>
      <vt:lpstr>III Şəbəkə fəaliyyətləri</vt:lpstr>
      <vt:lpstr>QRUP İŞİ ÜÇÜN SUALLAR </vt:lpstr>
      <vt:lpstr>Diqqətiniz üçün təşəkkür edirəm! Aitäh!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eero</dc:creator>
  <cp:lastModifiedBy>expert 01</cp:lastModifiedBy>
  <cp:revision>118</cp:revision>
  <cp:lastPrinted>2016-07-01T12:24:47Z</cp:lastPrinted>
  <dcterms:created xsi:type="dcterms:W3CDTF">2016-06-13T09:30:13Z</dcterms:created>
  <dcterms:modified xsi:type="dcterms:W3CDTF">2016-07-14T06:40:32Z</dcterms:modified>
</cp:coreProperties>
</file>