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35"/>
  </p:notesMasterIdLst>
  <p:handoutMasterIdLst>
    <p:handoutMasterId r:id="rId36"/>
  </p:handoutMasterIdLst>
  <p:sldIdLst>
    <p:sldId id="256" r:id="rId3"/>
    <p:sldId id="258" r:id="rId4"/>
    <p:sldId id="279" r:id="rId5"/>
    <p:sldId id="280" r:id="rId6"/>
    <p:sldId id="267" r:id="rId7"/>
    <p:sldId id="260" r:id="rId8"/>
    <p:sldId id="264" r:id="rId9"/>
    <p:sldId id="261" r:id="rId10"/>
    <p:sldId id="287" r:id="rId11"/>
    <p:sldId id="288" r:id="rId12"/>
    <p:sldId id="265" r:id="rId13"/>
    <p:sldId id="270" r:id="rId14"/>
    <p:sldId id="266" r:id="rId15"/>
    <p:sldId id="271" r:id="rId16"/>
    <p:sldId id="289" r:id="rId17"/>
    <p:sldId id="296" r:id="rId18"/>
    <p:sldId id="297" r:id="rId19"/>
    <p:sldId id="298" r:id="rId20"/>
    <p:sldId id="299" r:id="rId21"/>
    <p:sldId id="278" r:id="rId22"/>
    <p:sldId id="285" r:id="rId23"/>
    <p:sldId id="268" r:id="rId24"/>
    <p:sldId id="290" r:id="rId25"/>
    <p:sldId id="269" r:id="rId26"/>
    <p:sldId id="281" r:id="rId27"/>
    <p:sldId id="284" r:id="rId28"/>
    <p:sldId id="294" r:id="rId29"/>
    <p:sldId id="293" r:id="rId30"/>
    <p:sldId id="274" r:id="rId31"/>
    <p:sldId id="273" r:id="rId32"/>
    <p:sldId id="295" r:id="rId33"/>
    <p:sldId id="277" r:id="rId34"/>
  </p:sldIdLst>
  <p:sldSz cx="9144000" cy="6858000" type="screen4x3"/>
  <p:notesSz cx="6797675" cy="9926638"/>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koidula\koidula\hara\hkk_erasmus\Statistika\Koondid\sisse_valja_koond_1999_2014_SM_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9.8910530920477052E-2"/>
          <c:y val="5.3267307592216692E-2"/>
          <c:w val="0.68869917576092465"/>
          <c:h val="0.75830385224509822"/>
        </c:manualLayout>
      </c:layout>
      <c:barChart>
        <c:barDir val="col"/>
        <c:grouping val="clustered"/>
        <c:varyColors val="0"/>
        <c:ser>
          <c:idx val="0"/>
          <c:order val="0"/>
          <c:tx>
            <c:v>Väljaminevad</c:v>
          </c:tx>
          <c:spPr>
            <a:ln>
              <a:noFill/>
            </a:ln>
          </c:spPr>
          <c:invertIfNegative val="0"/>
          <c:cat>
            <c:strRef>
              <c:f>Sheet1!$A$4:$A$20</c:f>
              <c:strCache>
                <c:ptCount val="17"/>
                <c:pt idx="0">
                  <c:v>1999/2000</c:v>
                </c:pt>
                <c:pt idx="1">
                  <c:v>2000/2001</c:v>
                </c:pt>
                <c:pt idx="2">
                  <c:v>2001/2002</c:v>
                </c:pt>
                <c:pt idx="3">
                  <c:v>2002/2003</c:v>
                </c:pt>
                <c:pt idx="4">
                  <c:v>2003/2004</c:v>
                </c:pt>
                <c:pt idx="5">
                  <c:v>2004/2005</c:v>
                </c:pt>
                <c:pt idx="6">
                  <c:v>2005/2006</c:v>
                </c:pt>
                <c:pt idx="7">
                  <c:v>2006/2007</c:v>
                </c:pt>
                <c:pt idx="8">
                  <c:v>2007/2008</c:v>
                </c:pt>
                <c:pt idx="9">
                  <c:v>2008/2009</c:v>
                </c:pt>
                <c:pt idx="10">
                  <c:v>2009/2010</c:v>
                </c:pt>
                <c:pt idx="11">
                  <c:v>2010/2011</c:v>
                </c:pt>
                <c:pt idx="12">
                  <c:v>2011/2012</c:v>
                </c:pt>
                <c:pt idx="13">
                  <c:v>2012/2013</c:v>
                </c:pt>
                <c:pt idx="14">
                  <c:v>2013/2014</c:v>
                </c:pt>
                <c:pt idx="15">
                  <c:v>2014/2015</c:v>
                </c:pt>
                <c:pt idx="16">
                  <c:v>2015/2016</c:v>
                </c:pt>
              </c:strCache>
            </c:strRef>
          </c:cat>
          <c:val>
            <c:numRef>
              <c:f>Sheet1!$B$4:$B$20</c:f>
              <c:numCache>
                <c:formatCode>General</c:formatCode>
                <c:ptCount val="17"/>
                <c:pt idx="0">
                  <c:v>183</c:v>
                </c:pt>
                <c:pt idx="1">
                  <c:v>255</c:v>
                </c:pt>
                <c:pt idx="2">
                  <c:v>274</c:v>
                </c:pt>
                <c:pt idx="3">
                  <c:v>304</c:v>
                </c:pt>
                <c:pt idx="4">
                  <c:v>305</c:v>
                </c:pt>
                <c:pt idx="5">
                  <c:v>444</c:v>
                </c:pt>
                <c:pt idx="6">
                  <c:v>511</c:v>
                </c:pt>
                <c:pt idx="7">
                  <c:v>572</c:v>
                </c:pt>
                <c:pt idx="8">
                  <c:v>717</c:v>
                </c:pt>
                <c:pt idx="9">
                  <c:v>758</c:v>
                </c:pt>
                <c:pt idx="10">
                  <c:v>939</c:v>
                </c:pt>
                <c:pt idx="11">
                  <c:v>1028</c:v>
                </c:pt>
                <c:pt idx="12">
                  <c:v>1092</c:v>
                </c:pt>
                <c:pt idx="13">
                  <c:v>1153</c:v>
                </c:pt>
                <c:pt idx="14">
                  <c:v>1010</c:v>
                </c:pt>
                <c:pt idx="15">
                  <c:v>1106</c:v>
                </c:pt>
                <c:pt idx="16">
                  <c:v>1069</c:v>
                </c:pt>
              </c:numCache>
            </c:numRef>
          </c:val>
        </c:ser>
        <c:ser>
          <c:idx val="1"/>
          <c:order val="1"/>
          <c:tx>
            <c:v>Sissetulevad</c:v>
          </c:tx>
          <c:invertIfNegative val="0"/>
          <c:cat>
            <c:strRef>
              <c:f>Sheet1!$A$4:$A$20</c:f>
              <c:strCache>
                <c:ptCount val="17"/>
                <c:pt idx="0">
                  <c:v>1999/2000</c:v>
                </c:pt>
                <c:pt idx="1">
                  <c:v>2000/2001</c:v>
                </c:pt>
                <c:pt idx="2">
                  <c:v>2001/2002</c:v>
                </c:pt>
                <c:pt idx="3">
                  <c:v>2002/2003</c:v>
                </c:pt>
                <c:pt idx="4">
                  <c:v>2003/2004</c:v>
                </c:pt>
                <c:pt idx="5">
                  <c:v>2004/2005</c:v>
                </c:pt>
                <c:pt idx="6">
                  <c:v>2005/2006</c:v>
                </c:pt>
                <c:pt idx="7">
                  <c:v>2006/2007</c:v>
                </c:pt>
                <c:pt idx="8">
                  <c:v>2007/2008</c:v>
                </c:pt>
                <c:pt idx="9">
                  <c:v>2008/2009</c:v>
                </c:pt>
                <c:pt idx="10">
                  <c:v>2009/2010</c:v>
                </c:pt>
                <c:pt idx="11">
                  <c:v>2010/2011</c:v>
                </c:pt>
                <c:pt idx="12">
                  <c:v>2011/2012</c:v>
                </c:pt>
                <c:pt idx="13">
                  <c:v>2012/2013</c:v>
                </c:pt>
                <c:pt idx="14">
                  <c:v>2013/2014</c:v>
                </c:pt>
                <c:pt idx="15">
                  <c:v>2014/2015</c:v>
                </c:pt>
                <c:pt idx="16">
                  <c:v>2015/2016</c:v>
                </c:pt>
              </c:strCache>
            </c:strRef>
          </c:cat>
          <c:val>
            <c:numRef>
              <c:f>Sheet1!$C$4:$C$20</c:f>
              <c:numCache>
                <c:formatCode>General</c:formatCode>
                <c:ptCount val="17"/>
                <c:pt idx="0">
                  <c:v>55</c:v>
                </c:pt>
                <c:pt idx="1">
                  <c:v>84</c:v>
                </c:pt>
                <c:pt idx="2">
                  <c:v>115</c:v>
                </c:pt>
                <c:pt idx="3">
                  <c:v>170</c:v>
                </c:pt>
                <c:pt idx="4">
                  <c:v>166</c:v>
                </c:pt>
                <c:pt idx="5">
                  <c:v>273</c:v>
                </c:pt>
                <c:pt idx="6">
                  <c:v>372</c:v>
                </c:pt>
                <c:pt idx="7">
                  <c:v>489</c:v>
                </c:pt>
                <c:pt idx="8">
                  <c:v>619</c:v>
                </c:pt>
                <c:pt idx="9">
                  <c:v>708</c:v>
                </c:pt>
                <c:pt idx="10">
                  <c:v>767</c:v>
                </c:pt>
                <c:pt idx="11">
                  <c:v>850</c:v>
                </c:pt>
                <c:pt idx="12">
                  <c:v>1084</c:v>
                </c:pt>
                <c:pt idx="13">
                  <c:v>1274</c:v>
                </c:pt>
                <c:pt idx="14">
                  <c:v>1143</c:v>
                </c:pt>
                <c:pt idx="15">
                  <c:v>1392</c:v>
                </c:pt>
                <c:pt idx="16">
                  <c:v>1642</c:v>
                </c:pt>
              </c:numCache>
            </c:numRef>
          </c:val>
        </c:ser>
        <c:dLbls>
          <c:showLegendKey val="0"/>
          <c:showVal val="0"/>
          <c:showCatName val="0"/>
          <c:showSerName val="0"/>
          <c:showPercent val="0"/>
          <c:showBubbleSize val="0"/>
        </c:dLbls>
        <c:gapWidth val="150"/>
        <c:axId val="-56846640"/>
        <c:axId val="-56860784"/>
      </c:barChart>
      <c:catAx>
        <c:axId val="-56846640"/>
        <c:scaling>
          <c:orientation val="minMax"/>
        </c:scaling>
        <c:delete val="0"/>
        <c:axPos val="b"/>
        <c:numFmt formatCode="General" sourceLinked="1"/>
        <c:majorTickMark val="out"/>
        <c:minorTickMark val="none"/>
        <c:tickLblPos val="nextTo"/>
        <c:txPr>
          <a:bodyPr rot="-2700000" vert="horz"/>
          <a:lstStyle/>
          <a:p>
            <a:pPr>
              <a:defRPr/>
            </a:pPr>
            <a:endParaRPr lang="et-EE"/>
          </a:p>
        </c:txPr>
        <c:crossAx val="-56860784"/>
        <c:crosses val="autoZero"/>
        <c:auto val="1"/>
        <c:lblAlgn val="ctr"/>
        <c:lblOffset val="100"/>
        <c:noMultiLvlLbl val="0"/>
      </c:catAx>
      <c:valAx>
        <c:axId val="-56860784"/>
        <c:scaling>
          <c:orientation val="minMax"/>
        </c:scaling>
        <c:delete val="0"/>
        <c:axPos val="l"/>
        <c:majorGridlines/>
        <c:numFmt formatCode="General" sourceLinked="1"/>
        <c:majorTickMark val="out"/>
        <c:minorTickMark val="none"/>
        <c:tickLblPos val="nextTo"/>
        <c:txPr>
          <a:bodyPr rot="0" vert="horz"/>
          <a:lstStyle/>
          <a:p>
            <a:pPr>
              <a:defRPr/>
            </a:pPr>
            <a:endParaRPr lang="et-EE"/>
          </a:p>
        </c:txPr>
        <c:crossAx val="-56846640"/>
        <c:crosses val="autoZero"/>
        <c:crossBetween val="between"/>
      </c:valAx>
    </c:plotArea>
    <c:legend>
      <c:legendPos val="r"/>
      <c:overlay val="0"/>
    </c:legend>
    <c:plotVisOnly val="1"/>
    <c:dispBlanksAs val="gap"/>
    <c:showDLblsOverMax val="0"/>
  </c:chart>
  <c:txPr>
    <a:bodyPr/>
    <a:lstStyle/>
    <a:p>
      <a:pPr>
        <a:defRPr sz="1400" b="0" i="0" u="none" strike="noStrike" baseline="0">
          <a:solidFill>
            <a:srgbClr val="000000"/>
          </a:solidFill>
          <a:latin typeface="Calibri"/>
          <a:ea typeface="Calibri"/>
          <a:cs typeface="Calibri"/>
        </a:defRPr>
      </a:pPr>
      <a:endParaRPr lang="et-E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3D8AA5-E166-49FC-9E91-185C7F5810AE}" type="datetimeFigureOut">
              <a:rPr lang="et-EE" smtClean="0"/>
              <a:t>5.07.2016</a:t>
            </a:fld>
            <a:endParaRPr lang="et-E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0E84F2-97A8-4F6F-9A55-773A0BEB01E9}" type="slidenum">
              <a:rPr lang="et-EE" smtClean="0"/>
              <a:t>‹#›</a:t>
            </a:fld>
            <a:endParaRPr lang="et-EE"/>
          </a:p>
        </p:txBody>
      </p:sp>
    </p:spTree>
    <p:extLst>
      <p:ext uri="{BB962C8B-B14F-4D97-AF65-F5344CB8AC3E}">
        <p14:creationId xmlns:p14="http://schemas.microsoft.com/office/powerpoint/2010/main" val="2714838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E27330C-56E8-43ED-8CEE-F0D6657F09C7}" type="datetimeFigureOut">
              <a:rPr lang="et-EE" smtClean="0"/>
              <a:t>5.07.2016</a:t>
            </a:fld>
            <a:endParaRPr lang="et-E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F09D78-FB9A-4EF2-B1B8-3BA9D6615F56}" type="slidenum">
              <a:rPr lang="et-EE" smtClean="0"/>
              <a:t>‹#›</a:t>
            </a:fld>
            <a:endParaRPr lang="et-EE"/>
          </a:p>
        </p:txBody>
      </p:sp>
    </p:spTree>
    <p:extLst>
      <p:ext uri="{BB962C8B-B14F-4D97-AF65-F5344CB8AC3E}">
        <p14:creationId xmlns:p14="http://schemas.microsoft.com/office/powerpoint/2010/main" val="302938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Välishindamine annab tagasisidet kõrgkooli või kutseõppeasutuse juhtimise, toimimise ning</a:t>
            </a:r>
            <a:r>
              <a:rPr lang="et-EE" baseline="0" dirty="0" smtClean="0"/>
              <a:t> arendustegevuste kohta</a:t>
            </a:r>
            <a:endParaRPr lang="et-EE" dirty="0"/>
          </a:p>
        </p:txBody>
      </p:sp>
      <p:sp>
        <p:nvSpPr>
          <p:cNvPr id="4" name="Slide Number Placeholder 3"/>
          <p:cNvSpPr>
            <a:spLocks noGrp="1"/>
          </p:cNvSpPr>
          <p:nvPr>
            <p:ph type="sldNum" sz="quarter" idx="10"/>
          </p:nvPr>
        </p:nvSpPr>
        <p:spPr/>
        <p:txBody>
          <a:bodyPr/>
          <a:lstStyle/>
          <a:p>
            <a:fld id="{5EF09D78-FB9A-4EF2-B1B8-3BA9D6615F56}" type="slidenum">
              <a:rPr lang="et-EE" smtClean="0"/>
              <a:pPr/>
              <a:t>10</a:t>
            </a:fld>
            <a:endParaRPr lang="et-EE"/>
          </a:p>
        </p:txBody>
      </p:sp>
    </p:spTree>
    <p:extLst>
      <p:ext uri="{BB962C8B-B14F-4D97-AF65-F5344CB8AC3E}">
        <p14:creationId xmlns:p14="http://schemas.microsoft.com/office/powerpoint/2010/main" val="267521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Välishindamine annab tagasisidet kõrgkooli või kutseõppeasutuse juhtimise, toimimise ning</a:t>
            </a:r>
            <a:r>
              <a:rPr lang="et-EE" baseline="0" dirty="0" smtClean="0"/>
              <a:t> arendustegevuste kohta</a:t>
            </a:r>
            <a:endParaRPr lang="et-EE" dirty="0"/>
          </a:p>
        </p:txBody>
      </p:sp>
      <p:sp>
        <p:nvSpPr>
          <p:cNvPr id="4" name="Slide Number Placeholder 3"/>
          <p:cNvSpPr>
            <a:spLocks noGrp="1"/>
          </p:cNvSpPr>
          <p:nvPr>
            <p:ph type="sldNum" sz="quarter" idx="10"/>
          </p:nvPr>
        </p:nvSpPr>
        <p:spPr/>
        <p:txBody>
          <a:bodyPr/>
          <a:lstStyle/>
          <a:p>
            <a:fld id="{5EF09D78-FB9A-4EF2-B1B8-3BA9D6615F56}" type="slidenum">
              <a:rPr lang="et-EE" smtClean="0"/>
              <a:t>11</a:t>
            </a:fld>
            <a:endParaRPr lang="et-EE"/>
          </a:p>
        </p:txBody>
      </p:sp>
    </p:spTree>
    <p:extLst>
      <p:ext uri="{BB962C8B-B14F-4D97-AF65-F5344CB8AC3E}">
        <p14:creationId xmlns:p14="http://schemas.microsoft.com/office/powerpoint/2010/main" val="2675213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454919"/>
            <a:ext cx="7772400" cy="1902073"/>
          </a:xfrm>
        </p:spPr>
        <p:txBody>
          <a:bodyPr/>
          <a:lstStyle/>
          <a:p>
            <a:r>
              <a:rPr lang="en-US" smtClean="0"/>
              <a:t>Click to edit Master title style</a:t>
            </a:r>
            <a:endParaRPr lang="et-EE" dirty="0"/>
          </a:p>
        </p:txBody>
      </p:sp>
      <p:sp>
        <p:nvSpPr>
          <p:cNvPr id="3" name="Subtitle 2"/>
          <p:cNvSpPr>
            <a:spLocks noGrp="1"/>
          </p:cNvSpPr>
          <p:nvPr>
            <p:ph type="subTitle" idx="1"/>
          </p:nvPr>
        </p:nvSpPr>
        <p:spPr>
          <a:xfrm>
            <a:off x="4139952" y="4159420"/>
            <a:ext cx="4104456" cy="18618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dirty="0"/>
          </a:p>
        </p:txBody>
      </p:sp>
      <p:pic>
        <p:nvPicPr>
          <p:cNvPr id="7" name="pasted-image.pdf"/>
          <p:cNvPicPr>
            <a:picLocks noChangeAspect="1"/>
          </p:cNvPicPr>
          <p:nvPr/>
        </p:nvPicPr>
        <p:blipFill>
          <a:blip r:embed="rId2">
            <a:extLst/>
          </a:blip>
          <a:stretch>
            <a:fillRect/>
          </a:stretch>
        </p:blipFill>
        <p:spPr>
          <a:xfrm>
            <a:off x="650454" y="4159421"/>
            <a:ext cx="2869010" cy="2077891"/>
          </a:xfrm>
          <a:prstGeom prst="rect">
            <a:avLst/>
          </a:prstGeom>
          <a:ln w="12700">
            <a:miter lim="400000"/>
          </a:ln>
        </p:spPr>
      </p:pic>
    </p:spTree>
    <p:extLst>
      <p:ext uri="{BB962C8B-B14F-4D97-AF65-F5344CB8AC3E}">
        <p14:creationId xmlns:p14="http://schemas.microsoft.com/office/powerpoint/2010/main" val="3426021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86CB4B4D-7CA3-9044-876B-883B54F8677D}" type="slidenum">
              <a:rPr lang="et-EE" smtClean="0"/>
              <a:t>‹#›</a:t>
            </a:fld>
            <a:endParaRPr lang="et-EE"/>
          </a:p>
        </p:txBody>
      </p:sp>
    </p:spTree>
    <p:extLst>
      <p:ext uri="{BB962C8B-B14F-4D97-AF65-F5344CB8AC3E}">
        <p14:creationId xmlns:p14="http://schemas.microsoft.com/office/powerpoint/2010/main" val="52783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Tree>
    <p:extLst>
      <p:ext uri="{BB962C8B-B14F-4D97-AF65-F5344CB8AC3E}">
        <p14:creationId xmlns:p14="http://schemas.microsoft.com/office/powerpoint/2010/main" val="40802567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395536" y="2122512"/>
            <a:ext cx="396044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8" name="Content Placeholder 2"/>
          <p:cNvSpPr>
            <a:spLocks noGrp="1"/>
          </p:cNvSpPr>
          <p:nvPr>
            <p:ph sz="half" idx="13"/>
          </p:nvPr>
        </p:nvSpPr>
        <p:spPr>
          <a:xfrm>
            <a:off x="4572000" y="2132856"/>
            <a:ext cx="403244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Tree>
    <p:extLst>
      <p:ext uri="{BB962C8B-B14F-4D97-AF65-F5344CB8AC3E}">
        <p14:creationId xmlns:p14="http://schemas.microsoft.com/office/powerpoint/2010/main" val="319229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5976664" cy="1224136"/>
          </a:xfrm>
        </p:spPr>
        <p:txBody>
          <a:bodyPr/>
          <a:lstStyle/>
          <a:p>
            <a:r>
              <a:rPr lang="en-US" smtClean="0"/>
              <a:t>Click to edit Master title style</a:t>
            </a:r>
            <a:endParaRPr lang="et-EE" dirty="0"/>
          </a:p>
        </p:txBody>
      </p:sp>
    </p:spTree>
    <p:extLst>
      <p:ext uri="{BB962C8B-B14F-4D97-AF65-F5344CB8AC3E}">
        <p14:creationId xmlns:p14="http://schemas.microsoft.com/office/powerpoint/2010/main" val="29752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3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0120" y="1628800"/>
            <a:ext cx="7340352" cy="2088232"/>
          </a:xfrm>
        </p:spPr>
        <p:txBody>
          <a:bodyPr/>
          <a:lstStyle/>
          <a:p>
            <a:r>
              <a:rPr lang="en-US" dirty="0" smtClean="0"/>
              <a:t>Click to edit Master title style</a:t>
            </a:r>
            <a:endParaRPr lang="et-EE"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fld id="{86CB4B4D-7CA3-9044-876B-883B54F8677D}" type="slidenum">
              <a:rPr lang="et-EE" smtClean="0"/>
              <a:t>‹#›</a:t>
            </a:fld>
            <a:endParaRPr lang="et-EE"/>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720" y="3869655"/>
            <a:ext cx="2865437"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0219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endParaRPr lang="et-EE" dirty="0"/>
          </a:p>
        </p:txBody>
      </p:sp>
    </p:spTree>
    <p:extLst>
      <p:ext uri="{BB962C8B-B14F-4D97-AF65-F5344CB8AC3E}">
        <p14:creationId xmlns:p14="http://schemas.microsoft.com/office/powerpoint/2010/main" val="40802567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1547813" y="2050504"/>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5078413" y="2050504"/>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6CB4B4D-7CA3-9044-876B-883B54F8677D}" type="slidenum">
              <a:rPr lang="et-EE" smtClean="0"/>
              <a:t>‹#›</a:t>
            </a:fld>
            <a:endParaRPr lang="et-EE"/>
          </a:p>
        </p:txBody>
      </p:sp>
    </p:spTree>
    <p:extLst>
      <p:ext uri="{BB962C8B-B14F-4D97-AF65-F5344CB8AC3E}">
        <p14:creationId xmlns:p14="http://schemas.microsoft.com/office/powerpoint/2010/main" val="319229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86CB4B4D-7CA3-9044-876B-883B54F8677D}" type="slidenum">
              <a:rPr lang="et-EE" smtClean="0"/>
              <a:t>‹#›</a:t>
            </a:fld>
            <a:endParaRPr lang="et-EE"/>
          </a:p>
        </p:txBody>
      </p:sp>
    </p:spTree>
    <p:extLst>
      <p:ext uri="{BB962C8B-B14F-4D97-AF65-F5344CB8AC3E}">
        <p14:creationId xmlns:p14="http://schemas.microsoft.com/office/powerpoint/2010/main" val="29752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42131" y="-27383"/>
            <a:ext cx="9186130" cy="6912766"/>
            <a:chOff x="-42131" y="-27383"/>
            <a:chExt cx="9186130" cy="6912766"/>
          </a:xfrm>
        </p:grpSpPr>
        <p:pic>
          <p:nvPicPr>
            <p:cNvPr id="12" name="pasted-image.pdf"/>
            <p:cNvPicPr>
              <a:picLocks noChangeAspect="1"/>
            </p:cNvPicPr>
            <p:nvPr userDrawn="1"/>
          </p:nvPicPr>
          <p:blipFill>
            <a:blip r:embed="rId7">
              <a:extLst/>
            </a:blip>
            <a:srcRect b="24756"/>
            <a:stretch>
              <a:fillRect/>
            </a:stretch>
          </p:blipFill>
          <p:spPr>
            <a:xfrm rot="10800000">
              <a:off x="-42131" y="-26617"/>
              <a:ext cx="9186130" cy="6912000"/>
            </a:xfrm>
            <a:prstGeom prst="rect">
              <a:avLst/>
            </a:prstGeom>
            <a:ln w="12700">
              <a:miter lim="400000"/>
            </a:ln>
          </p:spPr>
        </p:pic>
        <p:pic>
          <p:nvPicPr>
            <p:cNvPr id="10" name="image1.png"/>
            <p:cNvPicPr>
              <a:picLocks noChangeAspect="1"/>
            </p:cNvPicPr>
            <p:nvPr/>
          </p:nvPicPr>
          <p:blipFill>
            <a:blip r:embed="rId8">
              <a:extLst/>
            </a:blip>
            <a:srcRect t="14996" b="36914"/>
            <a:stretch>
              <a:fillRect/>
            </a:stretch>
          </p:blipFill>
          <p:spPr>
            <a:xfrm rot="10800000">
              <a:off x="-36002" y="-27383"/>
              <a:ext cx="9180000" cy="2775000"/>
            </a:xfrm>
            <a:prstGeom prst="rect">
              <a:avLst/>
            </a:prstGeom>
            <a:ln w="12700">
              <a:miter lim="400000"/>
            </a:ln>
          </p:spPr>
        </p:pic>
        <p:pic>
          <p:nvPicPr>
            <p:cNvPr id="11" name="image3.png"/>
            <p:cNvPicPr>
              <a:picLocks noChangeAspect="1"/>
            </p:cNvPicPr>
            <p:nvPr/>
          </p:nvPicPr>
          <p:blipFill>
            <a:blip r:embed="rId9">
              <a:extLst/>
            </a:blip>
            <a:stretch>
              <a:fillRect/>
            </a:stretch>
          </p:blipFill>
          <p:spPr>
            <a:xfrm>
              <a:off x="6300192" y="188640"/>
              <a:ext cx="2639748" cy="696134"/>
            </a:xfrm>
            <a:prstGeom prst="rect">
              <a:avLst/>
            </a:prstGeom>
            <a:ln w="12700">
              <a:miter lim="400000"/>
            </a:ln>
            <a:effectLst>
              <a:outerShdw blurRad="50800" dist="39108" dir="5400000" rotWithShape="0">
                <a:srgbClr val="000000">
                  <a:alpha val="4578"/>
                </a:srgbClr>
              </a:outerShdw>
            </a:effectLst>
          </p:spPr>
        </p:pic>
      </p:grpSp>
      <p:sp>
        <p:nvSpPr>
          <p:cNvPr id="1027" name="Rectangle 2"/>
          <p:cNvSpPr>
            <a:spLocks noGrp="1" noChangeArrowheads="1"/>
          </p:cNvSpPr>
          <p:nvPr>
            <p:ph type="title"/>
          </p:nvPr>
        </p:nvSpPr>
        <p:spPr bwMode="auto">
          <a:xfrm>
            <a:off x="395536" y="908720"/>
            <a:ext cx="597666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t-EE" altLang="et-EE" noProof="0" dirty="0" err="1" smtClean="0"/>
              <a:t>Click</a:t>
            </a:r>
            <a:r>
              <a:rPr lang="et-EE" altLang="et-EE" noProof="0" dirty="0" smtClean="0"/>
              <a:t> </a:t>
            </a:r>
            <a:r>
              <a:rPr lang="et-EE" altLang="et-EE" noProof="0" dirty="0" err="1" smtClean="0"/>
              <a:t>to</a:t>
            </a:r>
            <a:r>
              <a:rPr lang="et-EE" altLang="et-EE" noProof="0" dirty="0" smtClean="0"/>
              <a:t> </a:t>
            </a:r>
            <a:r>
              <a:rPr lang="et-EE" altLang="et-EE" noProof="0" dirty="0" err="1" smtClean="0"/>
              <a:t>edit</a:t>
            </a:r>
            <a:r>
              <a:rPr lang="et-EE" altLang="et-EE" noProof="0" dirty="0" smtClean="0"/>
              <a:t> </a:t>
            </a:r>
            <a:r>
              <a:rPr lang="et-EE" altLang="et-EE" noProof="0" dirty="0" err="1" smtClean="0"/>
              <a:t>Master</a:t>
            </a:r>
            <a:r>
              <a:rPr lang="et-EE" altLang="et-EE" noProof="0" dirty="0" smtClean="0"/>
              <a:t> </a:t>
            </a:r>
            <a:r>
              <a:rPr lang="et-EE" altLang="et-EE" noProof="0" dirty="0" err="1" smtClean="0"/>
              <a:t>title</a:t>
            </a:r>
            <a:r>
              <a:rPr lang="et-EE" altLang="et-EE" noProof="0" dirty="0" smtClean="0"/>
              <a:t>, </a:t>
            </a:r>
            <a:r>
              <a:rPr lang="et-EE" altLang="et-EE" noProof="0" dirty="0" err="1" smtClean="0"/>
              <a:t>Click</a:t>
            </a:r>
            <a:r>
              <a:rPr lang="et-EE" altLang="et-EE" noProof="0" dirty="0" smtClean="0"/>
              <a:t> </a:t>
            </a:r>
            <a:r>
              <a:rPr lang="et-EE" altLang="et-EE" noProof="0" dirty="0" err="1" smtClean="0"/>
              <a:t>to</a:t>
            </a:r>
            <a:r>
              <a:rPr lang="et-EE" altLang="et-EE" noProof="0" dirty="0" smtClean="0"/>
              <a:t> </a:t>
            </a:r>
            <a:r>
              <a:rPr lang="et-EE" altLang="et-EE" noProof="0" dirty="0" err="1" smtClean="0"/>
              <a:t>edit</a:t>
            </a:r>
            <a:r>
              <a:rPr lang="et-EE" altLang="et-EE" noProof="0" dirty="0" smtClean="0"/>
              <a:t> Maste</a:t>
            </a:r>
          </a:p>
        </p:txBody>
      </p:sp>
      <p:sp>
        <p:nvSpPr>
          <p:cNvPr id="1028" name="Rectangle 3"/>
          <p:cNvSpPr>
            <a:spLocks noGrp="1" noChangeArrowheads="1"/>
          </p:cNvSpPr>
          <p:nvPr>
            <p:ph type="body" idx="1"/>
          </p:nvPr>
        </p:nvSpPr>
        <p:spPr bwMode="auto">
          <a:xfrm>
            <a:off x="395536" y="2122512"/>
            <a:ext cx="828092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noProof="0" smtClean="0"/>
              <a:t>Click to edit Master text styles</a:t>
            </a:r>
          </a:p>
          <a:p>
            <a:pPr lvl="1"/>
            <a:r>
              <a:rPr lang="en-US" altLang="et-EE" noProof="0" smtClean="0"/>
              <a:t>Second level</a:t>
            </a:r>
          </a:p>
          <a:p>
            <a:pPr lvl="2"/>
            <a:r>
              <a:rPr lang="en-US" altLang="et-EE" noProof="0" smtClean="0"/>
              <a:t>Third level</a:t>
            </a:r>
          </a:p>
          <a:p>
            <a:pPr lvl="3"/>
            <a:r>
              <a:rPr lang="en-US" altLang="et-EE" noProof="0" smtClean="0"/>
              <a:t>Fourth level</a:t>
            </a:r>
          </a:p>
          <a:p>
            <a:pPr lvl="4"/>
            <a:r>
              <a:rPr lang="en-US" altLang="et-EE" noProof="0" smtClean="0"/>
              <a:t>Fifth level</a:t>
            </a:r>
            <a:endParaRPr lang="et-EE" altLang="et-EE" noProof="0" dirty="0" smtClean="0"/>
          </a:p>
        </p:txBody>
      </p:sp>
      <p:sp>
        <p:nvSpPr>
          <p:cNvPr id="2" name="Rectangle 4"/>
          <p:cNvSpPr>
            <a:spLocks noGrp="1" noChangeArrowheads="1"/>
          </p:cNvSpPr>
          <p:nvPr>
            <p:ph type="dt" sz="half" idx="2"/>
          </p:nvPr>
        </p:nvSpPr>
        <p:spPr bwMode="auto">
          <a:xfrm>
            <a:off x="395536"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4974"/>
                </a:solidFill>
                <a:latin typeface="+mn-lt"/>
              </a:defRPr>
            </a:lvl1pPr>
          </a:lstStyle>
          <a:p>
            <a:endParaRPr lang="et-EE"/>
          </a:p>
        </p:txBody>
      </p:sp>
      <p:sp>
        <p:nvSpPr>
          <p:cNvPr id="1029" name="Rectangle 5"/>
          <p:cNvSpPr>
            <a:spLocks noGrp="1" noChangeArrowheads="1"/>
          </p:cNvSpPr>
          <p:nvPr>
            <p:ph type="ftr" sz="quarter" idx="3"/>
          </p:nvPr>
        </p:nvSpPr>
        <p:spPr bwMode="auto">
          <a:xfrm>
            <a:off x="2627784" y="6248400"/>
            <a:ext cx="367240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4974"/>
                </a:solidFill>
                <a:latin typeface="+mn-lt"/>
              </a:defRPr>
            </a:lvl1pPr>
          </a:lstStyle>
          <a:p>
            <a:endParaRPr lang="et-E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4974"/>
                </a:solidFill>
                <a:latin typeface="+mn-lt"/>
              </a:defRPr>
            </a:lvl1pPr>
          </a:lstStyle>
          <a:p>
            <a:fld id="{5A048BAE-40AB-4636-ABCD-3A2552B4ACBC}"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4400">
          <a:solidFill>
            <a:srgbClr val="004974"/>
          </a:solidFill>
          <a:latin typeface="+mj-lt"/>
          <a:ea typeface="+mj-ea"/>
          <a:cs typeface="+mj-cs"/>
        </a:defRPr>
      </a:lvl1pPr>
      <a:lvl2pPr algn="r" rtl="0" eaLnBrk="1" fontAlgn="base" hangingPunct="1">
        <a:spcBef>
          <a:spcPct val="0"/>
        </a:spcBef>
        <a:spcAft>
          <a:spcPct val="0"/>
        </a:spcAft>
        <a:defRPr sz="4400">
          <a:solidFill>
            <a:srgbClr val="004974"/>
          </a:solidFill>
          <a:latin typeface="Arial" charset="0"/>
        </a:defRPr>
      </a:lvl2pPr>
      <a:lvl3pPr algn="r" rtl="0" eaLnBrk="1" fontAlgn="base" hangingPunct="1">
        <a:spcBef>
          <a:spcPct val="0"/>
        </a:spcBef>
        <a:spcAft>
          <a:spcPct val="0"/>
        </a:spcAft>
        <a:defRPr sz="4400">
          <a:solidFill>
            <a:srgbClr val="004974"/>
          </a:solidFill>
          <a:latin typeface="Arial" charset="0"/>
        </a:defRPr>
      </a:lvl3pPr>
      <a:lvl4pPr algn="r" rtl="0" eaLnBrk="1" fontAlgn="base" hangingPunct="1">
        <a:spcBef>
          <a:spcPct val="0"/>
        </a:spcBef>
        <a:spcAft>
          <a:spcPct val="0"/>
        </a:spcAft>
        <a:defRPr sz="4400">
          <a:solidFill>
            <a:srgbClr val="004974"/>
          </a:solidFill>
          <a:latin typeface="Arial" charset="0"/>
        </a:defRPr>
      </a:lvl4pPr>
      <a:lvl5pPr algn="r" rtl="0" eaLnBrk="1" fontAlgn="base" hangingPunct="1">
        <a:spcBef>
          <a:spcPct val="0"/>
        </a:spcBef>
        <a:spcAft>
          <a:spcPct val="0"/>
        </a:spcAft>
        <a:defRPr sz="4400">
          <a:solidFill>
            <a:srgbClr val="004974"/>
          </a:solidFill>
          <a:latin typeface="Arial" charset="0"/>
        </a:defRPr>
      </a:lvl5pPr>
      <a:lvl6pPr marL="457200" algn="r" rtl="0" eaLnBrk="1" fontAlgn="base" hangingPunct="1">
        <a:spcBef>
          <a:spcPct val="0"/>
        </a:spcBef>
        <a:spcAft>
          <a:spcPct val="0"/>
        </a:spcAft>
        <a:defRPr sz="4400">
          <a:solidFill>
            <a:srgbClr val="004974"/>
          </a:solidFill>
          <a:latin typeface="Arial" charset="0"/>
        </a:defRPr>
      </a:lvl6pPr>
      <a:lvl7pPr marL="914400" algn="r" rtl="0" eaLnBrk="1" fontAlgn="base" hangingPunct="1">
        <a:spcBef>
          <a:spcPct val="0"/>
        </a:spcBef>
        <a:spcAft>
          <a:spcPct val="0"/>
        </a:spcAft>
        <a:defRPr sz="4400">
          <a:solidFill>
            <a:srgbClr val="004974"/>
          </a:solidFill>
          <a:latin typeface="Arial" charset="0"/>
        </a:defRPr>
      </a:lvl7pPr>
      <a:lvl8pPr marL="1371600" algn="r" rtl="0" eaLnBrk="1" fontAlgn="base" hangingPunct="1">
        <a:spcBef>
          <a:spcPct val="0"/>
        </a:spcBef>
        <a:spcAft>
          <a:spcPct val="0"/>
        </a:spcAft>
        <a:defRPr sz="4400">
          <a:solidFill>
            <a:srgbClr val="004974"/>
          </a:solidFill>
          <a:latin typeface="Arial" charset="0"/>
        </a:defRPr>
      </a:lvl8pPr>
      <a:lvl9pPr marL="1828800" algn="r" rtl="0" eaLnBrk="1" fontAlgn="base" hangingPunct="1">
        <a:spcBef>
          <a:spcPct val="0"/>
        </a:spcBef>
        <a:spcAft>
          <a:spcPct val="0"/>
        </a:spcAft>
        <a:defRPr sz="4400">
          <a:solidFill>
            <a:srgbClr val="004974"/>
          </a:solidFill>
          <a:latin typeface="Arial" charset="0"/>
        </a:defRPr>
      </a:lvl9pPr>
    </p:titleStyle>
    <p:bodyStyle>
      <a:lvl1pPr marL="342900" indent="-342900" algn="l" rtl="0" eaLnBrk="1" fontAlgn="base" hangingPunct="1">
        <a:spcBef>
          <a:spcPct val="20000"/>
        </a:spcBef>
        <a:spcAft>
          <a:spcPct val="0"/>
        </a:spcAft>
        <a:buChar char="•"/>
        <a:defRPr sz="3200">
          <a:solidFill>
            <a:srgbClr val="004974"/>
          </a:solidFill>
          <a:latin typeface="+mn-lt"/>
          <a:ea typeface="+mn-ea"/>
          <a:cs typeface="+mn-cs"/>
        </a:defRPr>
      </a:lvl1pPr>
      <a:lvl2pPr marL="742950" indent="-285750" algn="l" rtl="0" eaLnBrk="1" fontAlgn="base" hangingPunct="1">
        <a:spcBef>
          <a:spcPct val="20000"/>
        </a:spcBef>
        <a:spcAft>
          <a:spcPct val="0"/>
        </a:spcAft>
        <a:buChar char="–"/>
        <a:defRPr sz="2800">
          <a:solidFill>
            <a:srgbClr val="004974"/>
          </a:solidFill>
          <a:latin typeface="+mn-lt"/>
        </a:defRPr>
      </a:lvl2pPr>
      <a:lvl3pPr marL="1143000" indent="-228600" algn="l" rtl="0" eaLnBrk="1" fontAlgn="base" hangingPunct="1">
        <a:spcBef>
          <a:spcPct val="20000"/>
        </a:spcBef>
        <a:spcAft>
          <a:spcPct val="0"/>
        </a:spcAft>
        <a:buChar char="•"/>
        <a:defRPr sz="2400">
          <a:solidFill>
            <a:srgbClr val="004974"/>
          </a:solidFill>
          <a:latin typeface="+mn-lt"/>
        </a:defRPr>
      </a:lvl3pPr>
      <a:lvl4pPr marL="1600200" indent="-228600" algn="l" rtl="0" eaLnBrk="1" fontAlgn="base" hangingPunct="1">
        <a:spcBef>
          <a:spcPct val="20000"/>
        </a:spcBef>
        <a:spcAft>
          <a:spcPct val="0"/>
        </a:spcAft>
        <a:buChar char="–"/>
        <a:defRPr sz="2000">
          <a:solidFill>
            <a:srgbClr val="004974"/>
          </a:solidFill>
          <a:latin typeface="+mn-lt"/>
        </a:defRPr>
      </a:lvl4pPr>
      <a:lvl5pPr marL="2057400" indent="-228600" algn="l" rtl="0" eaLnBrk="1" fontAlgn="base" hangingPunct="1">
        <a:spcBef>
          <a:spcPct val="20000"/>
        </a:spcBef>
        <a:spcAft>
          <a:spcPct val="0"/>
        </a:spcAft>
        <a:buChar char="»"/>
        <a:defRPr sz="2000">
          <a:solidFill>
            <a:srgbClr val="004974"/>
          </a:solidFill>
          <a:latin typeface="+mn-lt"/>
        </a:defRPr>
      </a:lvl5pPr>
      <a:lvl6pPr marL="2514600" indent="-228600" algn="l" rtl="0" eaLnBrk="1" fontAlgn="base" hangingPunct="1">
        <a:spcBef>
          <a:spcPct val="20000"/>
        </a:spcBef>
        <a:spcAft>
          <a:spcPct val="0"/>
        </a:spcAft>
        <a:buChar char="»"/>
        <a:defRPr sz="2000">
          <a:solidFill>
            <a:srgbClr val="004974"/>
          </a:solidFill>
          <a:latin typeface="+mn-lt"/>
        </a:defRPr>
      </a:lvl6pPr>
      <a:lvl7pPr marL="2971800" indent="-228600" algn="l" rtl="0" eaLnBrk="1" fontAlgn="base" hangingPunct="1">
        <a:spcBef>
          <a:spcPct val="20000"/>
        </a:spcBef>
        <a:spcAft>
          <a:spcPct val="0"/>
        </a:spcAft>
        <a:buChar char="»"/>
        <a:defRPr sz="2000">
          <a:solidFill>
            <a:srgbClr val="004974"/>
          </a:solidFill>
          <a:latin typeface="+mn-lt"/>
        </a:defRPr>
      </a:lvl7pPr>
      <a:lvl8pPr marL="3429000" indent="-228600" algn="l" rtl="0" eaLnBrk="1" fontAlgn="base" hangingPunct="1">
        <a:spcBef>
          <a:spcPct val="20000"/>
        </a:spcBef>
        <a:spcAft>
          <a:spcPct val="0"/>
        </a:spcAft>
        <a:buChar char="»"/>
        <a:defRPr sz="2000">
          <a:solidFill>
            <a:srgbClr val="004974"/>
          </a:solidFill>
          <a:latin typeface="+mn-lt"/>
        </a:defRPr>
      </a:lvl8pPr>
      <a:lvl9pPr marL="3886200" indent="-228600" algn="l" rtl="0" eaLnBrk="1" fontAlgn="base" hangingPunct="1">
        <a:spcBef>
          <a:spcPct val="20000"/>
        </a:spcBef>
        <a:spcAft>
          <a:spcPct val="0"/>
        </a:spcAft>
        <a:buChar char="»"/>
        <a:defRPr sz="2000">
          <a:solidFill>
            <a:srgbClr val="004974"/>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1945" y="-401"/>
            <a:ext cx="9188571" cy="689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547813" y="1125538"/>
            <a:ext cx="72006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t-EE" altLang="et-EE" noProof="0" dirty="0" err="1" smtClean="0"/>
              <a:t>Click</a:t>
            </a:r>
            <a:r>
              <a:rPr lang="et-EE" altLang="et-EE" noProof="0" dirty="0" smtClean="0"/>
              <a:t> </a:t>
            </a:r>
            <a:r>
              <a:rPr lang="et-EE" altLang="et-EE" noProof="0" dirty="0" err="1" smtClean="0"/>
              <a:t>to</a:t>
            </a:r>
            <a:r>
              <a:rPr lang="et-EE" altLang="et-EE" noProof="0" dirty="0" smtClean="0"/>
              <a:t> </a:t>
            </a:r>
            <a:r>
              <a:rPr lang="et-EE" altLang="et-EE" noProof="0" dirty="0" err="1" smtClean="0"/>
              <a:t>edit</a:t>
            </a:r>
            <a:r>
              <a:rPr lang="et-EE" altLang="et-EE" noProof="0" dirty="0" smtClean="0"/>
              <a:t> </a:t>
            </a:r>
            <a:r>
              <a:rPr lang="et-EE" altLang="et-EE" noProof="0" dirty="0" err="1" smtClean="0"/>
              <a:t>Master</a:t>
            </a:r>
            <a:r>
              <a:rPr lang="et-EE" altLang="et-EE" noProof="0" dirty="0" smtClean="0"/>
              <a:t> </a:t>
            </a:r>
            <a:r>
              <a:rPr lang="et-EE" altLang="et-EE" noProof="0" dirty="0" err="1" smtClean="0"/>
              <a:t>title</a:t>
            </a:r>
            <a:r>
              <a:rPr lang="et-EE" altLang="et-EE" noProof="0" dirty="0" smtClean="0"/>
              <a:t> </a:t>
            </a:r>
          </a:p>
        </p:txBody>
      </p:sp>
      <p:sp>
        <p:nvSpPr>
          <p:cNvPr id="1028" name="Rectangle 3"/>
          <p:cNvSpPr>
            <a:spLocks noGrp="1" noChangeArrowheads="1"/>
          </p:cNvSpPr>
          <p:nvPr>
            <p:ph type="body" idx="1"/>
          </p:nvPr>
        </p:nvSpPr>
        <p:spPr bwMode="auto">
          <a:xfrm>
            <a:off x="1547813" y="2050504"/>
            <a:ext cx="720065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noProof="0" dirty="0" smtClean="0"/>
              <a:t>Click to edit Master text styles</a:t>
            </a:r>
          </a:p>
          <a:p>
            <a:pPr lvl="1"/>
            <a:r>
              <a:rPr lang="en-US" altLang="et-EE" noProof="0" dirty="0" smtClean="0"/>
              <a:t>Second level</a:t>
            </a:r>
          </a:p>
          <a:p>
            <a:pPr lvl="2"/>
            <a:r>
              <a:rPr lang="en-US" altLang="et-EE" noProof="0" dirty="0" smtClean="0"/>
              <a:t>Third level</a:t>
            </a:r>
          </a:p>
          <a:p>
            <a:pPr lvl="3"/>
            <a:r>
              <a:rPr lang="en-US" altLang="et-EE" noProof="0" dirty="0" smtClean="0"/>
              <a:t>Fourth level</a:t>
            </a:r>
          </a:p>
          <a:p>
            <a:pPr lvl="4"/>
            <a:r>
              <a:rPr lang="en-US" altLang="et-EE" noProof="0" dirty="0" smtClean="0"/>
              <a:t>Fifth level</a:t>
            </a:r>
            <a:endParaRPr lang="et-EE" altLang="et-EE" noProof="0" dirty="0" smtClean="0"/>
          </a:p>
        </p:txBody>
      </p:sp>
      <p:sp>
        <p:nvSpPr>
          <p:cNvPr id="2" name="Rectangle 4"/>
          <p:cNvSpPr>
            <a:spLocks noGrp="1" noChangeArrowheads="1"/>
          </p:cNvSpPr>
          <p:nvPr>
            <p:ph type="dt" sz="half" idx="2"/>
          </p:nvPr>
        </p:nvSpPr>
        <p:spPr bwMode="auto">
          <a:xfrm>
            <a:off x="1443038"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4974"/>
                </a:solidFill>
                <a:latin typeface="+mn-lt"/>
              </a:defRPr>
            </a:lvl1pPr>
          </a:lstStyle>
          <a:p>
            <a:endParaRPr lang="et-EE" dirty="0"/>
          </a:p>
        </p:txBody>
      </p:sp>
      <p:sp>
        <p:nvSpPr>
          <p:cNvPr id="1029" name="Rectangle 5"/>
          <p:cNvSpPr>
            <a:spLocks noGrp="1" noChangeArrowheads="1"/>
          </p:cNvSpPr>
          <p:nvPr>
            <p:ph type="ftr" sz="quarter" idx="3"/>
          </p:nvPr>
        </p:nvSpPr>
        <p:spPr bwMode="auto">
          <a:xfrm>
            <a:off x="34925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4974"/>
                </a:solidFill>
                <a:latin typeface="+mn-lt"/>
              </a:defRPr>
            </a:lvl1pPr>
          </a:lstStyle>
          <a:p>
            <a:endParaRPr lang="et-EE"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4974"/>
                </a:solidFill>
                <a:latin typeface="+mn-lt"/>
              </a:defRPr>
            </a:lvl1pPr>
          </a:lstStyle>
          <a:p>
            <a:fld id="{5A048BAE-40AB-4636-ABCD-3A2552B4ACBC}"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iming>
    <p:tnLst>
      <p:par>
        <p:cTn id="1" dur="indefinite" restart="never" nodeType="tmRoot"/>
      </p:par>
    </p:tnLst>
  </p:timing>
  <p:hf sldNum="0" hdr="0" ftr="0" dt="0"/>
  <p:txStyles>
    <p:titleStyle>
      <a:lvl1pPr algn="r" rtl="0" eaLnBrk="1" fontAlgn="base" hangingPunct="1">
        <a:spcBef>
          <a:spcPct val="0"/>
        </a:spcBef>
        <a:spcAft>
          <a:spcPct val="0"/>
        </a:spcAft>
        <a:defRPr sz="4400">
          <a:solidFill>
            <a:srgbClr val="004974"/>
          </a:solidFill>
          <a:latin typeface="+mj-lt"/>
          <a:ea typeface="+mj-ea"/>
          <a:cs typeface="+mj-cs"/>
        </a:defRPr>
      </a:lvl1pPr>
      <a:lvl2pPr algn="r" rtl="0" eaLnBrk="1" fontAlgn="base" hangingPunct="1">
        <a:spcBef>
          <a:spcPct val="0"/>
        </a:spcBef>
        <a:spcAft>
          <a:spcPct val="0"/>
        </a:spcAft>
        <a:defRPr sz="4400">
          <a:solidFill>
            <a:srgbClr val="004974"/>
          </a:solidFill>
          <a:latin typeface="Arial" charset="0"/>
        </a:defRPr>
      </a:lvl2pPr>
      <a:lvl3pPr algn="r" rtl="0" eaLnBrk="1" fontAlgn="base" hangingPunct="1">
        <a:spcBef>
          <a:spcPct val="0"/>
        </a:spcBef>
        <a:spcAft>
          <a:spcPct val="0"/>
        </a:spcAft>
        <a:defRPr sz="4400">
          <a:solidFill>
            <a:srgbClr val="004974"/>
          </a:solidFill>
          <a:latin typeface="Arial" charset="0"/>
        </a:defRPr>
      </a:lvl3pPr>
      <a:lvl4pPr algn="r" rtl="0" eaLnBrk="1" fontAlgn="base" hangingPunct="1">
        <a:spcBef>
          <a:spcPct val="0"/>
        </a:spcBef>
        <a:spcAft>
          <a:spcPct val="0"/>
        </a:spcAft>
        <a:defRPr sz="4400">
          <a:solidFill>
            <a:srgbClr val="004974"/>
          </a:solidFill>
          <a:latin typeface="Arial" charset="0"/>
        </a:defRPr>
      </a:lvl4pPr>
      <a:lvl5pPr algn="r" rtl="0" eaLnBrk="1" fontAlgn="base" hangingPunct="1">
        <a:spcBef>
          <a:spcPct val="0"/>
        </a:spcBef>
        <a:spcAft>
          <a:spcPct val="0"/>
        </a:spcAft>
        <a:defRPr sz="4400">
          <a:solidFill>
            <a:srgbClr val="004974"/>
          </a:solidFill>
          <a:latin typeface="Arial" charset="0"/>
        </a:defRPr>
      </a:lvl5pPr>
      <a:lvl6pPr marL="457200" algn="r" rtl="0" eaLnBrk="1" fontAlgn="base" hangingPunct="1">
        <a:spcBef>
          <a:spcPct val="0"/>
        </a:spcBef>
        <a:spcAft>
          <a:spcPct val="0"/>
        </a:spcAft>
        <a:defRPr sz="4400">
          <a:solidFill>
            <a:srgbClr val="004974"/>
          </a:solidFill>
          <a:latin typeface="Arial" charset="0"/>
        </a:defRPr>
      </a:lvl6pPr>
      <a:lvl7pPr marL="914400" algn="r" rtl="0" eaLnBrk="1" fontAlgn="base" hangingPunct="1">
        <a:spcBef>
          <a:spcPct val="0"/>
        </a:spcBef>
        <a:spcAft>
          <a:spcPct val="0"/>
        </a:spcAft>
        <a:defRPr sz="4400">
          <a:solidFill>
            <a:srgbClr val="004974"/>
          </a:solidFill>
          <a:latin typeface="Arial" charset="0"/>
        </a:defRPr>
      </a:lvl7pPr>
      <a:lvl8pPr marL="1371600" algn="r" rtl="0" eaLnBrk="1" fontAlgn="base" hangingPunct="1">
        <a:spcBef>
          <a:spcPct val="0"/>
        </a:spcBef>
        <a:spcAft>
          <a:spcPct val="0"/>
        </a:spcAft>
        <a:defRPr sz="4400">
          <a:solidFill>
            <a:srgbClr val="004974"/>
          </a:solidFill>
          <a:latin typeface="Arial" charset="0"/>
        </a:defRPr>
      </a:lvl8pPr>
      <a:lvl9pPr marL="1828800" algn="r" rtl="0" eaLnBrk="1" fontAlgn="base" hangingPunct="1">
        <a:spcBef>
          <a:spcPct val="0"/>
        </a:spcBef>
        <a:spcAft>
          <a:spcPct val="0"/>
        </a:spcAft>
        <a:defRPr sz="4400">
          <a:solidFill>
            <a:srgbClr val="004974"/>
          </a:solidFill>
          <a:latin typeface="Arial" charset="0"/>
        </a:defRPr>
      </a:lvl9pPr>
    </p:titleStyle>
    <p:bodyStyle>
      <a:lvl1pPr marL="342900" indent="-342900" algn="l" rtl="0" eaLnBrk="1" fontAlgn="base" hangingPunct="1">
        <a:spcBef>
          <a:spcPct val="20000"/>
        </a:spcBef>
        <a:spcAft>
          <a:spcPct val="0"/>
        </a:spcAft>
        <a:buChar char="•"/>
        <a:defRPr sz="3200">
          <a:solidFill>
            <a:srgbClr val="004974"/>
          </a:solidFill>
          <a:latin typeface="+mn-lt"/>
          <a:ea typeface="+mn-ea"/>
          <a:cs typeface="+mn-cs"/>
        </a:defRPr>
      </a:lvl1pPr>
      <a:lvl2pPr marL="742950" indent="-285750" algn="l" rtl="0" eaLnBrk="1" fontAlgn="base" hangingPunct="1">
        <a:spcBef>
          <a:spcPct val="20000"/>
        </a:spcBef>
        <a:spcAft>
          <a:spcPct val="0"/>
        </a:spcAft>
        <a:buChar char="–"/>
        <a:defRPr sz="2800">
          <a:solidFill>
            <a:srgbClr val="004974"/>
          </a:solidFill>
          <a:latin typeface="+mn-lt"/>
        </a:defRPr>
      </a:lvl2pPr>
      <a:lvl3pPr marL="1143000" indent="-228600" algn="l" rtl="0" eaLnBrk="1" fontAlgn="base" hangingPunct="1">
        <a:spcBef>
          <a:spcPct val="20000"/>
        </a:spcBef>
        <a:spcAft>
          <a:spcPct val="0"/>
        </a:spcAft>
        <a:buChar char="•"/>
        <a:defRPr sz="2400">
          <a:solidFill>
            <a:srgbClr val="004974"/>
          </a:solidFill>
          <a:latin typeface="+mn-lt"/>
        </a:defRPr>
      </a:lvl3pPr>
      <a:lvl4pPr marL="1600200" indent="-228600" algn="l" rtl="0" eaLnBrk="1" fontAlgn="base" hangingPunct="1">
        <a:spcBef>
          <a:spcPct val="20000"/>
        </a:spcBef>
        <a:spcAft>
          <a:spcPct val="0"/>
        </a:spcAft>
        <a:buChar char="–"/>
        <a:defRPr sz="2000">
          <a:solidFill>
            <a:srgbClr val="004974"/>
          </a:solidFill>
          <a:latin typeface="+mn-lt"/>
        </a:defRPr>
      </a:lvl4pPr>
      <a:lvl5pPr marL="2057400" indent="-228600" algn="l" rtl="0" eaLnBrk="1" fontAlgn="base" hangingPunct="1">
        <a:spcBef>
          <a:spcPct val="20000"/>
        </a:spcBef>
        <a:spcAft>
          <a:spcPct val="0"/>
        </a:spcAft>
        <a:buChar char="»"/>
        <a:defRPr sz="2000">
          <a:solidFill>
            <a:srgbClr val="004974"/>
          </a:solidFill>
          <a:latin typeface="+mn-lt"/>
        </a:defRPr>
      </a:lvl5pPr>
      <a:lvl6pPr marL="2514600" indent="-228600" algn="l" rtl="0" eaLnBrk="1" fontAlgn="base" hangingPunct="1">
        <a:spcBef>
          <a:spcPct val="20000"/>
        </a:spcBef>
        <a:spcAft>
          <a:spcPct val="0"/>
        </a:spcAft>
        <a:buChar char="»"/>
        <a:defRPr sz="2000">
          <a:solidFill>
            <a:srgbClr val="004974"/>
          </a:solidFill>
          <a:latin typeface="+mn-lt"/>
        </a:defRPr>
      </a:lvl6pPr>
      <a:lvl7pPr marL="2971800" indent="-228600" algn="l" rtl="0" eaLnBrk="1" fontAlgn="base" hangingPunct="1">
        <a:spcBef>
          <a:spcPct val="20000"/>
        </a:spcBef>
        <a:spcAft>
          <a:spcPct val="0"/>
        </a:spcAft>
        <a:buChar char="»"/>
        <a:defRPr sz="2000">
          <a:solidFill>
            <a:srgbClr val="004974"/>
          </a:solidFill>
          <a:latin typeface="+mn-lt"/>
        </a:defRPr>
      </a:lvl7pPr>
      <a:lvl8pPr marL="3429000" indent="-228600" algn="l" rtl="0" eaLnBrk="1" fontAlgn="base" hangingPunct="1">
        <a:spcBef>
          <a:spcPct val="20000"/>
        </a:spcBef>
        <a:spcAft>
          <a:spcPct val="0"/>
        </a:spcAft>
        <a:buChar char="»"/>
        <a:defRPr sz="2000">
          <a:solidFill>
            <a:srgbClr val="004974"/>
          </a:solidFill>
          <a:latin typeface="+mn-lt"/>
        </a:defRPr>
      </a:lvl8pPr>
      <a:lvl9pPr marL="3886200" indent="-228600" algn="l" rtl="0" eaLnBrk="1" fontAlgn="base" hangingPunct="1">
        <a:spcBef>
          <a:spcPct val="20000"/>
        </a:spcBef>
        <a:spcAft>
          <a:spcPct val="0"/>
        </a:spcAft>
        <a:buChar char="»"/>
        <a:defRPr sz="2000">
          <a:solidFill>
            <a:srgbClr val="004974"/>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b="1" dirty="0" err="1" smtClean="0">
                <a:solidFill>
                  <a:schemeClr val="tx1"/>
                </a:solidFill>
              </a:rPr>
              <a:t>Archimedes</a:t>
            </a:r>
            <a:r>
              <a:rPr lang="et-EE" b="1" dirty="0" smtClean="0">
                <a:solidFill>
                  <a:schemeClr val="tx1"/>
                </a:solidFill>
              </a:rPr>
              <a:t> </a:t>
            </a:r>
            <a:r>
              <a:rPr lang="et-EE" b="1" dirty="0" err="1" smtClean="0">
                <a:solidFill>
                  <a:schemeClr val="tx1"/>
                </a:solidFill>
              </a:rPr>
              <a:t>Foundation</a:t>
            </a:r>
            <a:endParaRPr lang="et-EE" b="1" dirty="0">
              <a:solidFill>
                <a:schemeClr val="tx1"/>
              </a:solidFill>
            </a:endParaRPr>
          </a:p>
        </p:txBody>
      </p:sp>
      <p:sp>
        <p:nvSpPr>
          <p:cNvPr id="3" name="Subtitle 2"/>
          <p:cNvSpPr>
            <a:spLocks noGrp="1"/>
          </p:cNvSpPr>
          <p:nvPr>
            <p:ph type="subTitle" idx="1"/>
          </p:nvPr>
        </p:nvSpPr>
        <p:spPr/>
        <p:txBody>
          <a:bodyPr/>
          <a:lstStyle/>
          <a:p>
            <a:r>
              <a:rPr lang="et-EE" b="1" dirty="0" smtClean="0">
                <a:solidFill>
                  <a:schemeClr val="tx1"/>
                </a:solidFill>
              </a:rPr>
              <a:t>Rait Toompere</a:t>
            </a:r>
            <a:br>
              <a:rPr lang="et-EE" b="1" dirty="0" smtClean="0">
                <a:solidFill>
                  <a:schemeClr val="tx1"/>
                </a:solidFill>
              </a:rPr>
            </a:br>
            <a:r>
              <a:rPr lang="et-EE" b="1" dirty="0" err="1" smtClean="0">
                <a:solidFill>
                  <a:schemeClr val="tx1"/>
                </a:solidFill>
              </a:rPr>
              <a:t>July</a:t>
            </a:r>
            <a:r>
              <a:rPr lang="et-EE" b="1" dirty="0" smtClean="0">
                <a:solidFill>
                  <a:schemeClr val="tx1"/>
                </a:solidFill>
              </a:rPr>
              <a:t> 2016</a:t>
            </a:r>
            <a:endParaRPr lang="et-EE" b="1" dirty="0">
              <a:solidFill>
                <a:schemeClr val="tx1"/>
              </a:solidFill>
            </a:endParaRPr>
          </a:p>
        </p:txBody>
      </p:sp>
    </p:spTree>
    <p:extLst>
      <p:ext uri="{BB962C8B-B14F-4D97-AF65-F5344CB8AC3E}">
        <p14:creationId xmlns:p14="http://schemas.microsoft.com/office/powerpoint/2010/main" val="876573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err="1" smtClean="0">
                <a:solidFill>
                  <a:schemeClr val="tx1"/>
                </a:solidFill>
              </a:rPr>
              <a:t>Our</a:t>
            </a:r>
            <a:r>
              <a:rPr lang="et-EE" b="1" dirty="0">
                <a:solidFill>
                  <a:schemeClr val="tx1"/>
                </a:solidFill>
              </a:rPr>
              <a:t> </a:t>
            </a:r>
            <a:r>
              <a:rPr lang="et-EE" b="1" dirty="0" err="1" smtClean="0">
                <a:solidFill>
                  <a:schemeClr val="tx1"/>
                </a:solidFill>
              </a:rPr>
              <a:t>goals</a:t>
            </a:r>
            <a:r>
              <a:rPr lang="et-EE" b="1" dirty="0" smtClean="0">
                <a:solidFill>
                  <a:schemeClr val="tx1"/>
                </a:solidFill>
              </a:rPr>
              <a:t> </a:t>
            </a:r>
            <a:r>
              <a:rPr lang="et-EE" b="1" dirty="0" err="1" smtClean="0">
                <a:solidFill>
                  <a:schemeClr val="tx1"/>
                </a:solidFill>
              </a:rPr>
              <a:t>in</a:t>
            </a:r>
            <a:r>
              <a:rPr lang="et-EE" b="1" dirty="0" smtClean="0">
                <a:solidFill>
                  <a:schemeClr val="tx1"/>
                </a:solidFill>
              </a:rPr>
              <a:t> </a:t>
            </a:r>
            <a:r>
              <a:rPr lang="et-EE" b="1" dirty="0" err="1" smtClean="0">
                <a:solidFill>
                  <a:schemeClr val="tx1"/>
                </a:solidFill>
              </a:rPr>
              <a:t>society</a:t>
            </a:r>
            <a:endParaRPr lang="et-EE" b="1" dirty="0">
              <a:solidFill>
                <a:schemeClr val="tx1"/>
              </a:solidFill>
            </a:endParaRPr>
          </a:p>
        </p:txBody>
      </p:sp>
      <p:sp>
        <p:nvSpPr>
          <p:cNvPr id="3" name="Content Placeholder 2"/>
          <p:cNvSpPr>
            <a:spLocks noGrp="1"/>
          </p:cNvSpPr>
          <p:nvPr>
            <p:ph idx="1"/>
          </p:nvPr>
        </p:nvSpPr>
        <p:spPr>
          <a:xfrm>
            <a:off x="5580112" y="2492896"/>
            <a:ext cx="3096344" cy="3240360"/>
          </a:xfrm>
        </p:spPr>
        <p:txBody>
          <a:bodyPr/>
          <a:lstStyle/>
          <a:p>
            <a:pPr marL="0" indent="0">
              <a:buNone/>
            </a:pPr>
            <a:r>
              <a:rPr lang="et-EE" sz="1800" dirty="0" smtClean="0">
                <a:solidFill>
                  <a:schemeClr val="tx1"/>
                </a:solidFill>
              </a:rPr>
              <a:t>Main </a:t>
            </a:r>
            <a:r>
              <a:rPr lang="et-EE" sz="1800" dirty="0" err="1" smtClean="0">
                <a:solidFill>
                  <a:schemeClr val="tx1"/>
                </a:solidFill>
              </a:rPr>
              <a:t>activities</a:t>
            </a:r>
            <a:r>
              <a:rPr lang="et-EE" sz="1800" dirty="0">
                <a:solidFill>
                  <a:schemeClr val="tx1"/>
                </a:solidFill>
              </a:rPr>
              <a:t>:</a:t>
            </a:r>
            <a:r>
              <a:rPr lang="et-EE" sz="1800" dirty="0" smtClean="0">
                <a:solidFill>
                  <a:schemeClr val="tx1"/>
                </a:solidFill>
              </a:rPr>
              <a:t> 31.12.2015.</a:t>
            </a:r>
          </a:p>
          <a:p>
            <a:pPr marL="0" indent="0">
              <a:buNone/>
            </a:pPr>
            <a:r>
              <a:rPr lang="et-EE" sz="1800" dirty="0" smtClean="0">
                <a:solidFill>
                  <a:schemeClr val="tx1"/>
                </a:solidFill>
              </a:rPr>
              <a:t/>
            </a:r>
            <a:br>
              <a:rPr lang="et-EE" sz="1800" dirty="0" smtClean="0">
                <a:solidFill>
                  <a:schemeClr val="tx1"/>
                </a:solidFill>
              </a:rPr>
            </a:br>
            <a:r>
              <a:rPr lang="et-EE" sz="1800" dirty="0" smtClean="0">
                <a:solidFill>
                  <a:srgbClr val="C00000"/>
                </a:solidFill>
              </a:rPr>
              <a:t>8</a:t>
            </a:r>
            <a:r>
              <a:rPr lang="et-EE" sz="1800" dirty="0" smtClean="0">
                <a:solidFill>
                  <a:schemeClr val="tx1"/>
                </a:solidFill>
              </a:rPr>
              <a:t> – </a:t>
            </a:r>
            <a:r>
              <a:rPr lang="et-EE" sz="1800" dirty="0" err="1" smtClean="0">
                <a:solidFill>
                  <a:schemeClr val="tx1"/>
                </a:solidFill>
              </a:rPr>
              <a:t>Acknowledged</a:t>
            </a:r>
            <a:r>
              <a:rPr lang="et-EE" sz="1800" dirty="0" smtClean="0">
                <a:solidFill>
                  <a:schemeClr val="tx1"/>
                </a:solidFill>
              </a:rPr>
              <a:t> </a:t>
            </a:r>
            <a:r>
              <a:rPr lang="et-EE" sz="1800" dirty="0" err="1" smtClean="0">
                <a:solidFill>
                  <a:schemeClr val="tx1"/>
                </a:solidFill>
              </a:rPr>
              <a:t>quality</a:t>
            </a:r>
            <a:endParaRPr lang="et-EE" sz="1800" dirty="0" smtClean="0">
              <a:solidFill>
                <a:schemeClr val="tx1"/>
              </a:solidFill>
            </a:endParaRPr>
          </a:p>
          <a:p>
            <a:pPr marL="0" indent="0">
              <a:buNone/>
            </a:pPr>
            <a:r>
              <a:rPr lang="et-EE" sz="1800" dirty="0" smtClean="0">
                <a:solidFill>
                  <a:srgbClr val="C00000"/>
                </a:solidFill>
              </a:rPr>
              <a:t>41</a:t>
            </a:r>
            <a:r>
              <a:rPr lang="et-EE" sz="1800" dirty="0" smtClean="0">
                <a:solidFill>
                  <a:schemeClr val="tx1"/>
                </a:solidFill>
              </a:rPr>
              <a:t> - </a:t>
            </a:r>
            <a:r>
              <a:rPr lang="en-US" sz="1800" dirty="0">
                <a:solidFill>
                  <a:schemeClr val="tx1"/>
                </a:solidFill>
              </a:rPr>
              <a:t>Development based on knowledge and </a:t>
            </a:r>
            <a:r>
              <a:rPr lang="en-US" sz="1800" dirty="0" smtClean="0">
                <a:solidFill>
                  <a:schemeClr val="tx1"/>
                </a:solidFill>
              </a:rPr>
              <a:t>cooperation</a:t>
            </a:r>
            <a:endParaRPr lang="et-EE" sz="1800" dirty="0" smtClean="0">
              <a:solidFill>
                <a:schemeClr val="tx1"/>
              </a:solidFill>
            </a:endParaRPr>
          </a:p>
          <a:p>
            <a:pPr marL="0" indent="0">
              <a:buNone/>
            </a:pPr>
            <a:r>
              <a:rPr lang="et-EE" sz="1800" dirty="0" smtClean="0">
                <a:solidFill>
                  <a:srgbClr val="C00000"/>
                </a:solidFill>
              </a:rPr>
              <a:t>153</a:t>
            </a:r>
            <a:r>
              <a:rPr lang="et-EE" sz="1800" dirty="0" smtClean="0">
                <a:solidFill>
                  <a:schemeClr val="tx1"/>
                </a:solidFill>
              </a:rPr>
              <a:t> – </a:t>
            </a:r>
            <a:r>
              <a:rPr lang="et-EE" sz="1800" dirty="0" err="1" smtClean="0">
                <a:solidFill>
                  <a:schemeClr val="tx1"/>
                </a:solidFill>
              </a:rPr>
              <a:t>Targeted</a:t>
            </a:r>
            <a:r>
              <a:rPr lang="et-EE" sz="1800" dirty="0" smtClean="0">
                <a:solidFill>
                  <a:schemeClr val="tx1"/>
                </a:solidFill>
              </a:rPr>
              <a:t> </a:t>
            </a:r>
            <a:r>
              <a:rPr lang="et-EE" sz="1800" dirty="0" err="1" smtClean="0">
                <a:solidFill>
                  <a:schemeClr val="tx1"/>
                </a:solidFill>
              </a:rPr>
              <a:t>investments</a:t>
            </a:r>
            <a:endParaRPr lang="et-EE" sz="1800" dirty="0" smtClean="0">
              <a:solidFill>
                <a:schemeClr val="tx1"/>
              </a:solidFill>
            </a:endParaRPr>
          </a:p>
          <a:p>
            <a:pPr marL="0" indent="0">
              <a:buNone/>
            </a:pPr>
            <a:endParaRPr lang="et-EE" sz="1800" dirty="0">
              <a:solidFill>
                <a:schemeClr val="tx1"/>
              </a:solidFill>
            </a:endParaRPr>
          </a:p>
          <a:p>
            <a:pPr marL="0" indent="0">
              <a:buNone/>
            </a:pPr>
            <a:r>
              <a:rPr lang="et-EE" sz="1800" dirty="0" err="1" smtClean="0">
                <a:solidFill>
                  <a:schemeClr val="tx1"/>
                </a:solidFill>
              </a:rPr>
              <a:t>Total</a:t>
            </a:r>
            <a:r>
              <a:rPr lang="et-EE" sz="1800" dirty="0" smtClean="0">
                <a:solidFill>
                  <a:schemeClr val="tx1"/>
                </a:solidFill>
              </a:rPr>
              <a:t>: 202 </a:t>
            </a:r>
            <a:r>
              <a:rPr lang="et-EE" sz="1800" dirty="0" err="1" smtClean="0">
                <a:solidFill>
                  <a:schemeClr val="tx1"/>
                </a:solidFill>
              </a:rPr>
              <a:t>different</a:t>
            </a:r>
            <a:r>
              <a:rPr lang="et-EE" sz="1800" dirty="0" smtClean="0">
                <a:solidFill>
                  <a:schemeClr val="tx1"/>
                </a:solidFill>
              </a:rPr>
              <a:t> </a:t>
            </a:r>
            <a:r>
              <a:rPr lang="et-EE" sz="1800" dirty="0" err="1" smtClean="0">
                <a:solidFill>
                  <a:schemeClr val="tx1"/>
                </a:solidFill>
              </a:rPr>
              <a:t>activities</a:t>
            </a:r>
            <a:endParaRPr lang="et-EE" sz="1800"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492896"/>
            <a:ext cx="36385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16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t-EE" dirty="0" err="1">
                <a:solidFill>
                  <a:schemeClr val="tx1"/>
                </a:solidFill>
              </a:rPr>
              <a:t>Acknowledged</a:t>
            </a:r>
            <a:r>
              <a:rPr lang="et-EE" dirty="0">
                <a:solidFill>
                  <a:schemeClr val="tx1"/>
                </a:solidFill>
              </a:rPr>
              <a:t> </a:t>
            </a:r>
            <a:r>
              <a:rPr lang="et-EE" dirty="0" err="1">
                <a:solidFill>
                  <a:schemeClr val="tx1"/>
                </a:solidFill>
              </a:rPr>
              <a:t>quality</a:t>
            </a:r>
            <a:endParaRPr lang="et-EE" dirty="0">
              <a:solidFill>
                <a:schemeClr val="tx1"/>
              </a:solidFill>
            </a:endParaRPr>
          </a:p>
        </p:txBody>
      </p:sp>
      <p:sp>
        <p:nvSpPr>
          <p:cNvPr id="3" name="Content Placeholder 2"/>
          <p:cNvSpPr>
            <a:spLocks noGrp="1"/>
          </p:cNvSpPr>
          <p:nvPr>
            <p:ph idx="1"/>
          </p:nvPr>
        </p:nvSpPr>
        <p:spPr/>
        <p:txBody>
          <a:bodyPr/>
          <a:lstStyle/>
          <a:p>
            <a:r>
              <a:rPr lang="et-EE" dirty="0" err="1" smtClean="0">
                <a:solidFill>
                  <a:schemeClr val="tx1"/>
                </a:solidFill>
              </a:rPr>
              <a:t>We</a:t>
            </a:r>
            <a:r>
              <a:rPr lang="et-EE" dirty="0" smtClean="0">
                <a:solidFill>
                  <a:schemeClr val="tx1"/>
                </a:solidFill>
              </a:rPr>
              <a:t> </a:t>
            </a:r>
            <a:r>
              <a:rPr lang="et-EE" dirty="0" err="1" smtClean="0">
                <a:solidFill>
                  <a:schemeClr val="tx1"/>
                </a:solidFill>
              </a:rPr>
              <a:t>have</a:t>
            </a:r>
            <a:r>
              <a:rPr lang="et-EE" dirty="0" smtClean="0">
                <a:solidFill>
                  <a:schemeClr val="tx1"/>
                </a:solidFill>
              </a:rPr>
              <a:t> </a:t>
            </a:r>
            <a:r>
              <a:rPr lang="et-EE" dirty="0" err="1" smtClean="0">
                <a:solidFill>
                  <a:schemeClr val="tx1"/>
                </a:solidFill>
              </a:rPr>
              <a:t>two</a:t>
            </a:r>
            <a:r>
              <a:rPr lang="et-EE" dirty="0" smtClean="0">
                <a:solidFill>
                  <a:schemeClr val="tx1"/>
                </a:solidFill>
              </a:rPr>
              <a:t> </a:t>
            </a:r>
            <a:r>
              <a:rPr lang="et-EE" dirty="0" err="1" smtClean="0">
                <a:solidFill>
                  <a:schemeClr val="tx1"/>
                </a:solidFill>
              </a:rPr>
              <a:t>main</a:t>
            </a:r>
            <a:r>
              <a:rPr lang="et-EE" dirty="0" smtClean="0">
                <a:solidFill>
                  <a:schemeClr val="tx1"/>
                </a:solidFill>
              </a:rPr>
              <a:t> </a:t>
            </a:r>
            <a:r>
              <a:rPr lang="et-EE" dirty="0" err="1" smtClean="0">
                <a:solidFill>
                  <a:schemeClr val="tx1"/>
                </a:solidFill>
              </a:rPr>
              <a:t>directions</a:t>
            </a:r>
            <a:r>
              <a:rPr lang="et-EE" dirty="0" smtClean="0">
                <a:solidFill>
                  <a:schemeClr val="tx1"/>
                </a:solidFill>
              </a:rPr>
              <a:t> </a:t>
            </a:r>
            <a:r>
              <a:rPr lang="et-EE" dirty="0" err="1" smtClean="0">
                <a:solidFill>
                  <a:schemeClr val="tx1"/>
                </a:solidFill>
              </a:rPr>
              <a:t>in</a:t>
            </a:r>
            <a:r>
              <a:rPr lang="et-EE" dirty="0" smtClean="0">
                <a:solidFill>
                  <a:schemeClr val="tx1"/>
                </a:solidFill>
              </a:rPr>
              <a:t> </a:t>
            </a:r>
            <a:r>
              <a:rPr lang="et-EE" dirty="0" err="1" smtClean="0">
                <a:solidFill>
                  <a:schemeClr val="tx1"/>
                </a:solidFill>
              </a:rPr>
              <a:t>the</a:t>
            </a:r>
            <a:r>
              <a:rPr lang="et-EE" dirty="0" smtClean="0">
                <a:solidFill>
                  <a:schemeClr val="tx1"/>
                </a:solidFill>
              </a:rPr>
              <a:t> </a:t>
            </a:r>
            <a:r>
              <a:rPr lang="et-EE" dirty="0" err="1" smtClean="0">
                <a:solidFill>
                  <a:schemeClr val="tx1"/>
                </a:solidFill>
              </a:rPr>
              <a:t>field</a:t>
            </a:r>
            <a:r>
              <a:rPr lang="et-EE" dirty="0" smtClean="0">
                <a:solidFill>
                  <a:schemeClr val="tx1"/>
                </a:solidFill>
              </a:rPr>
              <a:t> </a:t>
            </a:r>
            <a:r>
              <a:rPr lang="et-EE" dirty="0" err="1" smtClean="0">
                <a:solidFill>
                  <a:schemeClr val="tx1"/>
                </a:solidFill>
              </a:rPr>
              <a:t>of</a:t>
            </a:r>
            <a:r>
              <a:rPr lang="et-EE" dirty="0">
                <a:solidFill>
                  <a:schemeClr val="tx1"/>
                </a:solidFill>
              </a:rPr>
              <a:t> </a:t>
            </a:r>
            <a:r>
              <a:rPr lang="et-EE" dirty="0" err="1" smtClean="0">
                <a:solidFill>
                  <a:schemeClr val="tx1"/>
                </a:solidFill>
              </a:rPr>
              <a:t>acknowledged</a:t>
            </a:r>
            <a:r>
              <a:rPr lang="et-EE" dirty="0" smtClean="0">
                <a:solidFill>
                  <a:schemeClr val="tx1"/>
                </a:solidFill>
              </a:rPr>
              <a:t> </a:t>
            </a:r>
            <a:r>
              <a:rPr lang="et-EE" dirty="0" err="1" smtClean="0">
                <a:solidFill>
                  <a:schemeClr val="tx1"/>
                </a:solidFill>
              </a:rPr>
              <a:t>quality</a:t>
            </a:r>
            <a:r>
              <a:rPr lang="et-EE" dirty="0" smtClean="0">
                <a:solidFill>
                  <a:schemeClr val="tx1"/>
                </a:solidFill>
              </a:rPr>
              <a:t>:</a:t>
            </a:r>
            <a:endParaRPr lang="et-EE" dirty="0">
              <a:solidFill>
                <a:schemeClr val="tx1"/>
              </a:solidFill>
            </a:endParaRPr>
          </a:p>
          <a:p>
            <a:pPr marL="0" indent="0">
              <a:buNone/>
            </a:pPr>
            <a:endParaRPr lang="et-EE" sz="1200" dirty="0">
              <a:solidFill>
                <a:schemeClr val="tx1"/>
              </a:solidFill>
            </a:endParaRPr>
          </a:p>
          <a:p>
            <a:pPr marL="514350" indent="-514350">
              <a:buAutoNum type="arabicParenR"/>
            </a:pPr>
            <a:r>
              <a:rPr lang="et-EE" dirty="0" err="1">
                <a:solidFill>
                  <a:schemeClr val="tx1"/>
                </a:solidFill>
              </a:rPr>
              <a:t>A</a:t>
            </a:r>
            <a:r>
              <a:rPr lang="et-EE" dirty="0" err="1" smtClean="0">
                <a:solidFill>
                  <a:schemeClr val="tx1"/>
                </a:solidFill>
              </a:rPr>
              <a:t>ssessment</a:t>
            </a:r>
            <a:r>
              <a:rPr lang="et-EE" dirty="0" smtClean="0">
                <a:solidFill>
                  <a:schemeClr val="tx1"/>
                </a:solidFill>
              </a:rPr>
              <a:t> </a:t>
            </a:r>
            <a:r>
              <a:rPr lang="et-EE" dirty="0" err="1">
                <a:solidFill>
                  <a:schemeClr val="tx1"/>
                </a:solidFill>
              </a:rPr>
              <a:t>of</a:t>
            </a:r>
            <a:r>
              <a:rPr lang="et-EE" dirty="0">
                <a:solidFill>
                  <a:schemeClr val="tx1"/>
                </a:solidFill>
              </a:rPr>
              <a:t> </a:t>
            </a:r>
            <a:r>
              <a:rPr lang="et-EE" dirty="0" err="1">
                <a:solidFill>
                  <a:srgbClr val="C00000"/>
                </a:solidFill>
              </a:rPr>
              <a:t>foreign</a:t>
            </a:r>
            <a:r>
              <a:rPr lang="et-EE" dirty="0">
                <a:solidFill>
                  <a:srgbClr val="C00000"/>
                </a:solidFill>
              </a:rPr>
              <a:t> </a:t>
            </a:r>
            <a:r>
              <a:rPr lang="et-EE" dirty="0" err="1">
                <a:solidFill>
                  <a:srgbClr val="C00000"/>
                </a:solidFill>
              </a:rPr>
              <a:t>qualifications</a:t>
            </a:r>
            <a:r>
              <a:rPr lang="et-EE" dirty="0">
                <a:solidFill>
                  <a:schemeClr val="tx1"/>
                </a:solidFill>
              </a:rPr>
              <a:t>;</a:t>
            </a:r>
            <a:endParaRPr lang="et-EE" dirty="0" smtClean="0">
              <a:solidFill>
                <a:schemeClr val="tx1"/>
              </a:solidFill>
            </a:endParaRPr>
          </a:p>
          <a:p>
            <a:pPr marL="514350" indent="-514350">
              <a:buAutoNum type="arabicParenR"/>
            </a:pPr>
            <a:r>
              <a:rPr lang="et-EE" dirty="0" err="1" smtClean="0">
                <a:solidFill>
                  <a:schemeClr val="tx1"/>
                </a:solidFill>
              </a:rPr>
              <a:t>Ev</a:t>
            </a:r>
            <a:r>
              <a:rPr lang="en-US" dirty="0" err="1" smtClean="0">
                <a:solidFill>
                  <a:schemeClr val="tx1"/>
                </a:solidFill>
              </a:rPr>
              <a:t>aluations</a:t>
            </a:r>
            <a:r>
              <a:rPr lang="en-US" dirty="0" smtClean="0">
                <a:solidFill>
                  <a:schemeClr val="tx1"/>
                </a:solidFill>
              </a:rPr>
              <a:t> </a:t>
            </a:r>
            <a:r>
              <a:rPr lang="en-US" dirty="0">
                <a:solidFill>
                  <a:schemeClr val="tx1"/>
                </a:solidFill>
              </a:rPr>
              <a:t>of </a:t>
            </a:r>
            <a:r>
              <a:rPr lang="en-US" dirty="0">
                <a:solidFill>
                  <a:srgbClr val="C00000"/>
                </a:solidFill>
              </a:rPr>
              <a:t>higher and vocational education </a:t>
            </a:r>
            <a:r>
              <a:rPr lang="en-US" dirty="0">
                <a:solidFill>
                  <a:schemeClr val="tx1"/>
                </a:solidFill>
              </a:rPr>
              <a:t>in </a:t>
            </a:r>
            <a:r>
              <a:rPr lang="en-US" dirty="0" smtClean="0">
                <a:solidFill>
                  <a:schemeClr val="tx1"/>
                </a:solidFill>
              </a:rPr>
              <a:t>Estonia</a:t>
            </a:r>
            <a:r>
              <a:rPr lang="et-EE" dirty="0" smtClean="0">
                <a:solidFill>
                  <a:schemeClr val="tx1"/>
                </a:solidFill>
              </a:rPr>
              <a:t> </a:t>
            </a:r>
            <a:r>
              <a:rPr lang="et-EE" dirty="0" err="1" smtClean="0">
                <a:solidFill>
                  <a:schemeClr val="tx1"/>
                </a:solidFill>
              </a:rPr>
              <a:t>in</a:t>
            </a:r>
            <a:r>
              <a:rPr lang="et-EE" dirty="0" smtClean="0">
                <a:solidFill>
                  <a:schemeClr val="tx1"/>
                </a:solidFill>
              </a:rPr>
              <a:t> order </a:t>
            </a:r>
            <a:r>
              <a:rPr lang="et-EE" dirty="0" err="1" smtClean="0">
                <a:solidFill>
                  <a:schemeClr val="tx1"/>
                </a:solidFill>
              </a:rPr>
              <a:t>to</a:t>
            </a:r>
            <a:r>
              <a:rPr lang="et-EE" dirty="0" smtClean="0">
                <a:solidFill>
                  <a:schemeClr val="tx1"/>
                </a:solidFill>
              </a:rPr>
              <a:t> </a:t>
            </a:r>
            <a:r>
              <a:rPr lang="et-EE" dirty="0" err="1" smtClean="0">
                <a:solidFill>
                  <a:schemeClr val="tx1"/>
                </a:solidFill>
              </a:rPr>
              <a:t>guarantee</a:t>
            </a:r>
            <a:r>
              <a:rPr lang="et-EE" dirty="0" smtClean="0">
                <a:solidFill>
                  <a:schemeClr val="tx1"/>
                </a:solidFill>
              </a:rPr>
              <a:t> </a:t>
            </a:r>
            <a:r>
              <a:rPr lang="et-EE" dirty="0" err="1" smtClean="0">
                <a:solidFill>
                  <a:schemeClr val="tx1"/>
                </a:solidFill>
              </a:rPr>
              <a:t>the</a:t>
            </a:r>
            <a:r>
              <a:rPr lang="et-EE" dirty="0" smtClean="0">
                <a:solidFill>
                  <a:schemeClr val="tx1"/>
                </a:solidFill>
              </a:rPr>
              <a:t> </a:t>
            </a:r>
            <a:r>
              <a:rPr lang="et-EE" dirty="0" err="1" smtClean="0">
                <a:solidFill>
                  <a:schemeClr val="tx1"/>
                </a:solidFill>
              </a:rPr>
              <a:t>quality</a:t>
            </a:r>
            <a:r>
              <a:rPr lang="et-EE" dirty="0" smtClean="0">
                <a:solidFill>
                  <a:schemeClr val="tx1"/>
                </a:solidFill>
              </a:rPr>
              <a:t> </a:t>
            </a:r>
            <a:r>
              <a:rPr lang="et-EE" dirty="0" err="1" smtClean="0">
                <a:solidFill>
                  <a:schemeClr val="tx1"/>
                </a:solidFill>
              </a:rPr>
              <a:t>of</a:t>
            </a:r>
            <a:r>
              <a:rPr lang="et-EE" dirty="0" smtClean="0">
                <a:solidFill>
                  <a:schemeClr val="tx1"/>
                </a:solidFill>
              </a:rPr>
              <a:t> </a:t>
            </a:r>
            <a:r>
              <a:rPr lang="et-EE" dirty="0" err="1" smtClean="0">
                <a:solidFill>
                  <a:schemeClr val="tx1"/>
                </a:solidFill>
              </a:rPr>
              <a:t>education</a:t>
            </a:r>
            <a:endParaRPr lang="et-EE" dirty="0" smtClean="0">
              <a:solidFill>
                <a:schemeClr val="tx1"/>
              </a:solidFill>
            </a:endParaRPr>
          </a:p>
          <a:p>
            <a:pPr marL="0" indent="0">
              <a:buNone/>
            </a:pPr>
            <a:endParaRPr lang="et-EE" dirty="0"/>
          </a:p>
        </p:txBody>
      </p:sp>
      <p:sp>
        <p:nvSpPr>
          <p:cNvPr id="5" name="Up Arrow 4"/>
          <p:cNvSpPr/>
          <p:nvPr/>
        </p:nvSpPr>
        <p:spPr>
          <a:xfrm>
            <a:off x="3923928" y="908720"/>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730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24744"/>
            <a:ext cx="7344816" cy="790575"/>
          </a:xfrm>
        </p:spPr>
        <p:txBody>
          <a:bodyPr/>
          <a:lstStyle/>
          <a:p>
            <a:pPr algn="ctr"/>
            <a:r>
              <a:rPr lang="et-EE" sz="3600" dirty="0" err="1">
                <a:solidFill>
                  <a:schemeClr val="tx1"/>
                </a:solidFill>
              </a:rPr>
              <a:t>Acknowledged</a:t>
            </a:r>
            <a:r>
              <a:rPr lang="et-EE" sz="3600" dirty="0">
                <a:solidFill>
                  <a:schemeClr val="tx1"/>
                </a:solidFill>
              </a:rPr>
              <a:t> </a:t>
            </a:r>
            <a:r>
              <a:rPr lang="et-EE" sz="3600" dirty="0" err="1" smtClean="0">
                <a:solidFill>
                  <a:schemeClr val="tx1"/>
                </a:solidFill>
              </a:rPr>
              <a:t>quality</a:t>
            </a:r>
            <a:r>
              <a:rPr lang="et-EE" sz="3600" dirty="0" smtClean="0">
                <a:solidFill>
                  <a:schemeClr val="tx1"/>
                </a:solidFill>
              </a:rPr>
              <a:t> – </a:t>
            </a:r>
            <a:r>
              <a:rPr lang="et-EE" sz="3600" dirty="0" err="1" smtClean="0">
                <a:solidFill>
                  <a:schemeClr val="tx1"/>
                </a:solidFill>
              </a:rPr>
              <a:t>statistics</a:t>
            </a:r>
            <a:endParaRPr lang="et-EE" sz="3600" dirty="0">
              <a:solidFill>
                <a:schemeClr val="tx1"/>
              </a:solidFill>
            </a:endParaRPr>
          </a:p>
        </p:txBody>
      </p:sp>
      <p:sp>
        <p:nvSpPr>
          <p:cNvPr id="3" name="Content Placeholder 2"/>
          <p:cNvSpPr>
            <a:spLocks noGrp="1"/>
          </p:cNvSpPr>
          <p:nvPr>
            <p:ph idx="1"/>
          </p:nvPr>
        </p:nvSpPr>
        <p:spPr>
          <a:xfrm>
            <a:off x="1331640" y="2050504"/>
            <a:ext cx="7704856" cy="4114800"/>
          </a:xfrm>
        </p:spPr>
        <p:txBody>
          <a:bodyPr/>
          <a:lstStyle/>
          <a:p>
            <a:r>
              <a:rPr lang="et-EE" sz="2800" dirty="0" err="1" smtClean="0">
                <a:solidFill>
                  <a:schemeClr val="tx1"/>
                </a:solidFill>
              </a:rPr>
              <a:t>In</a:t>
            </a:r>
            <a:r>
              <a:rPr lang="et-EE" sz="2800" dirty="0" smtClean="0">
                <a:solidFill>
                  <a:schemeClr val="tx1"/>
                </a:solidFill>
              </a:rPr>
              <a:t> 2015:</a:t>
            </a:r>
          </a:p>
          <a:p>
            <a:pPr lvl="1"/>
            <a:r>
              <a:rPr lang="en-US" sz="2200" dirty="0" smtClean="0">
                <a:solidFill>
                  <a:srgbClr val="C00000"/>
                </a:solidFill>
              </a:rPr>
              <a:t>24</a:t>
            </a:r>
            <a:r>
              <a:rPr lang="en-US" sz="2200" dirty="0" smtClean="0">
                <a:solidFill>
                  <a:schemeClr val="tx1"/>
                </a:solidFill>
              </a:rPr>
              <a:t> </a:t>
            </a:r>
            <a:r>
              <a:rPr lang="en-US" sz="2200" dirty="0">
                <a:solidFill>
                  <a:schemeClr val="tx1"/>
                </a:solidFill>
              </a:rPr>
              <a:t>study program group assessments were carried </a:t>
            </a:r>
            <a:r>
              <a:rPr lang="en-US" sz="2200" dirty="0" smtClean="0">
                <a:solidFill>
                  <a:schemeClr val="tx1"/>
                </a:solidFill>
              </a:rPr>
              <a:t>out</a:t>
            </a:r>
            <a:endParaRPr lang="et-EE" sz="2200" dirty="0" smtClean="0">
              <a:solidFill>
                <a:schemeClr val="tx1"/>
              </a:solidFill>
            </a:endParaRPr>
          </a:p>
          <a:p>
            <a:pPr lvl="1"/>
            <a:r>
              <a:rPr lang="en-US" sz="2200" dirty="0" smtClean="0">
                <a:solidFill>
                  <a:srgbClr val="C00000"/>
                </a:solidFill>
              </a:rPr>
              <a:t>19</a:t>
            </a:r>
            <a:r>
              <a:rPr lang="en-US" sz="2200" dirty="0" smtClean="0">
                <a:solidFill>
                  <a:schemeClr val="tx1"/>
                </a:solidFill>
              </a:rPr>
              <a:t> </a:t>
            </a:r>
            <a:r>
              <a:rPr lang="en-US" sz="2200" dirty="0">
                <a:solidFill>
                  <a:schemeClr val="tx1"/>
                </a:solidFill>
              </a:rPr>
              <a:t>assessment decisions were approved by higher education </a:t>
            </a:r>
            <a:r>
              <a:rPr lang="en-US" sz="2200" dirty="0" smtClean="0">
                <a:solidFill>
                  <a:schemeClr val="tx1"/>
                </a:solidFill>
              </a:rPr>
              <a:t>council</a:t>
            </a:r>
            <a:endParaRPr lang="et-EE" sz="2200" dirty="0" smtClean="0">
              <a:solidFill>
                <a:schemeClr val="tx1"/>
              </a:solidFill>
            </a:endParaRPr>
          </a:p>
          <a:p>
            <a:pPr lvl="1"/>
            <a:r>
              <a:rPr lang="en-US" sz="2200" dirty="0" smtClean="0">
                <a:solidFill>
                  <a:srgbClr val="C00000"/>
                </a:solidFill>
              </a:rPr>
              <a:t>3</a:t>
            </a:r>
            <a:r>
              <a:rPr lang="en-US" sz="2200" dirty="0" smtClean="0">
                <a:solidFill>
                  <a:schemeClr val="tx1"/>
                </a:solidFill>
              </a:rPr>
              <a:t> </a:t>
            </a:r>
            <a:r>
              <a:rPr lang="en-US" sz="2200" dirty="0">
                <a:solidFill>
                  <a:schemeClr val="tx1"/>
                </a:solidFill>
              </a:rPr>
              <a:t>institutional accreditations were carried </a:t>
            </a:r>
            <a:r>
              <a:rPr lang="en-US" sz="2200" dirty="0" smtClean="0">
                <a:solidFill>
                  <a:schemeClr val="tx1"/>
                </a:solidFill>
              </a:rPr>
              <a:t>out</a:t>
            </a:r>
            <a:endParaRPr lang="et-EE" sz="2200" dirty="0" smtClean="0">
              <a:solidFill>
                <a:schemeClr val="tx1"/>
              </a:solidFill>
            </a:endParaRPr>
          </a:p>
          <a:p>
            <a:pPr lvl="1"/>
            <a:r>
              <a:rPr lang="en-US" sz="2200" dirty="0" smtClean="0">
                <a:solidFill>
                  <a:srgbClr val="C00000"/>
                </a:solidFill>
              </a:rPr>
              <a:t>5</a:t>
            </a:r>
            <a:r>
              <a:rPr lang="en-US" sz="2200" dirty="0" smtClean="0">
                <a:solidFill>
                  <a:schemeClr val="tx1"/>
                </a:solidFill>
              </a:rPr>
              <a:t> </a:t>
            </a:r>
            <a:r>
              <a:rPr lang="en-US" sz="2200" dirty="0">
                <a:solidFill>
                  <a:schemeClr val="tx1"/>
                </a:solidFill>
              </a:rPr>
              <a:t>institutional accreditation decisions were </a:t>
            </a:r>
            <a:r>
              <a:rPr lang="en-US" sz="2200" dirty="0" smtClean="0">
                <a:solidFill>
                  <a:schemeClr val="tx1"/>
                </a:solidFill>
              </a:rPr>
              <a:t>approved</a:t>
            </a:r>
            <a:endParaRPr lang="en-US" sz="2200" dirty="0">
              <a:solidFill>
                <a:schemeClr val="tx1"/>
              </a:solidFill>
            </a:endParaRPr>
          </a:p>
          <a:p>
            <a:pPr lvl="1"/>
            <a:r>
              <a:rPr lang="en-US" sz="2200" dirty="0" smtClean="0">
                <a:solidFill>
                  <a:schemeClr val="tx1"/>
                </a:solidFill>
              </a:rPr>
              <a:t>In </a:t>
            </a:r>
            <a:r>
              <a:rPr lang="en-US" sz="2200" dirty="0">
                <a:solidFill>
                  <a:schemeClr val="tx1"/>
                </a:solidFill>
              </a:rPr>
              <a:t>vocational education and </a:t>
            </a:r>
            <a:r>
              <a:rPr lang="en-US" sz="2200" dirty="0" smtClean="0">
                <a:solidFill>
                  <a:schemeClr val="tx1"/>
                </a:solidFill>
              </a:rPr>
              <a:t>training,</a:t>
            </a:r>
            <a:r>
              <a:rPr lang="et-EE" sz="2200" dirty="0" smtClean="0">
                <a:solidFill>
                  <a:schemeClr val="tx1"/>
                </a:solidFill>
              </a:rPr>
              <a:t> </a:t>
            </a:r>
            <a:r>
              <a:rPr lang="en-US" sz="2200" dirty="0" smtClean="0">
                <a:solidFill>
                  <a:srgbClr val="C00000"/>
                </a:solidFill>
              </a:rPr>
              <a:t>56</a:t>
            </a:r>
            <a:r>
              <a:rPr lang="en-US" sz="2200" dirty="0" smtClean="0">
                <a:solidFill>
                  <a:schemeClr val="tx1"/>
                </a:solidFill>
              </a:rPr>
              <a:t> accreditations</a:t>
            </a:r>
            <a:r>
              <a:rPr lang="et-EE" sz="2200" dirty="0" smtClean="0">
                <a:solidFill>
                  <a:schemeClr val="tx1"/>
                </a:solidFill>
              </a:rPr>
              <a:t> </a:t>
            </a:r>
            <a:r>
              <a:rPr lang="et-EE" sz="2200" dirty="0" err="1" smtClean="0">
                <a:solidFill>
                  <a:schemeClr val="tx1"/>
                </a:solidFill>
              </a:rPr>
              <a:t>were</a:t>
            </a:r>
            <a:r>
              <a:rPr lang="et-EE" sz="2200" dirty="0" smtClean="0">
                <a:solidFill>
                  <a:schemeClr val="tx1"/>
                </a:solidFill>
              </a:rPr>
              <a:t> </a:t>
            </a:r>
            <a:r>
              <a:rPr lang="et-EE" sz="2200" dirty="0" err="1" smtClean="0">
                <a:solidFill>
                  <a:schemeClr val="tx1"/>
                </a:solidFill>
              </a:rPr>
              <a:t>performed</a:t>
            </a:r>
            <a:r>
              <a:rPr lang="en-US" sz="2200" dirty="0" smtClean="0">
                <a:solidFill>
                  <a:schemeClr val="tx1"/>
                </a:solidFill>
              </a:rPr>
              <a:t> </a:t>
            </a:r>
            <a:r>
              <a:rPr lang="en-US" sz="2200" dirty="0">
                <a:solidFill>
                  <a:schemeClr val="tx1"/>
                </a:solidFill>
              </a:rPr>
              <a:t>in </a:t>
            </a:r>
            <a:r>
              <a:rPr lang="en-US" sz="2200" dirty="0">
                <a:solidFill>
                  <a:srgbClr val="C00000"/>
                </a:solidFill>
              </a:rPr>
              <a:t>13</a:t>
            </a:r>
            <a:r>
              <a:rPr lang="en-US" sz="2200" dirty="0">
                <a:solidFill>
                  <a:schemeClr val="tx1"/>
                </a:solidFill>
              </a:rPr>
              <a:t> study program </a:t>
            </a:r>
            <a:r>
              <a:rPr lang="et-EE" sz="2200" dirty="0" err="1" smtClean="0">
                <a:solidFill>
                  <a:schemeClr val="tx1"/>
                </a:solidFill>
              </a:rPr>
              <a:t>groups</a:t>
            </a:r>
            <a:endParaRPr lang="et-EE" sz="2200" dirty="0">
              <a:solidFill>
                <a:schemeClr val="tx1"/>
              </a:solidFill>
            </a:endParaRPr>
          </a:p>
          <a:p>
            <a:pPr lvl="1"/>
            <a:r>
              <a:rPr lang="et-EE" sz="2200" dirty="0" smtClean="0">
                <a:solidFill>
                  <a:srgbClr val="C00000"/>
                </a:solidFill>
              </a:rPr>
              <a:t>2000</a:t>
            </a:r>
            <a:r>
              <a:rPr lang="en-US" sz="2200" dirty="0" smtClean="0">
                <a:solidFill>
                  <a:schemeClr val="tx1"/>
                </a:solidFill>
              </a:rPr>
              <a:t> </a:t>
            </a:r>
            <a:r>
              <a:rPr lang="en-US" sz="2200" dirty="0">
                <a:solidFill>
                  <a:schemeClr val="tx1"/>
                </a:solidFill>
              </a:rPr>
              <a:t>foreign qualifications assessed and </a:t>
            </a:r>
            <a:r>
              <a:rPr lang="et-EE" sz="2200" dirty="0" smtClean="0">
                <a:solidFill>
                  <a:srgbClr val="C00000"/>
                </a:solidFill>
              </a:rPr>
              <a:t>15</a:t>
            </a:r>
            <a:r>
              <a:rPr lang="en-US" sz="2200" dirty="0" smtClean="0">
                <a:solidFill>
                  <a:srgbClr val="C00000"/>
                </a:solidFill>
              </a:rPr>
              <a:t>00 </a:t>
            </a:r>
            <a:r>
              <a:rPr lang="en-US" sz="2200" dirty="0">
                <a:solidFill>
                  <a:schemeClr val="tx1"/>
                </a:solidFill>
              </a:rPr>
              <a:t>responses given to the written information </a:t>
            </a:r>
            <a:r>
              <a:rPr lang="en-US" sz="2200" dirty="0" smtClean="0">
                <a:solidFill>
                  <a:schemeClr val="tx1"/>
                </a:solidFill>
              </a:rPr>
              <a:t>requests</a:t>
            </a:r>
            <a:endParaRPr lang="et-EE" sz="2200" dirty="0">
              <a:solidFill>
                <a:schemeClr val="tx1"/>
              </a:solidFill>
            </a:endParaRPr>
          </a:p>
          <a:p>
            <a:pPr marL="0" indent="0">
              <a:buNone/>
            </a:pPr>
            <a:endParaRPr lang="et-EE" sz="2400" dirty="0">
              <a:solidFill>
                <a:schemeClr val="tx1"/>
              </a:solidFill>
            </a:endParaRPr>
          </a:p>
        </p:txBody>
      </p:sp>
      <p:sp>
        <p:nvSpPr>
          <p:cNvPr id="6" name="Up Arrow 5"/>
          <p:cNvSpPr/>
          <p:nvPr/>
        </p:nvSpPr>
        <p:spPr>
          <a:xfrm>
            <a:off x="3923928" y="908720"/>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877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052736"/>
            <a:ext cx="6840760" cy="1222623"/>
          </a:xfrm>
        </p:spPr>
        <p:txBody>
          <a:bodyPr/>
          <a:lstStyle/>
          <a:p>
            <a:pPr marL="0" indent="0"/>
            <a:r>
              <a:rPr lang="en-US" sz="3200" dirty="0" smtClean="0">
                <a:solidFill>
                  <a:schemeClr val="tx1"/>
                </a:solidFill>
              </a:rPr>
              <a:t>Development </a:t>
            </a:r>
            <a:r>
              <a:rPr lang="en-US" sz="3200" dirty="0">
                <a:solidFill>
                  <a:schemeClr val="tx1"/>
                </a:solidFill>
              </a:rPr>
              <a:t>based on knowledge and cooperation</a:t>
            </a:r>
            <a:endParaRPr lang="et-EE" sz="3200" dirty="0">
              <a:solidFill>
                <a:schemeClr val="tx1"/>
              </a:solidFill>
            </a:endParaRPr>
          </a:p>
        </p:txBody>
      </p:sp>
      <p:sp>
        <p:nvSpPr>
          <p:cNvPr id="3" name="Content Placeholder 2"/>
          <p:cNvSpPr>
            <a:spLocks noGrp="1"/>
          </p:cNvSpPr>
          <p:nvPr>
            <p:ph idx="1"/>
          </p:nvPr>
        </p:nvSpPr>
        <p:spPr>
          <a:xfrm>
            <a:off x="1187624" y="2420888"/>
            <a:ext cx="7848872" cy="4114800"/>
          </a:xfrm>
        </p:spPr>
        <p:txBody>
          <a:bodyPr/>
          <a:lstStyle/>
          <a:p>
            <a:pPr marL="0" indent="0">
              <a:buNone/>
            </a:pPr>
            <a:r>
              <a:rPr lang="et-EE" sz="2800" dirty="0" err="1" smtClean="0">
                <a:solidFill>
                  <a:schemeClr val="tx1"/>
                </a:solidFill>
              </a:rPr>
              <a:t>We</a:t>
            </a:r>
            <a:r>
              <a:rPr lang="et-EE" sz="2800" dirty="0" smtClean="0">
                <a:solidFill>
                  <a:schemeClr val="tx1"/>
                </a:solidFill>
              </a:rPr>
              <a:t> </a:t>
            </a:r>
            <a:r>
              <a:rPr lang="et-EE" sz="2800" dirty="0" err="1" smtClean="0">
                <a:solidFill>
                  <a:schemeClr val="tx1"/>
                </a:solidFill>
              </a:rPr>
              <a:t>operate</a:t>
            </a:r>
            <a:r>
              <a:rPr lang="et-EE" sz="2800" dirty="0" smtClean="0">
                <a:solidFill>
                  <a:schemeClr val="tx1"/>
                </a:solidFill>
              </a:rPr>
              <a:t> </a:t>
            </a:r>
            <a:r>
              <a:rPr lang="et-EE" sz="2800" dirty="0" err="1" smtClean="0">
                <a:solidFill>
                  <a:schemeClr val="tx1"/>
                </a:solidFill>
              </a:rPr>
              <a:t>in</a:t>
            </a:r>
            <a:r>
              <a:rPr lang="et-EE" sz="2800" dirty="0" smtClean="0">
                <a:solidFill>
                  <a:schemeClr val="tx1"/>
                </a:solidFill>
              </a:rPr>
              <a:t> </a:t>
            </a:r>
            <a:r>
              <a:rPr lang="et-EE" sz="2800" dirty="0" err="1" smtClean="0">
                <a:solidFill>
                  <a:schemeClr val="tx1"/>
                </a:solidFill>
              </a:rPr>
              <a:t>the</a:t>
            </a:r>
            <a:r>
              <a:rPr lang="et-EE" sz="2800" dirty="0" smtClean="0">
                <a:solidFill>
                  <a:schemeClr val="tx1"/>
                </a:solidFill>
              </a:rPr>
              <a:t> </a:t>
            </a:r>
            <a:r>
              <a:rPr lang="et-EE" sz="2800" dirty="0" err="1" smtClean="0">
                <a:solidFill>
                  <a:schemeClr val="tx1"/>
                </a:solidFill>
              </a:rPr>
              <a:t>fields</a:t>
            </a:r>
            <a:r>
              <a:rPr lang="et-EE" sz="2800" dirty="0" smtClean="0">
                <a:solidFill>
                  <a:schemeClr val="tx1"/>
                </a:solidFill>
              </a:rPr>
              <a:t> </a:t>
            </a:r>
            <a:r>
              <a:rPr lang="et-EE" sz="2800" dirty="0" err="1" smtClean="0">
                <a:solidFill>
                  <a:schemeClr val="tx1"/>
                </a:solidFill>
              </a:rPr>
              <a:t>of</a:t>
            </a:r>
            <a:r>
              <a:rPr lang="et-EE" sz="2800" dirty="0" smtClean="0">
                <a:solidFill>
                  <a:schemeClr val="tx1"/>
                </a:solidFill>
              </a:rPr>
              <a:t> </a:t>
            </a:r>
            <a:r>
              <a:rPr lang="et-EE" sz="2800" dirty="0" err="1" smtClean="0">
                <a:solidFill>
                  <a:schemeClr val="tx1"/>
                </a:solidFill>
              </a:rPr>
              <a:t>education</a:t>
            </a:r>
            <a:r>
              <a:rPr lang="et-EE" sz="2800" dirty="0" smtClean="0">
                <a:solidFill>
                  <a:schemeClr val="tx1"/>
                </a:solidFill>
              </a:rPr>
              <a:t> and </a:t>
            </a:r>
            <a:r>
              <a:rPr lang="et-EE" sz="2800" dirty="0" err="1" smtClean="0">
                <a:solidFill>
                  <a:schemeClr val="tx1"/>
                </a:solidFill>
              </a:rPr>
              <a:t>youth</a:t>
            </a:r>
            <a:r>
              <a:rPr lang="et-EE" sz="2800" dirty="0" smtClean="0">
                <a:solidFill>
                  <a:schemeClr val="tx1"/>
                </a:solidFill>
              </a:rPr>
              <a:t> </a:t>
            </a:r>
            <a:r>
              <a:rPr lang="et-EE" sz="2800" dirty="0" err="1" smtClean="0">
                <a:solidFill>
                  <a:schemeClr val="tx1"/>
                </a:solidFill>
              </a:rPr>
              <a:t>work</a:t>
            </a:r>
            <a:r>
              <a:rPr lang="et-EE" sz="2800" dirty="0" smtClean="0">
                <a:solidFill>
                  <a:schemeClr val="tx1"/>
                </a:solidFill>
              </a:rPr>
              <a:t>:</a:t>
            </a:r>
          </a:p>
          <a:p>
            <a:pPr lvl="1"/>
            <a:r>
              <a:rPr lang="et-EE" sz="2600" dirty="0" err="1" smtClean="0">
                <a:solidFill>
                  <a:schemeClr val="tx1"/>
                </a:solidFill>
              </a:rPr>
              <a:t>we</a:t>
            </a:r>
            <a:r>
              <a:rPr lang="et-EE" sz="2600" dirty="0" smtClean="0">
                <a:solidFill>
                  <a:schemeClr val="tx1"/>
                </a:solidFill>
              </a:rPr>
              <a:t> are </a:t>
            </a:r>
            <a:r>
              <a:rPr lang="et-EE" sz="2600" dirty="0" err="1" smtClean="0">
                <a:solidFill>
                  <a:schemeClr val="tx1"/>
                </a:solidFill>
              </a:rPr>
              <a:t>the</a:t>
            </a:r>
            <a:r>
              <a:rPr lang="et-EE" sz="2600" dirty="0" smtClean="0">
                <a:solidFill>
                  <a:schemeClr val="tx1"/>
                </a:solidFill>
              </a:rPr>
              <a:t> </a:t>
            </a:r>
            <a:r>
              <a:rPr lang="et-EE" sz="2600" dirty="0" err="1" smtClean="0">
                <a:solidFill>
                  <a:schemeClr val="tx1"/>
                </a:solidFill>
              </a:rPr>
              <a:t>implementing</a:t>
            </a:r>
            <a:r>
              <a:rPr lang="et-EE" sz="2600" dirty="0" smtClean="0">
                <a:solidFill>
                  <a:schemeClr val="tx1"/>
                </a:solidFill>
              </a:rPr>
              <a:t> </a:t>
            </a:r>
            <a:r>
              <a:rPr lang="et-EE" sz="2600" dirty="0" err="1" smtClean="0">
                <a:solidFill>
                  <a:schemeClr val="tx1"/>
                </a:solidFill>
              </a:rPr>
              <a:t>body</a:t>
            </a:r>
            <a:r>
              <a:rPr lang="et-EE" sz="2600" dirty="0" smtClean="0">
                <a:solidFill>
                  <a:schemeClr val="tx1"/>
                </a:solidFill>
              </a:rPr>
              <a:t> </a:t>
            </a:r>
            <a:r>
              <a:rPr lang="et-EE" sz="2600" dirty="0" err="1" smtClean="0">
                <a:solidFill>
                  <a:schemeClr val="tx1"/>
                </a:solidFill>
              </a:rPr>
              <a:t>of</a:t>
            </a:r>
            <a:r>
              <a:rPr lang="et-EE" sz="2600" dirty="0" smtClean="0">
                <a:solidFill>
                  <a:schemeClr val="tx1"/>
                </a:solidFill>
              </a:rPr>
              <a:t> </a:t>
            </a:r>
            <a:r>
              <a:rPr lang="et-EE" sz="2600" dirty="0" err="1" smtClean="0">
                <a:solidFill>
                  <a:schemeClr val="tx1"/>
                </a:solidFill>
              </a:rPr>
              <a:t>Erasmus</a:t>
            </a:r>
            <a:r>
              <a:rPr lang="et-EE" sz="2600" dirty="0" smtClean="0">
                <a:solidFill>
                  <a:schemeClr val="tx1"/>
                </a:solidFill>
              </a:rPr>
              <a:t>+ and </a:t>
            </a:r>
            <a:r>
              <a:rPr lang="et-EE" sz="2600" dirty="0" err="1" smtClean="0">
                <a:solidFill>
                  <a:schemeClr val="tx1"/>
                </a:solidFill>
              </a:rPr>
              <a:t>administer</a:t>
            </a:r>
            <a:r>
              <a:rPr lang="et-EE" sz="2600" dirty="0" smtClean="0">
                <a:solidFill>
                  <a:schemeClr val="tx1"/>
                </a:solidFill>
              </a:rPr>
              <a:t> </a:t>
            </a:r>
            <a:r>
              <a:rPr lang="en-US" sz="2600" dirty="0" smtClean="0">
                <a:solidFill>
                  <a:schemeClr val="tx1"/>
                </a:solidFill>
              </a:rPr>
              <a:t>several </a:t>
            </a:r>
            <a:r>
              <a:rPr lang="en-US" sz="2600" dirty="0">
                <a:solidFill>
                  <a:schemeClr val="tx1"/>
                </a:solidFill>
              </a:rPr>
              <a:t>national and </a:t>
            </a:r>
            <a:r>
              <a:rPr lang="en-US" sz="2600" dirty="0" smtClean="0">
                <a:solidFill>
                  <a:schemeClr val="tx1"/>
                </a:solidFill>
              </a:rPr>
              <a:t>international </a:t>
            </a:r>
            <a:r>
              <a:rPr lang="et-EE" sz="2600" dirty="0" err="1" smtClean="0">
                <a:solidFill>
                  <a:schemeClr val="tx1"/>
                </a:solidFill>
              </a:rPr>
              <a:t>support</a:t>
            </a:r>
            <a:r>
              <a:rPr lang="et-EE" sz="2600" dirty="0" smtClean="0">
                <a:solidFill>
                  <a:schemeClr val="tx1"/>
                </a:solidFill>
              </a:rPr>
              <a:t> </a:t>
            </a:r>
            <a:r>
              <a:rPr lang="en-US" sz="2600" dirty="0" smtClean="0">
                <a:solidFill>
                  <a:schemeClr val="tx1"/>
                </a:solidFill>
              </a:rPr>
              <a:t>schemes </a:t>
            </a:r>
            <a:r>
              <a:rPr lang="en-US" sz="2600" dirty="0">
                <a:solidFill>
                  <a:schemeClr val="tx1"/>
                </a:solidFill>
              </a:rPr>
              <a:t>for </a:t>
            </a:r>
            <a:r>
              <a:rPr lang="en-US" sz="2600" dirty="0">
                <a:solidFill>
                  <a:srgbClr val="C00000"/>
                </a:solidFill>
              </a:rPr>
              <a:t>improving </a:t>
            </a:r>
            <a:r>
              <a:rPr lang="en-US" sz="2600" dirty="0" smtClean="0">
                <a:solidFill>
                  <a:srgbClr val="C00000"/>
                </a:solidFill>
              </a:rPr>
              <a:t>mobility</a:t>
            </a:r>
            <a:endParaRPr lang="et-EE" sz="2600" dirty="0" smtClean="0">
              <a:solidFill>
                <a:srgbClr val="C00000"/>
              </a:solidFill>
            </a:endParaRPr>
          </a:p>
          <a:p>
            <a:pPr lvl="1"/>
            <a:r>
              <a:rPr lang="et-EE" sz="2600" dirty="0" err="1" smtClean="0">
                <a:solidFill>
                  <a:schemeClr val="tx1"/>
                </a:solidFill>
              </a:rPr>
              <a:t>We</a:t>
            </a:r>
            <a:r>
              <a:rPr lang="et-EE" sz="2600" dirty="0" smtClean="0">
                <a:solidFill>
                  <a:schemeClr val="tx1"/>
                </a:solidFill>
              </a:rPr>
              <a:t> </a:t>
            </a:r>
            <a:r>
              <a:rPr lang="et-EE" sz="2600" dirty="0" err="1" smtClean="0">
                <a:solidFill>
                  <a:schemeClr val="tx1"/>
                </a:solidFill>
              </a:rPr>
              <a:t>carry</a:t>
            </a:r>
            <a:r>
              <a:rPr lang="et-EE" sz="2600" dirty="0" smtClean="0">
                <a:solidFill>
                  <a:schemeClr val="tx1"/>
                </a:solidFill>
              </a:rPr>
              <a:t> </a:t>
            </a:r>
            <a:r>
              <a:rPr lang="et-EE" sz="2600" dirty="0" err="1" smtClean="0">
                <a:solidFill>
                  <a:schemeClr val="tx1"/>
                </a:solidFill>
              </a:rPr>
              <a:t>out</a:t>
            </a:r>
            <a:r>
              <a:rPr lang="et-EE" sz="2600" dirty="0" smtClean="0">
                <a:solidFill>
                  <a:schemeClr val="tx1"/>
                </a:solidFill>
              </a:rPr>
              <a:t> and </a:t>
            </a:r>
            <a:r>
              <a:rPr lang="et-EE" sz="2600" dirty="0" err="1" smtClean="0">
                <a:solidFill>
                  <a:schemeClr val="tx1"/>
                </a:solidFill>
              </a:rPr>
              <a:t>organize</a:t>
            </a:r>
            <a:r>
              <a:rPr lang="et-EE" sz="2600" dirty="0" smtClean="0">
                <a:solidFill>
                  <a:schemeClr val="tx1"/>
                </a:solidFill>
              </a:rPr>
              <a:t> </a:t>
            </a:r>
            <a:r>
              <a:rPr lang="et-EE" sz="2600" dirty="0" err="1" smtClean="0">
                <a:solidFill>
                  <a:srgbClr val="C00000"/>
                </a:solidFill>
              </a:rPr>
              <a:t>training</a:t>
            </a:r>
            <a:r>
              <a:rPr lang="et-EE" sz="2600" dirty="0" smtClean="0">
                <a:solidFill>
                  <a:srgbClr val="C00000"/>
                </a:solidFill>
              </a:rPr>
              <a:t> programmes and </a:t>
            </a:r>
            <a:r>
              <a:rPr lang="et-EE" sz="2600" dirty="0" err="1" smtClean="0">
                <a:solidFill>
                  <a:srgbClr val="C00000"/>
                </a:solidFill>
              </a:rPr>
              <a:t>councelling</a:t>
            </a:r>
            <a:endParaRPr lang="et-EE" sz="2600" dirty="0">
              <a:solidFill>
                <a:srgbClr val="C00000"/>
              </a:solidFill>
            </a:endParaRPr>
          </a:p>
          <a:p>
            <a:pPr lvl="1"/>
            <a:r>
              <a:rPr lang="et-EE" sz="2600" dirty="0" err="1" smtClean="0">
                <a:solidFill>
                  <a:schemeClr val="tx1"/>
                </a:solidFill>
              </a:rPr>
              <a:t>We</a:t>
            </a:r>
            <a:r>
              <a:rPr lang="et-EE" sz="2600" dirty="0" smtClean="0">
                <a:solidFill>
                  <a:schemeClr val="tx1"/>
                </a:solidFill>
              </a:rPr>
              <a:t> are</a:t>
            </a:r>
            <a:r>
              <a:rPr lang="en-US" sz="2600" dirty="0" smtClean="0">
                <a:solidFill>
                  <a:schemeClr val="tx1"/>
                </a:solidFill>
              </a:rPr>
              <a:t> </a:t>
            </a:r>
            <a:r>
              <a:rPr lang="en-US" sz="2600" dirty="0">
                <a:solidFill>
                  <a:schemeClr val="tx1"/>
                </a:solidFill>
              </a:rPr>
              <a:t>responsible for </a:t>
            </a:r>
            <a:r>
              <a:rPr lang="en-US" sz="2600" dirty="0">
                <a:solidFill>
                  <a:srgbClr val="C00000"/>
                </a:solidFill>
              </a:rPr>
              <a:t>capacity building </a:t>
            </a:r>
            <a:r>
              <a:rPr lang="en-US" sz="2600" dirty="0">
                <a:solidFill>
                  <a:schemeClr val="tx1"/>
                </a:solidFill>
              </a:rPr>
              <a:t>in the youth </a:t>
            </a:r>
            <a:r>
              <a:rPr lang="en-US" sz="2600" dirty="0" err="1" smtClean="0">
                <a:solidFill>
                  <a:schemeClr val="tx1"/>
                </a:solidFill>
              </a:rPr>
              <a:t>fiel</a:t>
            </a:r>
            <a:r>
              <a:rPr lang="et-EE" sz="2600" dirty="0" smtClean="0">
                <a:solidFill>
                  <a:schemeClr val="tx1"/>
                </a:solidFill>
              </a:rPr>
              <a:t>d</a:t>
            </a:r>
          </a:p>
        </p:txBody>
      </p:sp>
      <p:sp>
        <p:nvSpPr>
          <p:cNvPr id="5" name="Up Arrow 4"/>
          <p:cNvSpPr/>
          <p:nvPr/>
        </p:nvSpPr>
        <p:spPr>
          <a:xfrm>
            <a:off x="5859017" y="908720"/>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033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052736"/>
            <a:ext cx="7344667" cy="1367433"/>
          </a:xfrm>
        </p:spPr>
        <p:txBody>
          <a:bodyPr/>
          <a:lstStyle/>
          <a:p>
            <a:r>
              <a:rPr lang="en-US" sz="3200" dirty="0">
                <a:solidFill>
                  <a:schemeClr val="tx1"/>
                </a:solidFill>
              </a:rPr>
              <a:t>Development based on knowledge and cooperation</a:t>
            </a:r>
            <a:endParaRPr lang="et-EE" sz="3200" dirty="0"/>
          </a:p>
        </p:txBody>
      </p:sp>
      <p:sp>
        <p:nvSpPr>
          <p:cNvPr id="5" name="Content Placeholder 2"/>
          <p:cNvSpPr>
            <a:spLocks noGrp="1"/>
          </p:cNvSpPr>
          <p:nvPr>
            <p:ph idx="1"/>
          </p:nvPr>
        </p:nvSpPr>
        <p:spPr>
          <a:xfrm>
            <a:off x="1403648" y="2204864"/>
            <a:ext cx="7488831" cy="4114800"/>
          </a:xfrm>
        </p:spPr>
        <p:txBody>
          <a:bodyPr/>
          <a:lstStyle/>
          <a:p>
            <a:r>
              <a:rPr lang="et-EE" sz="2800" dirty="0" err="1" smtClean="0">
                <a:solidFill>
                  <a:schemeClr val="tx1"/>
                </a:solidFill>
              </a:rPr>
              <a:t>In</a:t>
            </a:r>
            <a:r>
              <a:rPr lang="et-EE" sz="2800" dirty="0" smtClean="0">
                <a:solidFill>
                  <a:schemeClr val="tx1"/>
                </a:solidFill>
              </a:rPr>
              <a:t> 2015:</a:t>
            </a:r>
          </a:p>
          <a:p>
            <a:pPr lvl="1"/>
            <a:r>
              <a:rPr lang="et-EE" sz="2400" dirty="0" err="1" smtClean="0">
                <a:solidFill>
                  <a:schemeClr val="tx1"/>
                </a:solidFill>
              </a:rPr>
              <a:t>We</a:t>
            </a:r>
            <a:r>
              <a:rPr lang="et-EE" sz="2400" dirty="0" smtClean="0">
                <a:solidFill>
                  <a:schemeClr val="tx1"/>
                </a:solidFill>
              </a:rPr>
              <a:t> </a:t>
            </a:r>
            <a:r>
              <a:rPr lang="et-EE" sz="2400" dirty="0" err="1" smtClean="0">
                <a:solidFill>
                  <a:schemeClr val="tx1"/>
                </a:solidFill>
              </a:rPr>
              <a:t>supported</a:t>
            </a:r>
            <a:r>
              <a:rPr lang="et-EE" sz="2400" dirty="0" smtClean="0">
                <a:solidFill>
                  <a:schemeClr val="tx1"/>
                </a:solidFill>
              </a:rPr>
              <a:t> </a:t>
            </a:r>
            <a:r>
              <a:rPr lang="et-EE" sz="2400" dirty="0" err="1" smtClean="0">
                <a:solidFill>
                  <a:schemeClr val="tx1"/>
                </a:solidFill>
              </a:rPr>
              <a:t>the</a:t>
            </a:r>
            <a:r>
              <a:rPr lang="et-EE" sz="2400" dirty="0" smtClean="0">
                <a:solidFill>
                  <a:schemeClr val="tx1"/>
                </a:solidFill>
              </a:rPr>
              <a:t> </a:t>
            </a:r>
            <a:r>
              <a:rPr lang="et-EE" sz="2400" dirty="0" err="1" smtClean="0">
                <a:solidFill>
                  <a:schemeClr val="tx1"/>
                </a:solidFill>
              </a:rPr>
              <a:t>education</a:t>
            </a:r>
            <a:r>
              <a:rPr lang="et-EE" sz="2400" dirty="0" smtClean="0">
                <a:solidFill>
                  <a:schemeClr val="tx1"/>
                </a:solidFill>
              </a:rPr>
              <a:t> </a:t>
            </a:r>
            <a:r>
              <a:rPr lang="et-EE" sz="2400" dirty="0" err="1" smtClean="0">
                <a:solidFill>
                  <a:schemeClr val="tx1"/>
                </a:solidFill>
              </a:rPr>
              <a:t>field</a:t>
            </a:r>
            <a:r>
              <a:rPr lang="et-EE" sz="2400" dirty="0" smtClean="0">
                <a:solidFill>
                  <a:schemeClr val="tx1"/>
                </a:solidFill>
              </a:rPr>
              <a:t> </a:t>
            </a:r>
            <a:r>
              <a:rPr lang="et-EE" sz="2400" dirty="0" err="1" smtClean="0">
                <a:solidFill>
                  <a:schemeClr val="tx1"/>
                </a:solidFill>
              </a:rPr>
              <a:t>with</a:t>
            </a:r>
            <a:r>
              <a:rPr lang="et-EE" sz="2400" dirty="0" smtClean="0">
                <a:solidFill>
                  <a:schemeClr val="tx1"/>
                </a:solidFill>
              </a:rPr>
              <a:t> </a:t>
            </a:r>
            <a:r>
              <a:rPr lang="et-EE" sz="2400" dirty="0" err="1" smtClean="0">
                <a:solidFill>
                  <a:schemeClr val="tx1"/>
                </a:solidFill>
              </a:rPr>
              <a:t>more</a:t>
            </a:r>
            <a:r>
              <a:rPr lang="et-EE" sz="2400" dirty="0" smtClean="0">
                <a:solidFill>
                  <a:schemeClr val="tx1"/>
                </a:solidFill>
              </a:rPr>
              <a:t> </a:t>
            </a:r>
            <a:r>
              <a:rPr lang="et-EE" sz="2400" dirty="0" err="1" smtClean="0">
                <a:solidFill>
                  <a:schemeClr val="tx1"/>
                </a:solidFill>
              </a:rPr>
              <a:t>than</a:t>
            </a:r>
            <a:r>
              <a:rPr lang="et-EE" sz="2400" dirty="0" smtClean="0">
                <a:solidFill>
                  <a:schemeClr val="tx1"/>
                </a:solidFill>
              </a:rPr>
              <a:t> </a:t>
            </a:r>
            <a:r>
              <a:rPr lang="et-EE" sz="2400" dirty="0" smtClean="0">
                <a:solidFill>
                  <a:srgbClr val="C00000"/>
                </a:solidFill>
              </a:rPr>
              <a:t>18 </a:t>
            </a:r>
            <a:r>
              <a:rPr lang="et-EE" sz="2400" dirty="0" err="1" smtClean="0">
                <a:solidFill>
                  <a:srgbClr val="C00000"/>
                </a:solidFill>
              </a:rPr>
              <a:t>million</a:t>
            </a:r>
            <a:r>
              <a:rPr lang="et-EE" sz="2400" dirty="0" smtClean="0">
                <a:solidFill>
                  <a:srgbClr val="C00000"/>
                </a:solidFill>
              </a:rPr>
              <a:t> € </a:t>
            </a:r>
            <a:r>
              <a:rPr lang="et-EE" sz="2400" dirty="0" smtClean="0">
                <a:solidFill>
                  <a:schemeClr val="tx1"/>
                </a:solidFill>
              </a:rPr>
              <a:t>(</a:t>
            </a:r>
            <a:r>
              <a:rPr lang="et-EE" sz="2400" dirty="0" err="1" smtClean="0">
                <a:solidFill>
                  <a:schemeClr val="tx1"/>
                </a:solidFill>
              </a:rPr>
              <a:t>Nordplus</a:t>
            </a:r>
            <a:r>
              <a:rPr lang="et-EE" sz="2400" dirty="0" smtClean="0">
                <a:solidFill>
                  <a:schemeClr val="tx1"/>
                </a:solidFill>
              </a:rPr>
              <a:t>, </a:t>
            </a:r>
            <a:r>
              <a:rPr lang="et-EE" sz="2400" dirty="0" err="1" smtClean="0">
                <a:solidFill>
                  <a:schemeClr val="tx1"/>
                </a:solidFill>
              </a:rPr>
              <a:t>EEA/Norway</a:t>
            </a:r>
            <a:r>
              <a:rPr lang="et-EE" sz="2400" dirty="0" smtClean="0">
                <a:solidFill>
                  <a:schemeClr val="tx1"/>
                </a:solidFill>
              </a:rPr>
              <a:t> </a:t>
            </a:r>
            <a:r>
              <a:rPr lang="et-EE" sz="2400" dirty="0" err="1" smtClean="0">
                <a:solidFill>
                  <a:schemeClr val="tx1"/>
                </a:solidFill>
              </a:rPr>
              <a:t>grants</a:t>
            </a:r>
            <a:r>
              <a:rPr lang="et-EE" sz="2400" dirty="0" smtClean="0">
                <a:solidFill>
                  <a:schemeClr val="tx1"/>
                </a:solidFill>
              </a:rPr>
              <a:t>, </a:t>
            </a:r>
            <a:r>
              <a:rPr lang="et-EE" sz="2400" dirty="0" err="1" smtClean="0">
                <a:solidFill>
                  <a:schemeClr val="tx1"/>
                </a:solidFill>
              </a:rPr>
              <a:t>Erasmus</a:t>
            </a:r>
            <a:r>
              <a:rPr lang="et-EE" sz="2400" dirty="0" smtClean="0">
                <a:solidFill>
                  <a:schemeClr val="tx1"/>
                </a:solidFill>
              </a:rPr>
              <a:t>+, ESF programmes, Kristjan Jaak, </a:t>
            </a:r>
            <a:r>
              <a:rPr lang="et-EE" sz="2400" dirty="0" err="1" smtClean="0">
                <a:solidFill>
                  <a:schemeClr val="tx1"/>
                </a:solidFill>
              </a:rPr>
              <a:t>national</a:t>
            </a:r>
            <a:r>
              <a:rPr lang="et-EE" sz="2400" dirty="0" smtClean="0">
                <a:solidFill>
                  <a:schemeClr val="tx1"/>
                </a:solidFill>
              </a:rPr>
              <a:t> </a:t>
            </a:r>
            <a:r>
              <a:rPr lang="et-EE" sz="2400" dirty="0" err="1" smtClean="0">
                <a:solidFill>
                  <a:schemeClr val="tx1"/>
                </a:solidFill>
              </a:rPr>
              <a:t>scholarships</a:t>
            </a:r>
            <a:r>
              <a:rPr lang="et-EE" sz="2400" dirty="0" smtClean="0">
                <a:solidFill>
                  <a:schemeClr val="tx1"/>
                </a:solidFill>
              </a:rPr>
              <a:t>)</a:t>
            </a:r>
          </a:p>
          <a:p>
            <a:pPr lvl="1"/>
            <a:r>
              <a:rPr lang="et-EE" sz="2400" dirty="0" err="1" smtClean="0">
                <a:solidFill>
                  <a:schemeClr val="tx1"/>
                </a:solidFill>
              </a:rPr>
              <a:t>We</a:t>
            </a:r>
            <a:r>
              <a:rPr lang="et-EE" sz="2400" dirty="0" smtClean="0">
                <a:solidFill>
                  <a:schemeClr val="tx1"/>
                </a:solidFill>
              </a:rPr>
              <a:t> </a:t>
            </a:r>
            <a:r>
              <a:rPr lang="et-EE" sz="2400" dirty="0" err="1" smtClean="0">
                <a:solidFill>
                  <a:schemeClr val="tx1"/>
                </a:solidFill>
              </a:rPr>
              <a:t>awarded</a:t>
            </a:r>
            <a:r>
              <a:rPr lang="et-EE" sz="2400" dirty="0" smtClean="0">
                <a:solidFill>
                  <a:schemeClr val="tx1"/>
                </a:solidFill>
              </a:rPr>
              <a:t> </a:t>
            </a:r>
            <a:r>
              <a:rPr lang="et-EE" sz="2400" dirty="0" err="1" smtClean="0">
                <a:solidFill>
                  <a:schemeClr val="tx1"/>
                </a:solidFill>
              </a:rPr>
              <a:t>more</a:t>
            </a:r>
            <a:r>
              <a:rPr lang="et-EE" sz="2400" dirty="0" smtClean="0">
                <a:solidFill>
                  <a:schemeClr val="tx1"/>
                </a:solidFill>
              </a:rPr>
              <a:t> </a:t>
            </a:r>
            <a:r>
              <a:rPr lang="et-EE" sz="2400" dirty="0" err="1" smtClean="0">
                <a:solidFill>
                  <a:schemeClr val="tx1"/>
                </a:solidFill>
              </a:rPr>
              <a:t>than</a:t>
            </a:r>
            <a:r>
              <a:rPr lang="et-EE" sz="2400" dirty="0" smtClean="0">
                <a:solidFill>
                  <a:schemeClr val="tx1"/>
                </a:solidFill>
              </a:rPr>
              <a:t> </a:t>
            </a:r>
            <a:r>
              <a:rPr lang="et-EE" sz="2400" dirty="0" smtClean="0">
                <a:solidFill>
                  <a:srgbClr val="C00000"/>
                </a:solidFill>
              </a:rPr>
              <a:t>1200</a:t>
            </a:r>
            <a:r>
              <a:rPr lang="et-EE" sz="2400" dirty="0" smtClean="0">
                <a:solidFill>
                  <a:schemeClr val="tx1"/>
                </a:solidFill>
              </a:rPr>
              <a:t> </a:t>
            </a:r>
            <a:r>
              <a:rPr lang="et-EE" sz="2400" dirty="0" err="1" smtClean="0">
                <a:solidFill>
                  <a:schemeClr val="tx1"/>
                </a:solidFill>
              </a:rPr>
              <a:t>grants</a:t>
            </a:r>
            <a:r>
              <a:rPr lang="et-EE" sz="2400" dirty="0" smtClean="0">
                <a:solidFill>
                  <a:schemeClr val="tx1"/>
                </a:solidFill>
              </a:rPr>
              <a:t> and </a:t>
            </a:r>
            <a:r>
              <a:rPr lang="et-EE" sz="2400" dirty="0" err="1" smtClean="0">
                <a:solidFill>
                  <a:schemeClr val="tx1"/>
                </a:solidFill>
              </a:rPr>
              <a:t>scholarships</a:t>
            </a:r>
            <a:endParaRPr lang="et-EE" sz="2400" dirty="0" smtClean="0">
              <a:solidFill>
                <a:schemeClr val="tx1"/>
              </a:solidFill>
            </a:endParaRPr>
          </a:p>
          <a:p>
            <a:pPr lvl="1"/>
            <a:r>
              <a:rPr lang="et-EE" sz="2400" dirty="0" err="1" smtClean="0">
                <a:solidFill>
                  <a:schemeClr val="tx1"/>
                </a:solidFill>
              </a:rPr>
              <a:t>We</a:t>
            </a:r>
            <a:r>
              <a:rPr lang="et-EE" sz="2400" dirty="0" smtClean="0">
                <a:solidFill>
                  <a:schemeClr val="tx1"/>
                </a:solidFill>
              </a:rPr>
              <a:t> </a:t>
            </a:r>
            <a:r>
              <a:rPr lang="et-EE" sz="2400" dirty="0" err="1" smtClean="0">
                <a:solidFill>
                  <a:schemeClr val="tx1"/>
                </a:solidFill>
              </a:rPr>
              <a:t>financed</a:t>
            </a:r>
            <a:r>
              <a:rPr lang="et-EE" sz="2400" dirty="0" smtClean="0">
                <a:solidFill>
                  <a:schemeClr val="tx1"/>
                </a:solidFill>
              </a:rPr>
              <a:t> </a:t>
            </a:r>
            <a:r>
              <a:rPr lang="et-EE" sz="2400" dirty="0" err="1" smtClean="0">
                <a:solidFill>
                  <a:schemeClr val="tx1"/>
                </a:solidFill>
              </a:rPr>
              <a:t>learning</a:t>
            </a:r>
            <a:r>
              <a:rPr lang="et-EE" sz="2400" dirty="0" smtClean="0">
                <a:solidFill>
                  <a:schemeClr val="tx1"/>
                </a:solidFill>
              </a:rPr>
              <a:t> </a:t>
            </a:r>
            <a:r>
              <a:rPr lang="et-EE" sz="2400" dirty="0" err="1" smtClean="0">
                <a:solidFill>
                  <a:schemeClr val="tx1"/>
                </a:solidFill>
              </a:rPr>
              <a:t>mobility</a:t>
            </a:r>
            <a:r>
              <a:rPr lang="et-EE" sz="2400" dirty="0" smtClean="0">
                <a:solidFill>
                  <a:schemeClr val="tx1"/>
                </a:solidFill>
              </a:rPr>
              <a:t> </a:t>
            </a:r>
            <a:r>
              <a:rPr lang="et-EE" sz="2400" dirty="0" err="1" smtClean="0">
                <a:solidFill>
                  <a:schemeClr val="tx1"/>
                </a:solidFill>
              </a:rPr>
              <a:t>activities</a:t>
            </a:r>
            <a:r>
              <a:rPr lang="et-EE" sz="2400" dirty="0" smtClean="0">
                <a:solidFill>
                  <a:schemeClr val="tx1"/>
                </a:solidFill>
              </a:rPr>
              <a:t> </a:t>
            </a:r>
            <a:r>
              <a:rPr lang="et-EE" sz="2400" dirty="0" err="1" smtClean="0">
                <a:solidFill>
                  <a:schemeClr val="tx1"/>
                </a:solidFill>
              </a:rPr>
              <a:t>for</a:t>
            </a:r>
            <a:r>
              <a:rPr lang="et-EE" sz="2400" dirty="0" smtClean="0">
                <a:solidFill>
                  <a:schemeClr val="tx1"/>
                </a:solidFill>
              </a:rPr>
              <a:t> </a:t>
            </a:r>
            <a:r>
              <a:rPr lang="et-EE" sz="2400" dirty="0" err="1" smtClean="0">
                <a:solidFill>
                  <a:schemeClr val="tx1"/>
                </a:solidFill>
              </a:rPr>
              <a:t>more</a:t>
            </a:r>
            <a:r>
              <a:rPr lang="et-EE" sz="2400" dirty="0" smtClean="0">
                <a:solidFill>
                  <a:schemeClr val="tx1"/>
                </a:solidFill>
              </a:rPr>
              <a:t> </a:t>
            </a:r>
            <a:r>
              <a:rPr lang="et-EE" sz="2400" dirty="0" err="1" smtClean="0">
                <a:solidFill>
                  <a:schemeClr val="tx1"/>
                </a:solidFill>
              </a:rPr>
              <a:t>than</a:t>
            </a:r>
            <a:r>
              <a:rPr lang="et-EE" sz="2400" dirty="0" smtClean="0">
                <a:solidFill>
                  <a:schemeClr val="tx1"/>
                </a:solidFill>
              </a:rPr>
              <a:t> </a:t>
            </a:r>
            <a:r>
              <a:rPr lang="et-EE" sz="2400" dirty="0" smtClean="0">
                <a:solidFill>
                  <a:srgbClr val="C00000"/>
                </a:solidFill>
              </a:rPr>
              <a:t>3000</a:t>
            </a:r>
            <a:r>
              <a:rPr lang="et-EE" sz="2400" dirty="0" smtClean="0">
                <a:solidFill>
                  <a:schemeClr val="tx1"/>
                </a:solidFill>
              </a:rPr>
              <a:t> </a:t>
            </a:r>
            <a:r>
              <a:rPr lang="et-EE" sz="2400" dirty="0" err="1" smtClean="0">
                <a:solidFill>
                  <a:schemeClr val="tx1"/>
                </a:solidFill>
              </a:rPr>
              <a:t>individuals</a:t>
            </a:r>
            <a:endParaRPr lang="et-EE" sz="2400" dirty="0">
              <a:solidFill>
                <a:schemeClr val="tx1"/>
              </a:solidFill>
            </a:endParaRPr>
          </a:p>
          <a:p>
            <a:pPr lvl="1"/>
            <a:r>
              <a:rPr lang="et-EE" sz="2400" dirty="0" err="1" smtClean="0">
                <a:solidFill>
                  <a:schemeClr val="tx1"/>
                </a:solidFill>
              </a:rPr>
              <a:t>We</a:t>
            </a:r>
            <a:r>
              <a:rPr lang="et-EE" sz="2400" dirty="0" smtClean="0">
                <a:solidFill>
                  <a:schemeClr val="tx1"/>
                </a:solidFill>
              </a:rPr>
              <a:t> </a:t>
            </a:r>
            <a:r>
              <a:rPr lang="et-EE" sz="2400" dirty="0" err="1" smtClean="0">
                <a:solidFill>
                  <a:schemeClr val="tx1"/>
                </a:solidFill>
              </a:rPr>
              <a:t>organized</a:t>
            </a:r>
            <a:r>
              <a:rPr lang="et-EE" sz="2400" dirty="0" smtClean="0">
                <a:solidFill>
                  <a:schemeClr val="tx1"/>
                </a:solidFill>
              </a:rPr>
              <a:t> </a:t>
            </a:r>
            <a:r>
              <a:rPr lang="et-EE" sz="2400" dirty="0" err="1" smtClean="0">
                <a:solidFill>
                  <a:schemeClr val="tx1"/>
                </a:solidFill>
              </a:rPr>
              <a:t>more</a:t>
            </a:r>
            <a:r>
              <a:rPr lang="et-EE" sz="2400" dirty="0" smtClean="0">
                <a:solidFill>
                  <a:schemeClr val="tx1"/>
                </a:solidFill>
              </a:rPr>
              <a:t> </a:t>
            </a:r>
            <a:r>
              <a:rPr lang="et-EE" sz="2400" dirty="0" err="1" smtClean="0">
                <a:solidFill>
                  <a:schemeClr val="tx1"/>
                </a:solidFill>
              </a:rPr>
              <a:t>than</a:t>
            </a:r>
            <a:r>
              <a:rPr lang="et-EE" sz="2400" dirty="0" smtClean="0">
                <a:solidFill>
                  <a:schemeClr val="tx1"/>
                </a:solidFill>
              </a:rPr>
              <a:t> </a:t>
            </a:r>
            <a:r>
              <a:rPr lang="et-EE" sz="2400" dirty="0" smtClean="0">
                <a:solidFill>
                  <a:srgbClr val="C00000"/>
                </a:solidFill>
              </a:rPr>
              <a:t>20</a:t>
            </a:r>
            <a:r>
              <a:rPr lang="et-EE" sz="2400" dirty="0" smtClean="0">
                <a:solidFill>
                  <a:schemeClr val="tx1"/>
                </a:solidFill>
              </a:rPr>
              <a:t> marketing </a:t>
            </a:r>
            <a:r>
              <a:rPr lang="et-EE" sz="2400" dirty="0" err="1" smtClean="0">
                <a:solidFill>
                  <a:schemeClr val="tx1"/>
                </a:solidFill>
              </a:rPr>
              <a:t>events</a:t>
            </a:r>
            <a:r>
              <a:rPr lang="et-EE" sz="2400" dirty="0" smtClean="0">
                <a:solidFill>
                  <a:schemeClr val="tx1"/>
                </a:solidFill>
              </a:rPr>
              <a:t> </a:t>
            </a:r>
            <a:r>
              <a:rPr lang="et-EE" sz="2400" dirty="0" err="1" smtClean="0">
                <a:solidFill>
                  <a:schemeClr val="tx1"/>
                </a:solidFill>
              </a:rPr>
              <a:t>to</a:t>
            </a:r>
            <a:r>
              <a:rPr lang="et-EE" sz="2400" dirty="0" smtClean="0">
                <a:solidFill>
                  <a:schemeClr val="tx1"/>
                </a:solidFill>
              </a:rPr>
              <a:t> </a:t>
            </a:r>
            <a:r>
              <a:rPr lang="et-EE" sz="2400" dirty="0" err="1" smtClean="0">
                <a:solidFill>
                  <a:schemeClr val="tx1"/>
                </a:solidFill>
              </a:rPr>
              <a:t>introduce</a:t>
            </a:r>
            <a:r>
              <a:rPr lang="et-EE" sz="2400" dirty="0" smtClean="0">
                <a:solidFill>
                  <a:schemeClr val="tx1"/>
                </a:solidFill>
              </a:rPr>
              <a:t> </a:t>
            </a:r>
            <a:r>
              <a:rPr lang="et-EE" sz="2400" dirty="0" err="1" smtClean="0">
                <a:solidFill>
                  <a:schemeClr val="tx1"/>
                </a:solidFill>
              </a:rPr>
              <a:t>Estonian</a:t>
            </a:r>
            <a:r>
              <a:rPr lang="et-EE" sz="2400" dirty="0" smtClean="0">
                <a:solidFill>
                  <a:schemeClr val="tx1"/>
                </a:solidFill>
              </a:rPr>
              <a:t> </a:t>
            </a:r>
            <a:r>
              <a:rPr lang="et-EE" sz="2400" dirty="0" err="1" smtClean="0">
                <a:solidFill>
                  <a:schemeClr val="tx1"/>
                </a:solidFill>
              </a:rPr>
              <a:t>education</a:t>
            </a:r>
            <a:r>
              <a:rPr lang="et-EE" sz="2400" dirty="0" smtClean="0">
                <a:solidFill>
                  <a:schemeClr val="tx1"/>
                </a:solidFill>
              </a:rPr>
              <a:t> </a:t>
            </a:r>
            <a:r>
              <a:rPr lang="et-EE" sz="2400" dirty="0" err="1" smtClean="0">
                <a:solidFill>
                  <a:schemeClr val="tx1"/>
                </a:solidFill>
              </a:rPr>
              <a:t>abroad</a:t>
            </a:r>
            <a:endParaRPr lang="et-EE" sz="2400" dirty="0">
              <a:solidFill>
                <a:schemeClr val="tx1"/>
              </a:solidFill>
            </a:endParaRPr>
          </a:p>
        </p:txBody>
      </p:sp>
      <p:sp>
        <p:nvSpPr>
          <p:cNvPr id="6" name="Up Arrow 5"/>
          <p:cNvSpPr/>
          <p:nvPr/>
        </p:nvSpPr>
        <p:spPr>
          <a:xfrm>
            <a:off x="5859017" y="908720"/>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365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62" y="1198265"/>
            <a:ext cx="7200651" cy="790575"/>
          </a:xfrm>
        </p:spPr>
        <p:txBody>
          <a:bodyPr/>
          <a:lstStyle/>
          <a:p>
            <a:r>
              <a:rPr lang="et-EE" sz="2800" b="1" dirty="0" err="1" smtClean="0">
                <a:solidFill>
                  <a:schemeClr val="tx1"/>
                </a:solidFill>
              </a:rPr>
              <a:t>Higher</a:t>
            </a:r>
            <a:r>
              <a:rPr lang="et-EE" sz="2800" b="1" dirty="0" smtClean="0">
                <a:solidFill>
                  <a:schemeClr val="tx1"/>
                </a:solidFill>
              </a:rPr>
              <a:t> </a:t>
            </a:r>
            <a:r>
              <a:rPr lang="et-EE" sz="2800" b="1" dirty="0" err="1" smtClean="0">
                <a:solidFill>
                  <a:schemeClr val="tx1"/>
                </a:solidFill>
              </a:rPr>
              <a:t>education</a:t>
            </a:r>
            <a:r>
              <a:rPr lang="et-EE" sz="2800" b="1" dirty="0" smtClean="0">
                <a:solidFill>
                  <a:schemeClr val="tx1"/>
                </a:solidFill>
              </a:rPr>
              <a:t> </a:t>
            </a:r>
            <a:r>
              <a:rPr lang="et-EE" sz="2800" b="1" dirty="0" err="1" smtClean="0">
                <a:solidFill>
                  <a:schemeClr val="tx1"/>
                </a:solidFill>
              </a:rPr>
              <a:t>international</a:t>
            </a:r>
            <a:r>
              <a:rPr lang="et-EE" sz="2800" b="1" dirty="0" smtClean="0">
                <a:solidFill>
                  <a:schemeClr val="tx1"/>
                </a:solidFill>
              </a:rPr>
              <a:t> marketing</a:t>
            </a:r>
            <a:br>
              <a:rPr lang="et-EE" sz="2800" b="1" dirty="0" smtClean="0">
                <a:solidFill>
                  <a:schemeClr val="tx1"/>
                </a:solidFill>
              </a:rPr>
            </a:br>
            <a:r>
              <a:rPr lang="et-EE" sz="2800" b="1" dirty="0" err="1" smtClean="0">
                <a:solidFill>
                  <a:schemeClr val="tx1"/>
                </a:solidFill>
              </a:rPr>
              <a:t>Study</a:t>
            </a:r>
            <a:r>
              <a:rPr lang="et-EE" sz="2800" b="1" dirty="0" smtClean="0">
                <a:solidFill>
                  <a:schemeClr val="tx1"/>
                </a:solidFill>
              </a:rPr>
              <a:t> </a:t>
            </a:r>
            <a:r>
              <a:rPr lang="et-EE" sz="2800" b="1" dirty="0" err="1" smtClean="0">
                <a:solidFill>
                  <a:schemeClr val="tx1"/>
                </a:solidFill>
              </a:rPr>
              <a:t>in</a:t>
            </a:r>
            <a:r>
              <a:rPr lang="et-EE" sz="2800" b="1" dirty="0" smtClean="0">
                <a:solidFill>
                  <a:schemeClr val="tx1"/>
                </a:solidFill>
              </a:rPr>
              <a:t> Estonia</a:t>
            </a:r>
            <a:endParaRPr lang="et-EE" sz="2800" b="1" dirty="0">
              <a:solidFill>
                <a:schemeClr val="tx1"/>
              </a:solidFill>
            </a:endParaRPr>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52786" y="4482012"/>
            <a:ext cx="3595678" cy="223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http://www.studyinestonia.ee/sites/default/files/styles/gallery_full/public/gallery_images/%3Cem%3EEdit%20Galerii%3C/em%3E%20Work%20in%20Estonia%20fair%202015/_mg_0704s.jpg?itok=gGyuZH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482011"/>
            <a:ext cx="3347960" cy="223197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studyinestonia.ee/sites/default/files/styles/gallery_full/public/gallery_images/%3Cem%3EEdit%20Galerii%3C/em%3E%20Work%20in%20Estonia%20fair%202015/_mg_0809s.jpg?itok=BvGRb4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3656" y="2047769"/>
            <a:ext cx="3636816" cy="2434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Documents and Settings\mariann\My Documents\EXPO2010_fotod\CEE_Peking2010_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4853" y="2060848"/>
            <a:ext cx="3385219" cy="24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p Arrow 9"/>
          <p:cNvSpPr/>
          <p:nvPr/>
        </p:nvSpPr>
        <p:spPr>
          <a:xfrm>
            <a:off x="5859017" y="908720"/>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024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692696"/>
            <a:ext cx="6624736" cy="1080120"/>
          </a:xfrm>
        </p:spPr>
        <p:txBody>
          <a:bodyPr/>
          <a:lstStyle/>
          <a:p>
            <a:r>
              <a:rPr lang="et-EE" sz="3200" b="1" dirty="0" err="1" smtClean="0">
                <a:solidFill>
                  <a:schemeClr val="tx1"/>
                </a:solidFill>
              </a:rPr>
              <a:t>Trends</a:t>
            </a:r>
            <a:r>
              <a:rPr lang="et-EE" sz="3200" b="1" dirty="0" smtClean="0">
                <a:solidFill>
                  <a:schemeClr val="tx1"/>
                </a:solidFill>
              </a:rPr>
              <a:t> </a:t>
            </a:r>
            <a:r>
              <a:rPr lang="et-EE" sz="3200" b="1" dirty="0" err="1" smtClean="0">
                <a:solidFill>
                  <a:schemeClr val="tx1"/>
                </a:solidFill>
              </a:rPr>
              <a:t>in</a:t>
            </a:r>
            <a:r>
              <a:rPr lang="et-EE" sz="3200" b="1" dirty="0" smtClean="0">
                <a:solidFill>
                  <a:schemeClr val="tx1"/>
                </a:solidFill>
              </a:rPr>
              <a:t> </a:t>
            </a:r>
            <a:r>
              <a:rPr lang="et-EE" sz="3200" b="1" dirty="0" err="1" smtClean="0">
                <a:solidFill>
                  <a:schemeClr val="tx1"/>
                </a:solidFill>
              </a:rPr>
              <a:t>student</a:t>
            </a:r>
            <a:r>
              <a:rPr lang="et-EE" sz="3200" b="1" dirty="0" smtClean="0">
                <a:solidFill>
                  <a:schemeClr val="tx1"/>
                </a:solidFill>
              </a:rPr>
              <a:t> </a:t>
            </a:r>
            <a:r>
              <a:rPr lang="et-EE" sz="3200" b="1" dirty="0" err="1" smtClean="0">
                <a:solidFill>
                  <a:schemeClr val="tx1"/>
                </a:solidFill>
              </a:rPr>
              <a:t>mobility</a:t>
            </a:r>
            <a:r>
              <a:rPr lang="et-EE" sz="3200" b="1" dirty="0" smtClean="0">
                <a:solidFill>
                  <a:schemeClr val="tx1"/>
                </a:solidFill>
              </a:rPr>
              <a:t> </a:t>
            </a:r>
            <a:r>
              <a:rPr lang="et-EE" sz="3200" b="1" dirty="0" err="1" smtClean="0">
                <a:solidFill>
                  <a:schemeClr val="tx1"/>
                </a:solidFill>
              </a:rPr>
              <a:t>in</a:t>
            </a:r>
            <a:r>
              <a:rPr lang="et-EE" sz="3200" b="1" dirty="0" smtClean="0">
                <a:solidFill>
                  <a:schemeClr val="tx1"/>
                </a:solidFill>
              </a:rPr>
              <a:t> Estonia</a:t>
            </a:r>
            <a:endParaRPr lang="et-EE" sz="3200" b="1" dirty="0">
              <a:solidFill>
                <a:schemeClr val="tx1"/>
              </a:solidFill>
            </a:endParaRPr>
          </a:p>
        </p:txBody>
      </p:sp>
      <p:sp>
        <p:nvSpPr>
          <p:cNvPr id="3" name="Content Placeholder 2"/>
          <p:cNvSpPr>
            <a:spLocks noGrp="1"/>
          </p:cNvSpPr>
          <p:nvPr>
            <p:ph idx="1"/>
          </p:nvPr>
        </p:nvSpPr>
        <p:spPr>
          <a:xfrm>
            <a:off x="1547813" y="2050504"/>
            <a:ext cx="7200651" cy="4618856"/>
          </a:xfrm>
        </p:spPr>
        <p:txBody>
          <a:bodyPr/>
          <a:lstStyle/>
          <a:p>
            <a:r>
              <a:rPr lang="et-EE" sz="2400" dirty="0" err="1" smtClean="0">
                <a:solidFill>
                  <a:schemeClr val="tx1"/>
                </a:solidFill>
              </a:rPr>
              <a:t>The</a:t>
            </a:r>
            <a:r>
              <a:rPr lang="et-EE" sz="2400" dirty="0" smtClean="0">
                <a:solidFill>
                  <a:schemeClr val="tx1"/>
                </a:solidFill>
              </a:rPr>
              <a:t> </a:t>
            </a:r>
            <a:r>
              <a:rPr lang="et-EE" sz="2400" dirty="0" err="1" smtClean="0">
                <a:solidFill>
                  <a:schemeClr val="tx1"/>
                </a:solidFill>
              </a:rPr>
              <a:t>amount</a:t>
            </a:r>
            <a:r>
              <a:rPr lang="et-EE" sz="2400" dirty="0" smtClean="0">
                <a:solidFill>
                  <a:schemeClr val="tx1"/>
                </a:solidFill>
              </a:rPr>
              <a:t> </a:t>
            </a:r>
            <a:r>
              <a:rPr lang="et-EE" sz="2400" dirty="0" err="1" smtClean="0">
                <a:solidFill>
                  <a:schemeClr val="tx1"/>
                </a:solidFill>
              </a:rPr>
              <a:t>of</a:t>
            </a:r>
            <a:r>
              <a:rPr lang="et-EE" sz="2400" dirty="0" smtClean="0">
                <a:solidFill>
                  <a:schemeClr val="tx1"/>
                </a:solidFill>
              </a:rPr>
              <a:t> </a:t>
            </a:r>
            <a:r>
              <a:rPr lang="et-EE" sz="2400" dirty="0" err="1" smtClean="0">
                <a:solidFill>
                  <a:schemeClr val="tx1"/>
                </a:solidFill>
              </a:rPr>
              <a:t>students</a:t>
            </a:r>
            <a:r>
              <a:rPr lang="et-EE" sz="2400" dirty="0" smtClean="0">
                <a:solidFill>
                  <a:schemeClr val="tx1"/>
                </a:solidFill>
              </a:rPr>
              <a:t> </a:t>
            </a:r>
            <a:r>
              <a:rPr lang="et-EE" sz="2400" dirty="0" err="1" smtClean="0">
                <a:solidFill>
                  <a:schemeClr val="tx1"/>
                </a:solidFill>
              </a:rPr>
              <a:t>in</a:t>
            </a:r>
            <a:r>
              <a:rPr lang="et-EE" sz="2400" dirty="0" smtClean="0">
                <a:solidFill>
                  <a:schemeClr val="tx1"/>
                </a:solidFill>
              </a:rPr>
              <a:t> </a:t>
            </a:r>
            <a:r>
              <a:rPr lang="et-EE" sz="2400" dirty="0" err="1" smtClean="0">
                <a:solidFill>
                  <a:schemeClr val="tx1"/>
                </a:solidFill>
              </a:rPr>
              <a:t>Higher</a:t>
            </a:r>
            <a:r>
              <a:rPr lang="et-EE" sz="2400" dirty="0" smtClean="0">
                <a:solidFill>
                  <a:schemeClr val="tx1"/>
                </a:solidFill>
              </a:rPr>
              <a:t> </a:t>
            </a:r>
            <a:r>
              <a:rPr lang="et-EE" sz="2400" dirty="0" err="1" smtClean="0">
                <a:solidFill>
                  <a:schemeClr val="tx1"/>
                </a:solidFill>
              </a:rPr>
              <a:t>education</a:t>
            </a:r>
            <a:r>
              <a:rPr lang="et-EE" sz="2400" dirty="0" smtClean="0">
                <a:solidFill>
                  <a:schemeClr val="tx1"/>
                </a:solidFill>
              </a:rPr>
              <a:t> </a:t>
            </a:r>
            <a:r>
              <a:rPr lang="et-EE" sz="2400" dirty="0" err="1" smtClean="0">
                <a:solidFill>
                  <a:schemeClr val="tx1"/>
                </a:solidFill>
              </a:rPr>
              <a:t>institutions</a:t>
            </a:r>
            <a:r>
              <a:rPr lang="et-EE" sz="2400" dirty="0" smtClean="0">
                <a:solidFill>
                  <a:schemeClr val="tx1"/>
                </a:solidFill>
              </a:rPr>
              <a:t> </a:t>
            </a:r>
            <a:r>
              <a:rPr lang="et-EE" sz="2400" dirty="0" err="1" smtClean="0">
                <a:solidFill>
                  <a:schemeClr val="tx1"/>
                </a:solidFill>
              </a:rPr>
              <a:t>decreases</a:t>
            </a:r>
            <a:r>
              <a:rPr lang="et-EE" sz="2400" dirty="0" smtClean="0">
                <a:solidFill>
                  <a:schemeClr val="tx1"/>
                </a:solidFill>
              </a:rPr>
              <a:t> ca </a:t>
            </a:r>
            <a:r>
              <a:rPr lang="et-EE" sz="2400" dirty="0" smtClean="0">
                <a:solidFill>
                  <a:srgbClr val="C00000"/>
                </a:solidFill>
              </a:rPr>
              <a:t>5,6% </a:t>
            </a:r>
            <a:r>
              <a:rPr lang="et-EE" sz="2400" dirty="0" err="1" smtClean="0">
                <a:solidFill>
                  <a:schemeClr val="tx1"/>
                </a:solidFill>
              </a:rPr>
              <a:t>every</a:t>
            </a:r>
            <a:r>
              <a:rPr lang="et-EE" sz="2400" dirty="0" smtClean="0">
                <a:solidFill>
                  <a:schemeClr val="tx1"/>
                </a:solidFill>
              </a:rPr>
              <a:t> </a:t>
            </a:r>
            <a:r>
              <a:rPr lang="et-EE" sz="2400" dirty="0" err="1" smtClean="0">
                <a:solidFill>
                  <a:schemeClr val="tx1"/>
                </a:solidFill>
              </a:rPr>
              <a:t>year</a:t>
            </a:r>
            <a:r>
              <a:rPr lang="et-EE" sz="2400" dirty="0" smtClean="0">
                <a:solidFill>
                  <a:schemeClr val="tx1"/>
                </a:solidFill>
              </a:rPr>
              <a:t>.</a:t>
            </a:r>
          </a:p>
          <a:p>
            <a:r>
              <a:rPr lang="et-EE" sz="2400" dirty="0" err="1" smtClean="0">
                <a:solidFill>
                  <a:schemeClr val="tx1"/>
                </a:solidFill>
              </a:rPr>
              <a:t>The</a:t>
            </a:r>
            <a:r>
              <a:rPr lang="et-EE" sz="2400" dirty="0" smtClean="0">
                <a:solidFill>
                  <a:schemeClr val="tx1"/>
                </a:solidFill>
              </a:rPr>
              <a:t> </a:t>
            </a:r>
            <a:r>
              <a:rPr lang="et-EE" sz="2400" dirty="0" err="1" smtClean="0">
                <a:solidFill>
                  <a:schemeClr val="tx1"/>
                </a:solidFill>
              </a:rPr>
              <a:t>amount</a:t>
            </a:r>
            <a:r>
              <a:rPr lang="et-EE" sz="2400" dirty="0" smtClean="0">
                <a:solidFill>
                  <a:schemeClr val="tx1"/>
                </a:solidFill>
              </a:rPr>
              <a:t> </a:t>
            </a:r>
            <a:r>
              <a:rPr lang="et-EE" sz="2400" dirty="0" err="1" smtClean="0">
                <a:solidFill>
                  <a:schemeClr val="tx1"/>
                </a:solidFill>
              </a:rPr>
              <a:t>of</a:t>
            </a:r>
            <a:r>
              <a:rPr lang="et-EE" sz="2400" dirty="0" smtClean="0">
                <a:solidFill>
                  <a:schemeClr val="tx1"/>
                </a:solidFill>
              </a:rPr>
              <a:t> </a:t>
            </a:r>
            <a:r>
              <a:rPr lang="et-EE" sz="2400" dirty="0" err="1" smtClean="0">
                <a:solidFill>
                  <a:schemeClr val="tx1"/>
                </a:solidFill>
              </a:rPr>
              <a:t>mobile</a:t>
            </a:r>
            <a:r>
              <a:rPr lang="et-EE" sz="2400" dirty="0" smtClean="0">
                <a:solidFill>
                  <a:schemeClr val="tx1"/>
                </a:solidFill>
              </a:rPr>
              <a:t> </a:t>
            </a:r>
            <a:r>
              <a:rPr lang="et-EE" sz="2400" dirty="0" err="1" smtClean="0">
                <a:solidFill>
                  <a:schemeClr val="tx1"/>
                </a:solidFill>
              </a:rPr>
              <a:t>students</a:t>
            </a:r>
            <a:r>
              <a:rPr lang="et-EE" sz="2400" dirty="0" smtClean="0">
                <a:solidFill>
                  <a:schemeClr val="tx1"/>
                </a:solidFill>
              </a:rPr>
              <a:t> </a:t>
            </a:r>
            <a:r>
              <a:rPr lang="et-EE" sz="2400" dirty="0" err="1" smtClean="0">
                <a:solidFill>
                  <a:schemeClr val="tx1"/>
                </a:solidFill>
              </a:rPr>
              <a:t>will</a:t>
            </a:r>
            <a:r>
              <a:rPr lang="et-EE" sz="2400" dirty="0" smtClean="0">
                <a:solidFill>
                  <a:schemeClr val="tx1"/>
                </a:solidFill>
              </a:rPr>
              <a:t> </a:t>
            </a:r>
            <a:r>
              <a:rPr lang="et-EE" sz="2400" dirty="0" err="1" smtClean="0">
                <a:solidFill>
                  <a:schemeClr val="tx1"/>
                </a:solidFill>
              </a:rPr>
              <a:t>increase</a:t>
            </a:r>
            <a:r>
              <a:rPr lang="et-EE" sz="2400" dirty="0" smtClean="0">
                <a:solidFill>
                  <a:schemeClr val="tx1"/>
                </a:solidFill>
              </a:rPr>
              <a:t>:</a:t>
            </a:r>
          </a:p>
          <a:p>
            <a:pPr lvl="1"/>
            <a:r>
              <a:rPr lang="et-EE" sz="2000" dirty="0" err="1" smtClean="0">
                <a:solidFill>
                  <a:schemeClr val="tx1"/>
                </a:solidFill>
              </a:rPr>
              <a:t>According</a:t>
            </a:r>
            <a:r>
              <a:rPr lang="et-EE" sz="2000" dirty="0" smtClean="0">
                <a:solidFill>
                  <a:schemeClr val="tx1"/>
                </a:solidFill>
              </a:rPr>
              <a:t> </a:t>
            </a:r>
            <a:r>
              <a:rPr lang="et-EE" sz="2000" dirty="0" err="1" smtClean="0">
                <a:solidFill>
                  <a:schemeClr val="tx1"/>
                </a:solidFill>
              </a:rPr>
              <a:t>to</a:t>
            </a:r>
            <a:r>
              <a:rPr lang="et-EE" sz="2000" dirty="0" smtClean="0">
                <a:solidFill>
                  <a:schemeClr val="tx1"/>
                </a:solidFill>
              </a:rPr>
              <a:t> „</a:t>
            </a:r>
            <a:r>
              <a:rPr lang="en-US" sz="2000" dirty="0" smtClean="0">
                <a:solidFill>
                  <a:schemeClr val="tx1"/>
                </a:solidFill>
              </a:rPr>
              <a:t>Estonian </a:t>
            </a:r>
            <a:r>
              <a:rPr lang="en-US" sz="2000" dirty="0">
                <a:solidFill>
                  <a:schemeClr val="tx1"/>
                </a:solidFill>
              </a:rPr>
              <a:t>Lifelong Learning Strategy </a:t>
            </a:r>
            <a:r>
              <a:rPr lang="en-US" sz="2000" dirty="0" smtClean="0">
                <a:solidFill>
                  <a:schemeClr val="tx1"/>
                </a:solidFill>
              </a:rPr>
              <a:t>2020</a:t>
            </a:r>
            <a:r>
              <a:rPr lang="et-EE" sz="2000" dirty="0" smtClean="0">
                <a:solidFill>
                  <a:schemeClr val="tx1"/>
                </a:solidFill>
              </a:rPr>
              <a:t>“ </a:t>
            </a:r>
            <a:r>
              <a:rPr lang="et-EE" sz="2000" dirty="0" err="1" smtClean="0">
                <a:solidFill>
                  <a:schemeClr val="tx1"/>
                </a:solidFill>
              </a:rPr>
              <a:t>the</a:t>
            </a:r>
            <a:r>
              <a:rPr lang="et-EE" sz="2000" dirty="0" smtClean="0">
                <a:solidFill>
                  <a:schemeClr val="tx1"/>
                </a:solidFill>
              </a:rPr>
              <a:t> </a:t>
            </a:r>
            <a:r>
              <a:rPr lang="et-EE" sz="2000" dirty="0" err="1" smtClean="0">
                <a:solidFill>
                  <a:schemeClr val="tx1"/>
                </a:solidFill>
              </a:rPr>
              <a:t>student</a:t>
            </a:r>
            <a:r>
              <a:rPr lang="et-EE" sz="2000" dirty="0" smtClean="0">
                <a:solidFill>
                  <a:schemeClr val="tx1"/>
                </a:solidFill>
              </a:rPr>
              <a:t> </a:t>
            </a:r>
            <a:r>
              <a:rPr lang="et-EE" sz="2000" dirty="0" err="1" smtClean="0">
                <a:solidFill>
                  <a:schemeClr val="tx1"/>
                </a:solidFill>
              </a:rPr>
              <a:t>mobility</a:t>
            </a:r>
            <a:r>
              <a:rPr lang="et-EE" sz="2000" dirty="0" smtClean="0">
                <a:solidFill>
                  <a:schemeClr val="tx1"/>
                </a:solidFill>
              </a:rPr>
              <a:t> </a:t>
            </a:r>
            <a:r>
              <a:rPr lang="et-EE" sz="2000" dirty="0" err="1" smtClean="0">
                <a:solidFill>
                  <a:schemeClr val="tx1"/>
                </a:solidFill>
              </a:rPr>
              <a:t>has</a:t>
            </a:r>
            <a:r>
              <a:rPr lang="et-EE" sz="2000" dirty="0" smtClean="0">
                <a:solidFill>
                  <a:schemeClr val="tx1"/>
                </a:solidFill>
              </a:rPr>
              <a:t> </a:t>
            </a:r>
            <a:r>
              <a:rPr lang="et-EE" sz="2000" dirty="0" err="1" smtClean="0">
                <a:solidFill>
                  <a:schemeClr val="tx1"/>
                </a:solidFill>
              </a:rPr>
              <a:t>to</a:t>
            </a:r>
            <a:r>
              <a:rPr lang="et-EE" sz="2000" dirty="0" smtClean="0">
                <a:solidFill>
                  <a:schemeClr val="tx1"/>
                </a:solidFill>
              </a:rPr>
              <a:t> </a:t>
            </a:r>
            <a:r>
              <a:rPr lang="et-EE" sz="2000" dirty="0" err="1" smtClean="0">
                <a:solidFill>
                  <a:schemeClr val="tx1"/>
                </a:solidFill>
              </a:rPr>
              <a:t>be</a:t>
            </a:r>
            <a:r>
              <a:rPr lang="et-EE" sz="2000" dirty="0" smtClean="0">
                <a:solidFill>
                  <a:schemeClr val="tx1"/>
                </a:solidFill>
              </a:rPr>
              <a:t> </a:t>
            </a:r>
            <a:r>
              <a:rPr lang="et-EE" sz="2000" dirty="0" smtClean="0">
                <a:solidFill>
                  <a:srgbClr val="C00000"/>
                </a:solidFill>
              </a:rPr>
              <a:t>10%</a:t>
            </a:r>
            <a:r>
              <a:rPr lang="et-EE" sz="2000" dirty="0" smtClean="0">
                <a:solidFill>
                  <a:schemeClr val="tx1"/>
                </a:solidFill>
              </a:rPr>
              <a:t> </a:t>
            </a:r>
            <a:r>
              <a:rPr lang="et-EE" sz="2000" dirty="0" err="1" smtClean="0">
                <a:solidFill>
                  <a:schemeClr val="tx1"/>
                </a:solidFill>
              </a:rPr>
              <a:t>by</a:t>
            </a:r>
            <a:r>
              <a:rPr lang="et-EE" sz="2000" dirty="0" smtClean="0">
                <a:solidFill>
                  <a:schemeClr val="tx1"/>
                </a:solidFill>
              </a:rPr>
              <a:t> 2018</a:t>
            </a:r>
            <a:endParaRPr lang="en-US" sz="2000" dirty="0">
              <a:solidFill>
                <a:schemeClr val="tx1"/>
              </a:solidFill>
            </a:endParaRPr>
          </a:p>
          <a:p>
            <a:pPr lvl="1"/>
            <a:r>
              <a:rPr lang="et-EE" sz="2000" dirty="0" err="1" smtClean="0">
                <a:solidFill>
                  <a:schemeClr val="tx1"/>
                </a:solidFill>
              </a:rPr>
              <a:t>According</a:t>
            </a:r>
            <a:r>
              <a:rPr lang="et-EE" sz="2000" dirty="0" smtClean="0">
                <a:solidFill>
                  <a:schemeClr val="tx1"/>
                </a:solidFill>
              </a:rPr>
              <a:t> </a:t>
            </a:r>
            <a:r>
              <a:rPr lang="et-EE" sz="2000" dirty="0" err="1" smtClean="0">
                <a:solidFill>
                  <a:schemeClr val="tx1"/>
                </a:solidFill>
              </a:rPr>
              <a:t>to</a:t>
            </a:r>
            <a:r>
              <a:rPr lang="et-EE" sz="2000" dirty="0" smtClean="0">
                <a:solidFill>
                  <a:schemeClr val="tx1"/>
                </a:solidFill>
              </a:rPr>
              <a:t> </a:t>
            </a:r>
            <a:r>
              <a:rPr lang="et-EE" sz="2000" dirty="0" err="1" smtClean="0">
                <a:solidFill>
                  <a:schemeClr val="tx1"/>
                </a:solidFill>
              </a:rPr>
              <a:t>the</a:t>
            </a:r>
            <a:r>
              <a:rPr lang="et-EE" sz="2000" dirty="0" smtClean="0">
                <a:solidFill>
                  <a:schemeClr val="tx1"/>
                </a:solidFill>
              </a:rPr>
              <a:t> </a:t>
            </a:r>
            <a:r>
              <a:rPr lang="et-EE" sz="2000" dirty="0" err="1" smtClean="0">
                <a:solidFill>
                  <a:schemeClr val="tx1"/>
                </a:solidFill>
              </a:rPr>
              <a:t>higher</a:t>
            </a:r>
            <a:r>
              <a:rPr lang="et-EE" sz="2000" dirty="0" smtClean="0">
                <a:solidFill>
                  <a:schemeClr val="tx1"/>
                </a:solidFill>
              </a:rPr>
              <a:t> </a:t>
            </a:r>
            <a:r>
              <a:rPr lang="et-EE" sz="2000" dirty="0" err="1" smtClean="0">
                <a:solidFill>
                  <a:schemeClr val="tx1"/>
                </a:solidFill>
              </a:rPr>
              <a:t>education</a:t>
            </a:r>
            <a:r>
              <a:rPr lang="et-EE" sz="2000" dirty="0" smtClean="0">
                <a:solidFill>
                  <a:schemeClr val="tx1"/>
                </a:solidFill>
              </a:rPr>
              <a:t> </a:t>
            </a:r>
            <a:r>
              <a:rPr lang="et-EE" sz="2000" dirty="0" err="1" smtClean="0">
                <a:solidFill>
                  <a:schemeClr val="tx1"/>
                </a:solidFill>
              </a:rPr>
              <a:t>international</a:t>
            </a:r>
            <a:r>
              <a:rPr lang="et-EE" sz="2000" dirty="0" smtClean="0">
                <a:solidFill>
                  <a:schemeClr val="tx1"/>
                </a:solidFill>
              </a:rPr>
              <a:t> marketing </a:t>
            </a:r>
            <a:r>
              <a:rPr lang="et-EE" sz="2000" dirty="0" err="1" smtClean="0">
                <a:solidFill>
                  <a:schemeClr val="tx1"/>
                </a:solidFill>
              </a:rPr>
              <a:t>strategy</a:t>
            </a:r>
            <a:r>
              <a:rPr lang="et-EE" sz="2000" dirty="0" smtClean="0">
                <a:solidFill>
                  <a:schemeClr val="tx1"/>
                </a:solidFill>
              </a:rPr>
              <a:t>, </a:t>
            </a:r>
            <a:r>
              <a:rPr lang="et-EE" sz="2000" dirty="0" smtClean="0">
                <a:solidFill>
                  <a:srgbClr val="C00000"/>
                </a:solidFill>
              </a:rPr>
              <a:t>10% </a:t>
            </a:r>
            <a:r>
              <a:rPr lang="et-EE" sz="2000" dirty="0" err="1" smtClean="0">
                <a:solidFill>
                  <a:srgbClr val="C00000"/>
                </a:solidFill>
              </a:rPr>
              <a:t>of</a:t>
            </a:r>
            <a:r>
              <a:rPr lang="et-EE" sz="2000" dirty="0" smtClean="0">
                <a:solidFill>
                  <a:srgbClr val="C00000"/>
                </a:solidFill>
              </a:rPr>
              <a:t> </a:t>
            </a:r>
            <a:r>
              <a:rPr lang="et-EE" sz="2000" dirty="0" err="1" smtClean="0">
                <a:solidFill>
                  <a:srgbClr val="C00000"/>
                </a:solidFill>
              </a:rPr>
              <a:t>the</a:t>
            </a:r>
            <a:r>
              <a:rPr lang="et-EE" sz="2000" dirty="0" smtClean="0">
                <a:solidFill>
                  <a:srgbClr val="C00000"/>
                </a:solidFill>
              </a:rPr>
              <a:t> </a:t>
            </a:r>
            <a:r>
              <a:rPr lang="et-EE" sz="2000" dirty="0" err="1" smtClean="0">
                <a:solidFill>
                  <a:srgbClr val="C00000"/>
                </a:solidFill>
              </a:rPr>
              <a:t>student</a:t>
            </a:r>
            <a:r>
              <a:rPr lang="et-EE" sz="2000" dirty="0" smtClean="0">
                <a:solidFill>
                  <a:srgbClr val="C00000"/>
                </a:solidFill>
              </a:rPr>
              <a:t> </a:t>
            </a:r>
            <a:r>
              <a:rPr lang="et-EE" sz="2000" dirty="0" err="1" smtClean="0">
                <a:solidFill>
                  <a:srgbClr val="C00000"/>
                </a:solidFill>
              </a:rPr>
              <a:t>body</a:t>
            </a:r>
            <a:r>
              <a:rPr lang="et-EE" sz="2000" dirty="0" smtClean="0">
                <a:solidFill>
                  <a:srgbClr val="C00000"/>
                </a:solidFill>
              </a:rPr>
              <a:t> </a:t>
            </a:r>
            <a:r>
              <a:rPr lang="et-EE" sz="2000" dirty="0" err="1" smtClean="0">
                <a:solidFill>
                  <a:schemeClr val="tx1"/>
                </a:solidFill>
              </a:rPr>
              <a:t>in</a:t>
            </a:r>
            <a:r>
              <a:rPr lang="et-EE" sz="2000" dirty="0" smtClean="0">
                <a:solidFill>
                  <a:schemeClr val="tx1"/>
                </a:solidFill>
              </a:rPr>
              <a:t> Estonia </a:t>
            </a:r>
            <a:r>
              <a:rPr lang="et-EE" sz="2000" dirty="0" err="1" smtClean="0">
                <a:solidFill>
                  <a:schemeClr val="tx1"/>
                </a:solidFill>
              </a:rPr>
              <a:t>have</a:t>
            </a:r>
            <a:r>
              <a:rPr lang="et-EE" sz="2000" dirty="0" smtClean="0">
                <a:solidFill>
                  <a:schemeClr val="tx1"/>
                </a:solidFill>
              </a:rPr>
              <a:t> </a:t>
            </a:r>
            <a:r>
              <a:rPr lang="et-EE" sz="2000" dirty="0" err="1" smtClean="0">
                <a:solidFill>
                  <a:schemeClr val="tx1"/>
                </a:solidFill>
              </a:rPr>
              <a:t>to</a:t>
            </a:r>
            <a:r>
              <a:rPr lang="et-EE" sz="2000" dirty="0" smtClean="0">
                <a:solidFill>
                  <a:schemeClr val="tx1"/>
                </a:solidFill>
              </a:rPr>
              <a:t> </a:t>
            </a:r>
            <a:r>
              <a:rPr lang="et-EE" sz="2000" dirty="0" err="1" smtClean="0">
                <a:solidFill>
                  <a:schemeClr val="tx1"/>
                </a:solidFill>
              </a:rPr>
              <a:t>be</a:t>
            </a:r>
            <a:r>
              <a:rPr lang="et-EE" sz="2000" dirty="0" smtClean="0">
                <a:solidFill>
                  <a:schemeClr val="tx1"/>
                </a:solidFill>
              </a:rPr>
              <a:t> </a:t>
            </a:r>
            <a:r>
              <a:rPr lang="et-EE" sz="2000" dirty="0" err="1" smtClean="0">
                <a:solidFill>
                  <a:schemeClr val="tx1"/>
                </a:solidFill>
              </a:rPr>
              <a:t>international</a:t>
            </a:r>
            <a:r>
              <a:rPr lang="et-EE" sz="2000" dirty="0" smtClean="0">
                <a:solidFill>
                  <a:schemeClr val="tx1"/>
                </a:solidFill>
              </a:rPr>
              <a:t> </a:t>
            </a:r>
            <a:r>
              <a:rPr lang="et-EE" sz="2000" dirty="0" err="1" smtClean="0">
                <a:solidFill>
                  <a:schemeClr val="tx1"/>
                </a:solidFill>
              </a:rPr>
              <a:t>degree</a:t>
            </a:r>
            <a:r>
              <a:rPr lang="et-EE" sz="2000" dirty="0" smtClean="0">
                <a:solidFill>
                  <a:schemeClr val="tx1"/>
                </a:solidFill>
              </a:rPr>
              <a:t> </a:t>
            </a:r>
            <a:r>
              <a:rPr lang="et-EE" sz="2000" dirty="0" err="1" smtClean="0">
                <a:solidFill>
                  <a:schemeClr val="tx1"/>
                </a:solidFill>
              </a:rPr>
              <a:t>students</a:t>
            </a:r>
            <a:r>
              <a:rPr lang="et-EE" sz="2000" dirty="0" smtClean="0">
                <a:solidFill>
                  <a:schemeClr val="tx1"/>
                </a:solidFill>
              </a:rPr>
              <a:t> </a:t>
            </a:r>
            <a:r>
              <a:rPr lang="et-EE" sz="2000" dirty="0" err="1" smtClean="0">
                <a:solidFill>
                  <a:schemeClr val="tx1"/>
                </a:solidFill>
              </a:rPr>
              <a:t>by</a:t>
            </a:r>
            <a:r>
              <a:rPr lang="et-EE" sz="2000" dirty="0" smtClean="0">
                <a:solidFill>
                  <a:schemeClr val="tx1"/>
                </a:solidFill>
              </a:rPr>
              <a:t> </a:t>
            </a:r>
            <a:r>
              <a:rPr lang="et-EE" sz="2000" dirty="0" err="1" smtClean="0">
                <a:solidFill>
                  <a:schemeClr val="tx1"/>
                </a:solidFill>
              </a:rPr>
              <a:t>the</a:t>
            </a:r>
            <a:r>
              <a:rPr lang="et-EE" sz="2000" dirty="0" smtClean="0">
                <a:solidFill>
                  <a:schemeClr val="tx1"/>
                </a:solidFill>
              </a:rPr>
              <a:t> </a:t>
            </a:r>
            <a:r>
              <a:rPr lang="et-EE" sz="2000" dirty="0" err="1" smtClean="0">
                <a:solidFill>
                  <a:schemeClr val="tx1"/>
                </a:solidFill>
              </a:rPr>
              <a:t>year</a:t>
            </a:r>
            <a:r>
              <a:rPr lang="et-EE" sz="2000" dirty="0" smtClean="0">
                <a:solidFill>
                  <a:schemeClr val="tx1"/>
                </a:solidFill>
              </a:rPr>
              <a:t> 2020 (2015/2016 </a:t>
            </a:r>
            <a:r>
              <a:rPr lang="et-EE" sz="2000" dirty="0" err="1" smtClean="0">
                <a:solidFill>
                  <a:schemeClr val="tx1"/>
                </a:solidFill>
              </a:rPr>
              <a:t>it</a:t>
            </a:r>
            <a:r>
              <a:rPr lang="et-EE" sz="2000" dirty="0" smtClean="0">
                <a:solidFill>
                  <a:schemeClr val="tx1"/>
                </a:solidFill>
              </a:rPr>
              <a:t> </a:t>
            </a:r>
            <a:r>
              <a:rPr lang="et-EE" sz="2000" dirty="0" err="1" smtClean="0">
                <a:solidFill>
                  <a:schemeClr val="tx1"/>
                </a:solidFill>
              </a:rPr>
              <a:t>is</a:t>
            </a:r>
            <a:r>
              <a:rPr lang="et-EE" sz="2000" dirty="0" smtClean="0">
                <a:solidFill>
                  <a:schemeClr val="tx1"/>
                </a:solidFill>
              </a:rPr>
              <a:t> 6,8%)</a:t>
            </a:r>
          </a:p>
          <a:p>
            <a:pPr lvl="1"/>
            <a:r>
              <a:rPr lang="et-EE" sz="2000" dirty="0" err="1" smtClean="0">
                <a:solidFill>
                  <a:schemeClr val="tx1"/>
                </a:solidFill>
              </a:rPr>
              <a:t>The</a:t>
            </a:r>
            <a:r>
              <a:rPr lang="et-EE" sz="2000" dirty="0" smtClean="0">
                <a:solidFill>
                  <a:schemeClr val="tx1"/>
                </a:solidFill>
              </a:rPr>
              <a:t> </a:t>
            </a:r>
            <a:r>
              <a:rPr lang="et-EE" sz="2000" dirty="0" err="1" smtClean="0">
                <a:solidFill>
                  <a:schemeClr val="tx1"/>
                </a:solidFill>
              </a:rPr>
              <a:t>goal</a:t>
            </a:r>
            <a:r>
              <a:rPr lang="et-EE" sz="2000" dirty="0" smtClean="0">
                <a:solidFill>
                  <a:schemeClr val="tx1"/>
                </a:solidFill>
              </a:rPr>
              <a:t> </a:t>
            </a:r>
            <a:r>
              <a:rPr lang="et-EE" sz="2000" dirty="0" err="1" smtClean="0">
                <a:solidFill>
                  <a:schemeClr val="tx1"/>
                </a:solidFill>
              </a:rPr>
              <a:t>of</a:t>
            </a:r>
            <a:r>
              <a:rPr lang="et-EE" sz="2000" dirty="0" smtClean="0">
                <a:solidFill>
                  <a:schemeClr val="tx1"/>
                </a:solidFill>
              </a:rPr>
              <a:t> </a:t>
            </a:r>
            <a:r>
              <a:rPr lang="et-EE" sz="2000" dirty="0" err="1" smtClean="0">
                <a:solidFill>
                  <a:schemeClr val="tx1"/>
                </a:solidFill>
              </a:rPr>
              <a:t>Erasmus</a:t>
            </a:r>
            <a:r>
              <a:rPr lang="et-EE" sz="2000" dirty="0" smtClean="0">
                <a:solidFill>
                  <a:schemeClr val="tx1"/>
                </a:solidFill>
              </a:rPr>
              <a:t> </a:t>
            </a:r>
            <a:r>
              <a:rPr lang="et-EE" sz="2000" dirty="0" err="1" smtClean="0">
                <a:solidFill>
                  <a:schemeClr val="tx1"/>
                </a:solidFill>
              </a:rPr>
              <a:t>exchange</a:t>
            </a:r>
            <a:r>
              <a:rPr lang="et-EE" sz="2000" dirty="0" smtClean="0">
                <a:solidFill>
                  <a:schemeClr val="tx1"/>
                </a:solidFill>
              </a:rPr>
              <a:t> </a:t>
            </a:r>
            <a:r>
              <a:rPr lang="et-EE" sz="2000" dirty="0" err="1" smtClean="0">
                <a:solidFill>
                  <a:schemeClr val="tx1"/>
                </a:solidFill>
              </a:rPr>
              <a:t>studies</a:t>
            </a:r>
            <a:r>
              <a:rPr lang="et-EE" sz="2000" dirty="0" smtClean="0">
                <a:solidFill>
                  <a:schemeClr val="tx1"/>
                </a:solidFill>
              </a:rPr>
              <a:t>: </a:t>
            </a:r>
            <a:r>
              <a:rPr lang="et-EE" sz="2000" dirty="0" smtClean="0">
                <a:solidFill>
                  <a:srgbClr val="C00000"/>
                </a:solidFill>
              </a:rPr>
              <a:t>2%</a:t>
            </a:r>
            <a:r>
              <a:rPr lang="et-EE" sz="2000" dirty="0" smtClean="0">
                <a:solidFill>
                  <a:schemeClr val="tx1"/>
                </a:solidFill>
              </a:rPr>
              <a:t> </a:t>
            </a:r>
            <a:r>
              <a:rPr lang="et-EE" sz="2000" dirty="0" err="1" smtClean="0">
                <a:solidFill>
                  <a:schemeClr val="tx1"/>
                </a:solidFill>
              </a:rPr>
              <a:t>of</a:t>
            </a:r>
            <a:r>
              <a:rPr lang="et-EE" sz="2000" dirty="0" smtClean="0">
                <a:solidFill>
                  <a:schemeClr val="tx1"/>
                </a:solidFill>
              </a:rPr>
              <a:t> </a:t>
            </a:r>
            <a:r>
              <a:rPr lang="et-EE" sz="2000" dirty="0" err="1" smtClean="0">
                <a:solidFill>
                  <a:schemeClr val="tx1"/>
                </a:solidFill>
              </a:rPr>
              <a:t>the</a:t>
            </a:r>
            <a:r>
              <a:rPr lang="et-EE" sz="2000" dirty="0" smtClean="0">
                <a:solidFill>
                  <a:schemeClr val="tx1"/>
                </a:solidFill>
              </a:rPr>
              <a:t> </a:t>
            </a:r>
            <a:r>
              <a:rPr lang="et-EE" sz="2000" dirty="0" err="1" smtClean="0">
                <a:solidFill>
                  <a:schemeClr val="tx1"/>
                </a:solidFill>
              </a:rPr>
              <a:t>student</a:t>
            </a:r>
            <a:r>
              <a:rPr lang="et-EE" sz="2000" dirty="0" smtClean="0">
                <a:solidFill>
                  <a:schemeClr val="tx1"/>
                </a:solidFill>
              </a:rPr>
              <a:t> </a:t>
            </a:r>
            <a:r>
              <a:rPr lang="et-EE" sz="2000" dirty="0" err="1" smtClean="0">
                <a:solidFill>
                  <a:schemeClr val="tx1"/>
                </a:solidFill>
              </a:rPr>
              <a:t>body</a:t>
            </a:r>
            <a:r>
              <a:rPr lang="et-EE" sz="2000" dirty="0" smtClean="0">
                <a:solidFill>
                  <a:schemeClr val="tx1"/>
                </a:solidFill>
              </a:rPr>
              <a:t> </a:t>
            </a:r>
            <a:r>
              <a:rPr lang="et-EE" sz="2000" dirty="0" err="1" smtClean="0">
                <a:solidFill>
                  <a:schemeClr val="tx1"/>
                </a:solidFill>
              </a:rPr>
              <a:t>has</a:t>
            </a:r>
            <a:r>
              <a:rPr lang="et-EE" sz="2000" dirty="0" smtClean="0">
                <a:solidFill>
                  <a:schemeClr val="tx1"/>
                </a:solidFill>
              </a:rPr>
              <a:t> </a:t>
            </a:r>
            <a:r>
              <a:rPr lang="et-EE" sz="2000" dirty="0" err="1" smtClean="0">
                <a:solidFill>
                  <a:schemeClr val="tx1"/>
                </a:solidFill>
              </a:rPr>
              <a:t>to</a:t>
            </a:r>
            <a:r>
              <a:rPr lang="et-EE" sz="2000" dirty="0" smtClean="0">
                <a:solidFill>
                  <a:schemeClr val="tx1"/>
                </a:solidFill>
              </a:rPr>
              <a:t> </a:t>
            </a:r>
            <a:r>
              <a:rPr lang="et-EE" sz="2000" dirty="0" err="1" smtClean="0">
                <a:solidFill>
                  <a:schemeClr val="tx1"/>
                </a:solidFill>
              </a:rPr>
              <a:t>be</a:t>
            </a:r>
            <a:r>
              <a:rPr lang="et-EE" sz="2000" dirty="0" smtClean="0">
                <a:solidFill>
                  <a:schemeClr val="tx1"/>
                </a:solidFill>
              </a:rPr>
              <a:t> </a:t>
            </a:r>
            <a:r>
              <a:rPr lang="et-EE" sz="2000" dirty="0" err="1" smtClean="0">
                <a:solidFill>
                  <a:schemeClr val="tx1"/>
                </a:solidFill>
              </a:rPr>
              <a:t>mobile</a:t>
            </a:r>
            <a:r>
              <a:rPr lang="et-EE" sz="2000" dirty="0" smtClean="0">
                <a:solidFill>
                  <a:schemeClr val="tx1"/>
                </a:solidFill>
              </a:rPr>
              <a:t> (2015/16 - 2,1%)</a:t>
            </a:r>
            <a:endParaRPr lang="et-EE" sz="2000" dirty="0">
              <a:solidFill>
                <a:schemeClr val="tx1"/>
              </a:solidFill>
            </a:endParaRPr>
          </a:p>
          <a:p>
            <a:r>
              <a:rPr lang="et-EE" sz="2400" dirty="0" err="1" smtClean="0">
                <a:solidFill>
                  <a:srgbClr val="C00000"/>
                </a:solidFill>
              </a:rPr>
              <a:t>From</a:t>
            </a:r>
            <a:r>
              <a:rPr lang="et-EE" sz="2400" dirty="0" smtClean="0">
                <a:solidFill>
                  <a:srgbClr val="C00000"/>
                </a:solidFill>
              </a:rPr>
              <a:t> 2012 </a:t>
            </a:r>
            <a:r>
              <a:rPr lang="et-EE" sz="2400" dirty="0" smtClean="0">
                <a:solidFill>
                  <a:schemeClr val="tx1"/>
                </a:solidFill>
              </a:rPr>
              <a:t>Estonia </a:t>
            </a:r>
            <a:r>
              <a:rPr lang="et-EE" sz="2400" dirty="0" err="1" smtClean="0">
                <a:solidFill>
                  <a:schemeClr val="tx1"/>
                </a:solidFill>
              </a:rPr>
              <a:t>hosts</a:t>
            </a:r>
            <a:r>
              <a:rPr lang="et-EE" sz="2400" dirty="0" smtClean="0">
                <a:solidFill>
                  <a:schemeClr val="tx1"/>
                </a:solidFill>
              </a:rPr>
              <a:t> </a:t>
            </a:r>
            <a:r>
              <a:rPr lang="et-EE" sz="2400" dirty="0" err="1" smtClean="0">
                <a:solidFill>
                  <a:schemeClr val="tx1"/>
                </a:solidFill>
              </a:rPr>
              <a:t>more</a:t>
            </a:r>
            <a:r>
              <a:rPr lang="et-EE" sz="2400" dirty="0" smtClean="0">
                <a:solidFill>
                  <a:schemeClr val="tx1"/>
                </a:solidFill>
              </a:rPr>
              <a:t> </a:t>
            </a:r>
            <a:r>
              <a:rPr lang="et-EE" sz="2400" dirty="0" err="1" smtClean="0">
                <a:solidFill>
                  <a:schemeClr val="tx1"/>
                </a:solidFill>
              </a:rPr>
              <a:t>international</a:t>
            </a:r>
            <a:r>
              <a:rPr lang="et-EE" sz="2400" dirty="0" smtClean="0">
                <a:solidFill>
                  <a:schemeClr val="tx1"/>
                </a:solidFill>
              </a:rPr>
              <a:t> </a:t>
            </a:r>
            <a:r>
              <a:rPr lang="et-EE" sz="2400" dirty="0" err="1" smtClean="0">
                <a:solidFill>
                  <a:schemeClr val="tx1"/>
                </a:solidFill>
              </a:rPr>
              <a:t>exchange</a:t>
            </a:r>
            <a:r>
              <a:rPr lang="et-EE" sz="2400" dirty="0" smtClean="0">
                <a:solidFill>
                  <a:schemeClr val="tx1"/>
                </a:solidFill>
              </a:rPr>
              <a:t> </a:t>
            </a:r>
            <a:r>
              <a:rPr lang="et-EE" sz="2400" dirty="0" err="1" smtClean="0">
                <a:solidFill>
                  <a:schemeClr val="tx1"/>
                </a:solidFill>
              </a:rPr>
              <a:t>students</a:t>
            </a:r>
            <a:r>
              <a:rPr lang="et-EE" sz="2400" dirty="0" smtClean="0">
                <a:solidFill>
                  <a:schemeClr val="tx1"/>
                </a:solidFill>
              </a:rPr>
              <a:t> </a:t>
            </a:r>
            <a:r>
              <a:rPr lang="et-EE" sz="2400" dirty="0" err="1" smtClean="0">
                <a:solidFill>
                  <a:schemeClr val="tx1"/>
                </a:solidFill>
              </a:rPr>
              <a:t>than</a:t>
            </a:r>
            <a:r>
              <a:rPr lang="et-EE" sz="2400" dirty="0" smtClean="0">
                <a:solidFill>
                  <a:schemeClr val="tx1"/>
                </a:solidFill>
              </a:rPr>
              <a:t> </a:t>
            </a:r>
            <a:r>
              <a:rPr lang="et-EE" sz="2400" dirty="0" err="1" smtClean="0">
                <a:solidFill>
                  <a:schemeClr val="tx1"/>
                </a:solidFill>
              </a:rPr>
              <a:t>it</a:t>
            </a:r>
            <a:r>
              <a:rPr lang="et-EE" sz="2400" dirty="0" smtClean="0">
                <a:solidFill>
                  <a:schemeClr val="tx1"/>
                </a:solidFill>
              </a:rPr>
              <a:t> </a:t>
            </a:r>
            <a:r>
              <a:rPr lang="et-EE" sz="2400" dirty="0" err="1" smtClean="0">
                <a:solidFill>
                  <a:schemeClr val="tx1"/>
                </a:solidFill>
              </a:rPr>
              <a:t>sends</a:t>
            </a:r>
            <a:r>
              <a:rPr lang="et-EE" sz="2400" dirty="0" smtClean="0">
                <a:solidFill>
                  <a:schemeClr val="tx1"/>
                </a:solidFill>
              </a:rPr>
              <a:t> </a:t>
            </a:r>
            <a:r>
              <a:rPr lang="et-EE" sz="2400" dirty="0" err="1" smtClean="0">
                <a:solidFill>
                  <a:schemeClr val="tx1"/>
                </a:solidFill>
              </a:rPr>
              <a:t>out</a:t>
            </a:r>
            <a:endParaRPr lang="et-EE" sz="2400" dirty="0">
              <a:solidFill>
                <a:schemeClr val="tx1"/>
              </a:solidFill>
            </a:endParaRPr>
          </a:p>
        </p:txBody>
      </p:sp>
    </p:spTree>
    <p:extLst>
      <p:ext uri="{BB962C8B-B14F-4D97-AF65-F5344CB8AC3E}">
        <p14:creationId xmlns:p14="http://schemas.microsoft.com/office/powerpoint/2010/main" val="2043521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3214" y="908720"/>
            <a:ext cx="7772400" cy="1903413"/>
          </a:xfrm>
        </p:spPr>
        <p:txBody>
          <a:bodyPr/>
          <a:lstStyle/>
          <a:p>
            <a:pPr algn="ctr"/>
            <a:r>
              <a:rPr lang="et-EE" sz="3200" b="1" dirty="0" err="1" smtClean="0">
                <a:solidFill>
                  <a:schemeClr val="tx1"/>
                </a:solidFill>
              </a:rPr>
              <a:t>Student</a:t>
            </a:r>
            <a:r>
              <a:rPr lang="et-EE" sz="3200" b="1" dirty="0" smtClean="0">
                <a:solidFill>
                  <a:schemeClr val="tx1"/>
                </a:solidFill>
              </a:rPr>
              <a:t> </a:t>
            </a:r>
            <a:r>
              <a:rPr lang="et-EE" sz="3200" b="1" dirty="0" err="1" smtClean="0">
                <a:solidFill>
                  <a:schemeClr val="tx1"/>
                </a:solidFill>
              </a:rPr>
              <a:t>mobility</a:t>
            </a:r>
            <a:r>
              <a:rPr lang="et-EE" sz="3200" b="1" dirty="0" smtClean="0">
                <a:solidFill>
                  <a:schemeClr val="tx1"/>
                </a:solidFill>
              </a:rPr>
              <a:t> 2000-2015</a:t>
            </a:r>
            <a:endParaRPr lang="et-EE" sz="3200" b="1" dirty="0">
              <a:solidFill>
                <a:schemeClr val="tx1"/>
              </a:solidFill>
            </a:endParaRPr>
          </a:p>
        </p:txBody>
      </p:sp>
      <p:graphicFrame>
        <p:nvGraphicFramePr>
          <p:cNvPr id="3" name="Chart 2"/>
          <p:cNvGraphicFramePr/>
          <p:nvPr>
            <p:extLst>
              <p:ext uri="{D42A27DB-BD31-4B8C-83A1-F6EECF244321}">
                <p14:modId xmlns:p14="http://schemas.microsoft.com/office/powerpoint/2010/main" val="1257173934"/>
              </p:ext>
            </p:extLst>
          </p:nvPr>
        </p:nvGraphicFramePr>
        <p:xfrm>
          <a:off x="179512" y="2276872"/>
          <a:ext cx="8748464" cy="4509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7605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908720"/>
            <a:ext cx="6336704" cy="1224136"/>
          </a:xfrm>
        </p:spPr>
        <p:txBody>
          <a:bodyPr/>
          <a:lstStyle/>
          <a:p>
            <a:pPr algn="ctr"/>
            <a:r>
              <a:rPr lang="et-EE" sz="3600" b="1" dirty="0" smtClean="0">
                <a:solidFill>
                  <a:schemeClr val="tx1"/>
                </a:solidFill>
              </a:rPr>
              <a:t>International </a:t>
            </a:r>
            <a:r>
              <a:rPr lang="et-EE" sz="3600" b="1" dirty="0" err="1" smtClean="0">
                <a:solidFill>
                  <a:schemeClr val="tx1"/>
                </a:solidFill>
              </a:rPr>
              <a:t>degree</a:t>
            </a:r>
            <a:r>
              <a:rPr lang="et-EE" sz="3600" b="1" dirty="0" smtClean="0">
                <a:solidFill>
                  <a:schemeClr val="tx1"/>
                </a:solidFill>
              </a:rPr>
              <a:t> </a:t>
            </a:r>
            <a:r>
              <a:rPr lang="et-EE" sz="3600" b="1" dirty="0" err="1" smtClean="0">
                <a:solidFill>
                  <a:schemeClr val="tx1"/>
                </a:solidFill>
              </a:rPr>
              <a:t>students</a:t>
            </a:r>
            <a:r>
              <a:rPr lang="et-EE" sz="3600" b="1" dirty="0" smtClean="0">
                <a:solidFill>
                  <a:schemeClr val="tx1"/>
                </a:solidFill>
              </a:rPr>
              <a:t> </a:t>
            </a:r>
            <a:r>
              <a:rPr lang="et-EE" sz="3600" b="1" dirty="0" err="1" smtClean="0">
                <a:solidFill>
                  <a:schemeClr val="tx1"/>
                </a:solidFill>
              </a:rPr>
              <a:t>in</a:t>
            </a:r>
            <a:r>
              <a:rPr lang="et-EE" sz="3600" b="1" dirty="0" smtClean="0">
                <a:solidFill>
                  <a:schemeClr val="tx1"/>
                </a:solidFill>
              </a:rPr>
              <a:t> Estonia</a:t>
            </a:r>
            <a:endParaRPr lang="et-EE" sz="3600" b="1"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18119525"/>
              </p:ext>
            </p:extLst>
          </p:nvPr>
        </p:nvGraphicFramePr>
        <p:xfrm>
          <a:off x="-3" y="2420888"/>
          <a:ext cx="9036498" cy="4320479"/>
        </p:xfrm>
        <a:graphic>
          <a:graphicData uri="http://schemas.openxmlformats.org/drawingml/2006/table">
            <a:tbl>
              <a:tblPr firstRow="1" firstCol="1" bandRow="1">
                <a:tableStyleId>{5C22544A-7EE6-4342-B048-85BDC9FD1C3A}</a:tableStyleId>
              </a:tblPr>
              <a:tblGrid>
                <a:gridCol w="1498658"/>
                <a:gridCol w="512653"/>
                <a:gridCol w="620075"/>
                <a:gridCol w="619202"/>
                <a:gridCol w="618328"/>
                <a:gridCol w="724876"/>
                <a:gridCol w="743217"/>
                <a:gridCol w="742343"/>
                <a:gridCol w="743217"/>
                <a:gridCol w="618328"/>
                <a:gridCol w="743217"/>
                <a:gridCol w="852384"/>
              </a:tblGrid>
              <a:tr h="1216385">
                <a:tc>
                  <a:txBody>
                    <a:bodyPr/>
                    <a:lstStyle/>
                    <a:p>
                      <a:pPr>
                        <a:lnSpc>
                          <a:spcPct val="115000"/>
                        </a:lnSpc>
                        <a:spcAft>
                          <a:spcPts val="0"/>
                        </a:spcAft>
                      </a:pPr>
                      <a:r>
                        <a:rPr lang="et-EE" sz="1400" dirty="0">
                          <a:effectLst/>
                        </a:rPr>
                        <a:t> </a:t>
                      </a:r>
                      <a:endParaRPr lang="et-EE" sz="14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2005</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2006</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2007</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2008</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2009</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2010</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2011</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2012</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2013</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2014</a:t>
                      </a:r>
                      <a:endParaRPr lang="et-EE" sz="140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t-EE" sz="1400" dirty="0" smtClean="0">
                        <a:effectLst/>
                      </a:endParaRPr>
                    </a:p>
                    <a:p>
                      <a:pPr algn="ctr">
                        <a:lnSpc>
                          <a:spcPct val="115000"/>
                        </a:lnSpc>
                        <a:spcAft>
                          <a:spcPts val="0"/>
                        </a:spcAft>
                      </a:pPr>
                      <a:endParaRPr lang="et-EE" sz="1400" dirty="0" smtClean="0">
                        <a:effectLst/>
                      </a:endParaRPr>
                    </a:p>
                    <a:p>
                      <a:pPr algn="ctr">
                        <a:lnSpc>
                          <a:spcPct val="115000"/>
                        </a:lnSpc>
                        <a:spcAft>
                          <a:spcPts val="0"/>
                        </a:spcAft>
                      </a:pPr>
                      <a:r>
                        <a:rPr lang="et-EE" sz="1400" dirty="0" smtClean="0">
                          <a:effectLst/>
                        </a:rPr>
                        <a:t>2015</a:t>
                      </a:r>
                      <a:endParaRPr lang="et-EE" sz="1400" dirty="0">
                        <a:effectLst/>
                        <a:latin typeface="Calibri"/>
                        <a:ea typeface="Calibri"/>
                        <a:cs typeface="Times New Roman"/>
                      </a:endParaRPr>
                    </a:p>
                  </a:txBody>
                  <a:tcPr marL="44450" marR="44450" marT="0" marB="0"/>
                </a:tc>
              </a:tr>
              <a:tr h="674733">
                <a:tc>
                  <a:txBody>
                    <a:bodyPr/>
                    <a:lstStyle/>
                    <a:p>
                      <a:pPr>
                        <a:lnSpc>
                          <a:spcPct val="115000"/>
                        </a:lnSpc>
                        <a:spcAft>
                          <a:spcPts val="0"/>
                        </a:spcAft>
                      </a:pPr>
                      <a:r>
                        <a:rPr lang="et-EE" sz="1400" dirty="0" err="1" smtClean="0">
                          <a:effectLst/>
                          <a:latin typeface="+mn-lt"/>
                          <a:ea typeface="+mn-ea"/>
                          <a:cs typeface="+mn-cs"/>
                        </a:rPr>
                        <a:t>admission</a:t>
                      </a:r>
                      <a:endParaRPr lang="et-EE" sz="14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303</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229</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258</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295</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340</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457</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617</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698</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824</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dirty="0">
                          <a:effectLst/>
                        </a:rPr>
                        <a:t>1100</a:t>
                      </a:r>
                      <a:endParaRPr lang="et-EE"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t-EE" sz="1400" dirty="0" smtClean="0">
                        <a:effectLst/>
                      </a:endParaRPr>
                    </a:p>
                    <a:p>
                      <a:pPr algn="ctr">
                        <a:lnSpc>
                          <a:spcPct val="115000"/>
                        </a:lnSpc>
                        <a:spcAft>
                          <a:spcPts val="0"/>
                        </a:spcAft>
                      </a:pPr>
                      <a:r>
                        <a:rPr lang="et-EE" sz="1400" dirty="0" smtClean="0">
                          <a:effectLst/>
                        </a:rPr>
                        <a:t>1295</a:t>
                      </a:r>
                      <a:endParaRPr lang="et-EE" sz="1400" dirty="0">
                        <a:effectLst/>
                        <a:latin typeface="Calibri"/>
                        <a:ea typeface="Calibri"/>
                        <a:cs typeface="Times New Roman"/>
                      </a:endParaRPr>
                    </a:p>
                  </a:txBody>
                  <a:tcPr marL="44450" marR="44450" marT="0" marB="0"/>
                </a:tc>
              </a:tr>
              <a:tr h="809787">
                <a:tc>
                  <a:txBody>
                    <a:bodyPr/>
                    <a:lstStyle/>
                    <a:p>
                      <a:pPr>
                        <a:lnSpc>
                          <a:spcPct val="115000"/>
                        </a:lnSpc>
                        <a:spcAft>
                          <a:spcPts val="0"/>
                        </a:spcAft>
                      </a:pPr>
                      <a:r>
                        <a:rPr lang="et-EE" sz="1400" dirty="0" err="1" smtClean="0">
                          <a:effectLst/>
                        </a:rPr>
                        <a:t>growth</a:t>
                      </a:r>
                      <a:r>
                        <a:rPr lang="et-EE" sz="1400" dirty="0" smtClean="0">
                          <a:effectLst/>
                        </a:rPr>
                        <a:t> </a:t>
                      </a:r>
                      <a:r>
                        <a:rPr lang="et-EE" sz="1400" dirty="0">
                          <a:effectLst/>
                        </a:rPr>
                        <a:t>(%)</a:t>
                      </a:r>
                      <a:endParaRPr lang="et-EE" sz="14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100">
                          <a:effectLst/>
                        </a:rPr>
                        <a:t> </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-24%</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13%</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14%</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15%</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34%</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35%</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13%</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18%</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33%</a:t>
                      </a:r>
                      <a:endParaRPr lang="et-EE" sz="140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t-EE" sz="1400" dirty="0" smtClean="0">
                        <a:effectLst/>
                      </a:endParaRPr>
                    </a:p>
                    <a:p>
                      <a:pPr algn="ctr">
                        <a:lnSpc>
                          <a:spcPct val="115000"/>
                        </a:lnSpc>
                        <a:spcAft>
                          <a:spcPts val="0"/>
                        </a:spcAft>
                      </a:pPr>
                      <a:r>
                        <a:rPr lang="et-EE" sz="1400" dirty="0" smtClean="0">
                          <a:effectLst/>
                        </a:rPr>
                        <a:t>18</a:t>
                      </a:r>
                      <a:r>
                        <a:rPr lang="et-EE" sz="1400" dirty="0">
                          <a:effectLst/>
                        </a:rPr>
                        <a:t>%</a:t>
                      </a:r>
                      <a:endParaRPr lang="et-EE" sz="1400" dirty="0">
                        <a:effectLst/>
                        <a:latin typeface="Calibri"/>
                        <a:ea typeface="Calibri"/>
                        <a:cs typeface="Times New Roman"/>
                      </a:endParaRPr>
                    </a:p>
                  </a:txBody>
                  <a:tcPr marL="44450" marR="44450" marT="0" marB="0"/>
                </a:tc>
              </a:tr>
              <a:tr h="809787">
                <a:tc>
                  <a:txBody>
                    <a:bodyPr/>
                    <a:lstStyle/>
                    <a:p>
                      <a:pPr>
                        <a:lnSpc>
                          <a:spcPct val="115000"/>
                        </a:lnSpc>
                        <a:spcAft>
                          <a:spcPts val="0"/>
                        </a:spcAft>
                      </a:pPr>
                      <a:r>
                        <a:rPr lang="et-EE" sz="1400" dirty="0" err="1" smtClean="0">
                          <a:effectLst/>
                          <a:latin typeface="+mn-lt"/>
                          <a:ea typeface="+mn-ea"/>
                          <a:cs typeface="+mn-cs"/>
                        </a:rPr>
                        <a:t>studying</a:t>
                      </a:r>
                      <a:endParaRPr lang="et-EE" sz="14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840</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901</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885</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908</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1072</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1282</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1573</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1876</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2230</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dirty="0">
                          <a:effectLst/>
                        </a:rPr>
                        <a:t>2887</a:t>
                      </a:r>
                      <a:endParaRPr lang="et-EE"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t-EE" sz="1400" dirty="0" smtClean="0">
                        <a:effectLst/>
                      </a:endParaRPr>
                    </a:p>
                    <a:p>
                      <a:pPr algn="ctr">
                        <a:lnSpc>
                          <a:spcPct val="115000"/>
                        </a:lnSpc>
                        <a:spcAft>
                          <a:spcPts val="0"/>
                        </a:spcAft>
                      </a:pPr>
                      <a:r>
                        <a:rPr lang="et-EE" sz="1400" dirty="0" smtClean="0">
                          <a:effectLst/>
                        </a:rPr>
                        <a:t>3476</a:t>
                      </a:r>
                      <a:endParaRPr lang="et-EE" sz="1400" dirty="0">
                        <a:effectLst/>
                        <a:latin typeface="Calibri"/>
                        <a:ea typeface="Calibri"/>
                        <a:cs typeface="Times New Roman"/>
                      </a:endParaRPr>
                    </a:p>
                  </a:txBody>
                  <a:tcPr marL="44450" marR="44450" marT="0" marB="0"/>
                </a:tc>
              </a:tr>
              <a:tr h="809787">
                <a:tc>
                  <a:txBody>
                    <a:bodyPr/>
                    <a:lstStyle/>
                    <a:p>
                      <a:pPr>
                        <a:lnSpc>
                          <a:spcPct val="115000"/>
                        </a:lnSpc>
                        <a:spcAft>
                          <a:spcPts val="0"/>
                        </a:spcAft>
                      </a:pPr>
                      <a:r>
                        <a:rPr lang="et-EE" sz="1400" dirty="0" err="1" smtClean="0">
                          <a:effectLst/>
                        </a:rPr>
                        <a:t>growth</a:t>
                      </a:r>
                      <a:r>
                        <a:rPr lang="et-EE" sz="1400" dirty="0" smtClean="0">
                          <a:effectLst/>
                        </a:rPr>
                        <a:t> </a:t>
                      </a:r>
                      <a:r>
                        <a:rPr lang="et-EE" sz="1400" dirty="0">
                          <a:effectLst/>
                        </a:rPr>
                        <a:t>(%)</a:t>
                      </a:r>
                      <a:endParaRPr lang="et-EE" sz="14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 </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7%</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3%</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18%</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20%</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23%</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19%</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19%</a:t>
                      </a:r>
                      <a:endParaRPr lang="et-EE"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t-EE" sz="1400">
                          <a:effectLst/>
                        </a:rPr>
                        <a:t>29%</a:t>
                      </a:r>
                      <a:endParaRPr lang="et-EE" sz="140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t-EE" sz="1400" dirty="0" smtClean="0">
                        <a:effectLst/>
                      </a:endParaRPr>
                    </a:p>
                    <a:p>
                      <a:pPr algn="ctr">
                        <a:lnSpc>
                          <a:spcPct val="115000"/>
                        </a:lnSpc>
                        <a:spcAft>
                          <a:spcPts val="0"/>
                        </a:spcAft>
                      </a:pPr>
                      <a:r>
                        <a:rPr lang="et-EE" sz="1400" dirty="0" smtClean="0">
                          <a:effectLst/>
                        </a:rPr>
                        <a:t>20</a:t>
                      </a:r>
                      <a:r>
                        <a:rPr lang="et-EE" sz="1400" dirty="0">
                          <a:effectLst/>
                        </a:rPr>
                        <a:t>%</a:t>
                      </a:r>
                      <a:endParaRPr lang="et-EE" sz="1400" dirty="0">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1280718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5661" y="476672"/>
            <a:ext cx="5550686" cy="864096"/>
          </a:xfrm>
        </p:spPr>
        <p:txBody>
          <a:bodyPr/>
          <a:lstStyle/>
          <a:p>
            <a:r>
              <a:rPr lang="et-EE" sz="4000" dirty="0" smtClean="0">
                <a:solidFill>
                  <a:schemeClr val="tx1"/>
                </a:solidFill>
              </a:rPr>
              <a:t>Image of </a:t>
            </a:r>
            <a:r>
              <a:rPr lang="et-EE" sz="4000" dirty="0" err="1" smtClean="0">
                <a:solidFill>
                  <a:schemeClr val="tx1"/>
                </a:solidFill>
              </a:rPr>
              <a:t>higher</a:t>
            </a:r>
            <a:r>
              <a:rPr lang="et-EE" sz="4000" dirty="0" smtClean="0">
                <a:solidFill>
                  <a:schemeClr val="tx1"/>
                </a:solidFill>
              </a:rPr>
              <a:t> </a:t>
            </a:r>
            <a:r>
              <a:rPr lang="et-EE" sz="4000" dirty="0" err="1" smtClean="0">
                <a:solidFill>
                  <a:schemeClr val="tx1"/>
                </a:solidFill>
              </a:rPr>
              <a:t>education</a:t>
            </a:r>
            <a:r>
              <a:rPr lang="et-EE" sz="4000" dirty="0" smtClean="0">
                <a:solidFill>
                  <a:schemeClr val="tx1"/>
                </a:solidFill>
              </a:rPr>
              <a:t> </a:t>
            </a:r>
            <a:r>
              <a:rPr lang="et-EE" sz="4000" dirty="0" err="1" smtClean="0">
                <a:solidFill>
                  <a:schemeClr val="tx1"/>
                </a:solidFill>
              </a:rPr>
              <a:t>in</a:t>
            </a:r>
            <a:r>
              <a:rPr lang="et-EE" sz="4000" dirty="0" smtClean="0">
                <a:solidFill>
                  <a:schemeClr val="tx1"/>
                </a:solidFill>
              </a:rPr>
              <a:t> Estonia</a:t>
            </a:r>
            <a:endParaRPr lang="et-EE" sz="4000" dirty="0">
              <a:solidFill>
                <a:schemeClr val="tx1"/>
              </a:solidFill>
            </a:endParaRPr>
          </a:p>
        </p:txBody>
      </p:sp>
      <p:sp>
        <p:nvSpPr>
          <p:cNvPr id="4" name="Content Placeholder 3"/>
          <p:cNvSpPr>
            <a:spLocks noGrp="1"/>
          </p:cNvSpPr>
          <p:nvPr>
            <p:ph idx="1"/>
          </p:nvPr>
        </p:nvSpPr>
        <p:spPr>
          <a:xfrm>
            <a:off x="1619672" y="1660654"/>
            <a:ext cx="7200651" cy="4114800"/>
          </a:xfrm>
        </p:spPr>
        <p:txBody>
          <a:bodyPr/>
          <a:lstStyle/>
          <a:p>
            <a:pPr algn="r"/>
            <a:r>
              <a:rPr lang="et-EE" sz="2800" dirty="0" smtClean="0">
                <a:solidFill>
                  <a:schemeClr val="tx1"/>
                </a:solidFill>
              </a:rPr>
              <a:t>89% of </a:t>
            </a:r>
            <a:r>
              <a:rPr lang="et-EE" sz="2800" dirty="0" err="1" smtClean="0">
                <a:solidFill>
                  <a:schemeClr val="tx1"/>
                </a:solidFill>
              </a:rPr>
              <a:t>international</a:t>
            </a:r>
            <a:r>
              <a:rPr lang="et-EE" sz="2800" dirty="0" smtClean="0">
                <a:solidFill>
                  <a:schemeClr val="tx1"/>
                </a:solidFill>
              </a:rPr>
              <a:t> </a:t>
            </a:r>
            <a:r>
              <a:rPr lang="et-EE" sz="2800" dirty="0" err="1" smtClean="0">
                <a:solidFill>
                  <a:schemeClr val="tx1"/>
                </a:solidFill>
              </a:rPr>
              <a:t>students</a:t>
            </a:r>
            <a:r>
              <a:rPr lang="et-EE" sz="2800" dirty="0" smtClean="0">
                <a:solidFill>
                  <a:schemeClr val="tx1"/>
                </a:solidFill>
              </a:rPr>
              <a:t> </a:t>
            </a:r>
            <a:r>
              <a:rPr lang="et-EE" sz="2800" dirty="0" err="1" smtClean="0">
                <a:solidFill>
                  <a:schemeClr val="tx1"/>
                </a:solidFill>
              </a:rPr>
              <a:t>say</a:t>
            </a:r>
            <a:r>
              <a:rPr lang="et-EE" sz="2800" dirty="0" smtClean="0">
                <a:solidFill>
                  <a:schemeClr val="tx1"/>
                </a:solidFill>
              </a:rPr>
              <a:t> Estonia </a:t>
            </a:r>
            <a:r>
              <a:rPr lang="et-EE" sz="2800" dirty="0" err="1" smtClean="0">
                <a:solidFill>
                  <a:schemeClr val="tx1"/>
                </a:solidFill>
              </a:rPr>
              <a:t>is</a:t>
            </a:r>
            <a:r>
              <a:rPr lang="et-EE" sz="2800" dirty="0" smtClean="0">
                <a:solidFill>
                  <a:schemeClr val="tx1"/>
                </a:solidFill>
              </a:rPr>
              <a:t> a </a:t>
            </a:r>
            <a:r>
              <a:rPr lang="et-EE" sz="2800" dirty="0" err="1" smtClean="0">
                <a:solidFill>
                  <a:schemeClr val="tx1"/>
                </a:solidFill>
              </a:rPr>
              <a:t>good</a:t>
            </a:r>
            <a:r>
              <a:rPr lang="et-EE" sz="2800" dirty="0" smtClean="0">
                <a:solidFill>
                  <a:schemeClr val="tx1"/>
                </a:solidFill>
              </a:rPr>
              <a:t> </a:t>
            </a:r>
            <a:r>
              <a:rPr lang="et-EE" sz="2800" dirty="0" err="1" smtClean="0">
                <a:solidFill>
                  <a:schemeClr val="tx1"/>
                </a:solidFill>
              </a:rPr>
              <a:t>country</a:t>
            </a:r>
            <a:r>
              <a:rPr lang="et-EE" sz="2800" dirty="0" smtClean="0">
                <a:solidFill>
                  <a:schemeClr val="tx1"/>
                </a:solidFill>
              </a:rPr>
              <a:t> </a:t>
            </a:r>
            <a:r>
              <a:rPr lang="et-EE" sz="2800" dirty="0" err="1" smtClean="0">
                <a:solidFill>
                  <a:schemeClr val="tx1"/>
                </a:solidFill>
              </a:rPr>
              <a:t>to</a:t>
            </a:r>
            <a:r>
              <a:rPr lang="et-EE" sz="2800" dirty="0" smtClean="0">
                <a:solidFill>
                  <a:schemeClr val="tx1"/>
                </a:solidFill>
              </a:rPr>
              <a:t> </a:t>
            </a:r>
            <a:r>
              <a:rPr lang="et-EE" sz="2800" dirty="0" err="1" smtClean="0">
                <a:solidFill>
                  <a:schemeClr val="tx1"/>
                </a:solidFill>
              </a:rPr>
              <a:t>study</a:t>
            </a:r>
            <a:r>
              <a:rPr lang="et-EE" sz="2800" dirty="0" smtClean="0">
                <a:solidFill>
                  <a:schemeClr val="tx1"/>
                </a:solidFill>
              </a:rPr>
              <a:t/>
            </a:r>
            <a:br>
              <a:rPr lang="et-EE" sz="2800" dirty="0" smtClean="0">
                <a:solidFill>
                  <a:schemeClr val="tx1"/>
                </a:solidFill>
              </a:rPr>
            </a:br>
            <a:r>
              <a:rPr lang="et-EE" sz="2400" dirty="0" err="1" smtClean="0">
                <a:solidFill>
                  <a:schemeClr val="tx1"/>
                </a:solidFill>
              </a:rPr>
              <a:t>Source</a:t>
            </a:r>
            <a:r>
              <a:rPr lang="et-EE" sz="2400" dirty="0" smtClean="0">
                <a:solidFill>
                  <a:schemeClr val="tx1"/>
                </a:solidFill>
              </a:rPr>
              <a:t>: </a:t>
            </a:r>
            <a:r>
              <a:rPr lang="et-EE" sz="2400" dirty="0" smtClean="0">
                <a:solidFill>
                  <a:srgbClr val="C00000"/>
                </a:solidFill>
              </a:rPr>
              <a:t>International </a:t>
            </a:r>
            <a:r>
              <a:rPr lang="et-EE" sz="2400" dirty="0" err="1" smtClean="0">
                <a:solidFill>
                  <a:srgbClr val="C00000"/>
                </a:solidFill>
              </a:rPr>
              <a:t>Student</a:t>
            </a:r>
            <a:r>
              <a:rPr lang="et-EE" sz="2400" dirty="0" smtClean="0">
                <a:solidFill>
                  <a:srgbClr val="C00000"/>
                </a:solidFill>
              </a:rPr>
              <a:t> </a:t>
            </a:r>
            <a:r>
              <a:rPr lang="et-EE" sz="2400" dirty="0" err="1" smtClean="0">
                <a:solidFill>
                  <a:srgbClr val="C00000"/>
                </a:solidFill>
              </a:rPr>
              <a:t>Barometer</a:t>
            </a:r>
            <a:r>
              <a:rPr lang="et-EE" sz="2400" dirty="0" smtClean="0">
                <a:solidFill>
                  <a:srgbClr val="C00000"/>
                </a:solidFill>
              </a:rPr>
              <a:t> 2015</a:t>
            </a:r>
          </a:p>
          <a:p>
            <a:pPr algn="r"/>
            <a:endParaRPr lang="et-EE" sz="2400" dirty="0" smtClean="0">
              <a:solidFill>
                <a:schemeClr val="tx1"/>
              </a:solidFill>
            </a:endParaRPr>
          </a:p>
          <a:p>
            <a:pPr algn="r"/>
            <a:r>
              <a:rPr lang="et-EE" sz="2800" dirty="0" smtClean="0">
                <a:solidFill>
                  <a:schemeClr val="tx1"/>
                </a:solidFill>
              </a:rPr>
              <a:t>International </a:t>
            </a:r>
            <a:r>
              <a:rPr lang="et-EE" sz="2800" dirty="0" err="1" smtClean="0">
                <a:solidFill>
                  <a:schemeClr val="tx1"/>
                </a:solidFill>
              </a:rPr>
              <a:t>students</a:t>
            </a:r>
            <a:r>
              <a:rPr lang="et-EE" sz="2800" dirty="0" smtClean="0">
                <a:solidFill>
                  <a:schemeClr val="tx1"/>
                </a:solidFill>
              </a:rPr>
              <a:t> </a:t>
            </a:r>
            <a:r>
              <a:rPr lang="et-EE" sz="2800" dirty="0" err="1" smtClean="0">
                <a:solidFill>
                  <a:schemeClr val="tx1"/>
                </a:solidFill>
              </a:rPr>
              <a:t>rate</a:t>
            </a:r>
            <a:r>
              <a:rPr lang="et-EE" sz="2800" dirty="0" smtClean="0">
                <a:solidFill>
                  <a:schemeClr val="tx1"/>
                </a:solidFill>
              </a:rPr>
              <a:t> Estonia </a:t>
            </a:r>
            <a:r>
              <a:rPr lang="et-EE" sz="2800" dirty="0" err="1" smtClean="0">
                <a:solidFill>
                  <a:schemeClr val="tx1"/>
                </a:solidFill>
              </a:rPr>
              <a:t>best</a:t>
            </a:r>
            <a:r>
              <a:rPr lang="et-EE" sz="2800" dirty="0" smtClean="0">
                <a:solidFill>
                  <a:schemeClr val="tx1"/>
                </a:solidFill>
              </a:rPr>
              <a:t> </a:t>
            </a:r>
            <a:r>
              <a:rPr lang="et-EE" sz="2800" dirty="0" err="1" smtClean="0">
                <a:solidFill>
                  <a:schemeClr val="tx1"/>
                </a:solidFill>
              </a:rPr>
              <a:t>place</a:t>
            </a:r>
            <a:r>
              <a:rPr lang="et-EE" sz="2800" dirty="0" smtClean="0">
                <a:solidFill>
                  <a:schemeClr val="tx1"/>
                </a:solidFill>
              </a:rPr>
              <a:t> </a:t>
            </a:r>
            <a:r>
              <a:rPr lang="et-EE" sz="2800" dirty="0" err="1" smtClean="0">
                <a:solidFill>
                  <a:schemeClr val="tx1"/>
                </a:solidFill>
              </a:rPr>
              <a:t>to</a:t>
            </a:r>
            <a:r>
              <a:rPr lang="et-EE" sz="2800" dirty="0" smtClean="0">
                <a:solidFill>
                  <a:schemeClr val="tx1"/>
                </a:solidFill>
              </a:rPr>
              <a:t> </a:t>
            </a:r>
            <a:r>
              <a:rPr lang="et-EE" sz="2800" dirty="0" err="1" smtClean="0">
                <a:solidFill>
                  <a:schemeClr val="tx1"/>
                </a:solidFill>
              </a:rPr>
              <a:t>stay</a:t>
            </a:r>
            <a:r>
              <a:rPr lang="et-EE" sz="2800" dirty="0" smtClean="0">
                <a:solidFill>
                  <a:schemeClr val="tx1"/>
                </a:solidFill>
              </a:rPr>
              <a:t> (2nd Portugal, 3rd Austria)</a:t>
            </a:r>
            <a:br>
              <a:rPr lang="et-EE" sz="2800" dirty="0" smtClean="0">
                <a:solidFill>
                  <a:schemeClr val="tx1"/>
                </a:solidFill>
              </a:rPr>
            </a:br>
            <a:r>
              <a:rPr lang="et-EE" sz="2000" dirty="0" err="1" smtClean="0">
                <a:solidFill>
                  <a:schemeClr val="tx1"/>
                </a:solidFill>
              </a:rPr>
              <a:t>Source</a:t>
            </a:r>
            <a:r>
              <a:rPr lang="et-EE" sz="2000" dirty="0" smtClean="0">
                <a:solidFill>
                  <a:schemeClr val="tx1"/>
                </a:solidFill>
              </a:rPr>
              <a:t>: </a:t>
            </a:r>
            <a:r>
              <a:rPr lang="et-EE" sz="2000" dirty="0" err="1" smtClean="0">
                <a:solidFill>
                  <a:srgbClr val="C00000"/>
                </a:solidFill>
              </a:rPr>
              <a:t>Erasmus</a:t>
            </a:r>
            <a:r>
              <a:rPr lang="et-EE" sz="2000" dirty="0" smtClean="0">
                <a:solidFill>
                  <a:srgbClr val="C00000"/>
                </a:solidFill>
              </a:rPr>
              <a:t> </a:t>
            </a:r>
            <a:r>
              <a:rPr lang="et-EE" sz="2000" dirty="0" err="1" smtClean="0">
                <a:solidFill>
                  <a:srgbClr val="C00000"/>
                </a:solidFill>
              </a:rPr>
              <a:t>Student</a:t>
            </a:r>
            <a:r>
              <a:rPr lang="et-EE" sz="2000" dirty="0" smtClean="0">
                <a:solidFill>
                  <a:srgbClr val="C00000"/>
                </a:solidFill>
              </a:rPr>
              <a:t> Network </a:t>
            </a:r>
            <a:r>
              <a:rPr lang="et-EE" sz="2000" dirty="0" err="1" smtClean="0">
                <a:solidFill>
                  <a:srgbClr val="C00000"/>
                </a:solidFill>
              </a:rPr>
              <a:t>Europe</a:t>
            </a:r>
            <a:r>
              <a:rPr lang="et-EE" sz="2000" dirty="0" smtClean="0">
                <a:solidFill>
                  <a:srgbClr val="C00000"/>
                </a:solidFill>
              </a:rPr>
              <a:t> </a:t>
            </a:r>
            <a:r>
              <a:rPr lang="et-EE" sz="2000" dirty="0" err="1" smtClean="0">
                <a:solidFill>
                  <a:srgbClr val="C00000"/>
                </a:solidFill>
              </a:rPr>
              <a:t>survey</a:t>
            </a:r>
            <a:r>
              <a:rPr lang="et-EE" sz="2000" dirty="0" smtClean="0">
                <a:solidFill>
                  <a:srgbClr val="C00000"/>
                </a:solidFill>
              </a:rPr>
              <a:t> 2010</a:t>
            </a:r>
          </a:p>
          <a:p>
            <a:pPr marL="0" indent="0" algn="r">
              <a:buNone/>
            </a:pPr>
            <a:endParaRPr lang="et-EE" sz="1000" dirty="0">
              <a:solidFill>
                <a:schemeClr val="tx1"/>
              </a:solidFill>
            </a:endParaRPr>
          </a:p>
          <a:p>
            <a:pPr marL="0" indent="0" algn="r">
              <a:buNone/>
            </a:pPr>
            <a:r>
              <a:rPr lang="et-EE" sz="2000" dirty="0" err="1" smtClean="0">
                <a:solidFill>
                  <a:schemeClr val="tx1"/>
                </a:solidFill>
              </a:rPr>
              <a:t>Some</a:t>
            </a:r>
            <a:r>
              <a:rPr lang="et-EE" sz="2000" dirty="0" smtClean="0">
                <a:solidFill>
                  <a:schemeClr val="tx1"/>
                </a:solidFill>
              </a:rPr>
              <a:t> </a:t>
            </a:r>
            <a:r>
              <a:rPr lang="et-EE" sz="2000" dirty="0" err="1" smtClean="0">
                <a:solidFill>
                  <a:schemeClr val="tx1"/>
                </a:solidFill>
              </a:rPr>
              <a:t>of</a:t>
            </a:r>
            <a:r>
              <a:rPr lang="et-EE" sz="2000" dirty="0" smtClean="0">
                <a:solidFill>
                  <a:schemeClr val="tx1"/>
                </a:solidFill>
              </a:rPr>
              <a:t> </a:t>
            </a:r>
            <a:r>
              <a:rPr lang="et-EE" sz="2000" dirty="0" err="1" smtClean="0">
                <a:solidFill>
                  <a:schemeClr val="tx1"/>
                </a:solidFill>
              </a:rPr>
              <a:t>our</a:t>
            </a:r>
            <a:r>
              <a:rPr lang="et-EE" sz="2000" dirty="0" smtClean="0">
                <a:solidFill>
                  <a:schemeClr val="tx1"/>
                </a:solidFill>
              </a:rPr>
              <a:t> </a:t>
            </a:r>
            <a:r>
              <a:rPr lang="et-EE" sz="2000" dirty="0" err="1" smtClean="0">
                <a:solidFill>
                  <a:schemeClr val="tx1"/>
                </a:solidFill>
              </a:rPr>
              <a:t>cooperation</a:t>
            </a:r>
            <a:r>
              <a:rPr lang="et-EE" sz="2000" dirty="0" smtClean="0">
                <a:solidFill>
                  <a:schemeClr val="tx1"/>
                </a:solidFill>
              </a:rPr>
              <a:t> </a:t>
            </a:r>
            <a:r>
              <a:rPr lang="et-EE" sz="2000" dirty="0" err="1" smtClean="0">
                <a:solidFill>
                  <a:schemeClr val="tx1"/>
                </a:solidFill>
              </a:rPr>
              <a:t>partners</a:t>
            </a:r>
            <a:r>
              <a:rPr lang="et-EE" sz="2000" dirty="0" smtClean="0">
                <a:solidFill>
                  <a:schemeClr val="tx1"/>
                </a:solidFill>
              </a:rPr>
              <a:t>:</a:t>
            </a:r>
            <a:br>
              <a:rPr lang="et-EE" sz="2000" dirty="0" smtClean="0">
                <a:solidFill>
                  <a:schemeClr val="tx1"/>
                </a:solidFill>
              </a:rPr>
            </a:br>
            <a:r>
              <a:rPr lang="et-EE" sz="2000" dirty="0" err="1" smtClean="0">
                <a:solidFill>
                  <a:schemeClr val="tx1"/>
                </a:solidFill>
              </a:rPr>
              <a:t>Erasmus</a:t>
            </a:r>
            <a:r>
              <a:rPr lang="et-EE" sz="2000" dirty="0" smtClean="0">
                <a:solidFill>
                  <a:schemeClr val="tx1"/>
                </a:solidFill>
              </a:rPr>
              <a:t> </a:t>
            </a:r>
            <a:r>
              <a:rPr lang="et-EE" sz="2000" dirty="0" err="1" smtClean="0">
                <a:solidFill>
                  <a:schemeClr val="tx1"/>
                </a:solidFill>
              </a:rPr>
              <a:t>Student</a:t>
            </a:r>
            <a:r>
              <a:rPr lang="et-EE" sz="2000" dirty="0" smtClean="0">
                <a:solidFill>
                  <a:schemeClr val="tx1"/>
                </a:solidFill>
              </a:rPr>
              <a:t> Network Estonia, </a:t>
            </a:r>
            <a:r>
              <a:rPr lang="et-EE" sz="2000" dirty="0" err="1" smtClean="0">
                <a:solidFill>
                  <a:schemeClr val="tx1"/>
                </a:solidFill>
              </a:rPr>
              <a:t>Ministry</a:t>
            </a:r>
            <a:r>
              <a:rPr lang="et-EE" sz="2000" dirty="0" smtClean="0">
                <a:solidFill>
                  <a:schemeClr val="tx1"/>
                </a:solidFill>
              </a:rPr>
              <a:t> </a:t>
            </a:r>
            <a:r>
              <a:rPr lang="et-EE" sz="2000" dirty="0" err="1" smtClean="0">
                <a:solidFill>
                  <a:schemeClr val="tx1"/>
                </a:solidFill>
              </a:rPr>
              <a:t>of</a:t>
            </a:r>
            <a:r>
              <a:rPr lang="et-EE" sz="2000" dirty="0" smtClean="0">
                <a:solidFill>
                  <a:schemeClr val="tx1"/>
                </a:solidFill>
              </a:rPr>
              <a:t> </a:t>
            </a:r>
            <a:r>
              <a:rPr lang="et-EE" sz="2000" dirty="0" err="1" smtClean="0">
                <a:solidFill>
                  <a:schemeClr val="tx1"/>
                </a:solidFill>
              </a:rPr>
              <a:t>Foreign</a:t>
            </a:r>
            <a:r>
              <a:rPr lang="et-EE" sz="2000" dirty="0" smtClean="0">
                <a:solidFill>
                  <a:schemeClr val="tx1"/>
                </a:solidFill>
              </a:rPr>
              <a:t> </a:t>
            </a:r>
            <a:r>
              <a:rPr lang="et-EE" sz="2000" dirty="0" err="1" smtClean="0">
                <a:solidFill>
                  <a:schemeClr val="tx1"/>
                </a:solidFill>
              </a:rPr>
              <a:t>Affairs</a:t>
            </a:r>
            <a:r>
              <a:rPr lang="et-EE" sz="2000" dirty="0" smtClean="0">
                <a:solidFill>
                  <a:schemeClr val="tx1"/>
                </a:solidFill>
              </a:rPr>
              <a:t> </a:t>
            </a:r>
            <a:r>
              <a:rPr lang="et-EE" sz="2000" dirty="0" err="1" smtClean="0">
                <a:solidFill>
                  <a:schemeClr val="tx1"/>
                </a:solidFill>
              </a:rPr>
              <a:t>together</a:t>
            </a:r>
            <a:r>
              <a:rPr lang="et-EE" sz="2000" dirty="0" smtClean="0">
                <a:solidFill>
                  <a:schemeClr val="tx1"/>
                </a:solidFill>
              </a:rPr>
              <a:t> </a:t>
            </a:r>
            <a:r>
              <a:rPr lang="et-EE" sz="2000" dirty="0" err="1" smtClean="0">
                <a:solidFill>
                  <a:schemeClr val="tx1"/>
                </a:solidFill>
              </a:rPr>
              <a:t>with</a:t>
            </a:r>
            <a:r>
              <a:rPr lang="et-EE" sz="2000" dirty="0" smtClean="0">
                <a:solidFill>
                  <a:schemeClr val="tx1"/>
                </a:solidFill>
              </a:rPr>
              <a:t> </a:t>
            </a:r>
            <a:r>
              <a:rPr lang="et-EE" sz="2000" dirty="0" err="1" smtClean="0">
                <a:solidFill>
                  <a:schemeClr val="tx1"/>
                </a:solidFill>
              </a:rPr>
              <a:t>its</a:t>
            </a:r>
            <a:r>
              <a:rPr lang="et-EE" sz="2000" dirty="0" smtClean="0">
                <a:solidFill>
                  <a:schemeClr val="tx1"/>
                </a:solidFill>
              </a:rPr>
              <a:t> </a:t>
            </a:r>
            <a:r>
              <a:rPr lang="et-EE" sz="2000" dirty="0" err="1" smtClean="0">
                <a:solidFill>
                  <a:schemeClr val="tx1"/>
                </a:solidFill>
              </a:rPr>
              <a:t>embassies</a:t>
            </a:r>
            <a:r>
              <a:rPr lang="et-EE" sz="2000" dirty="0" smtClean="0">
                <a:solidFill>
                  <a:schemeClr val="tx1"/>
                </a:solidFill>
              </a:rPr>
              <a:t>, </a:t>
            </a:r>
            <a:r>
              <a:rPr lang="et-EE" sz="2000" dirty="0" err="1" smtClean="0">
                <a:solidFill>
                  <a:schemeClr val="tx1"/>
                </a:solidFill>
              </a:rPr>
              <a:t>Estonian</a:t>
            </a:r>
            <a:r>
              <a:rPr lang="et-EE" sz="2000" dirty="0" smtClean="0">
                <a:solidFill>
                  <a:schemeClr val="tx1"/>
                </a:solidFill>
              </a:rPr>
              <a:t> </a:t>
            </a:r>
            <a:r>
              <a:rPr lang="et-EE" sz="2000" dirty="0" err="1" smtClean="0">
                <a:solidFill>
                  <a:schemeClr val="tx1"/>
                </a:solidFill>
              </a:rPr>
              <a:t>Institute</a:t>
            </a:r>
            <a:r>
              <a:rPr lang="et-EE" sz="2000" dirty="0" smtClean="0">
                <a:solidFill>
                  <a:schemeClr val="tx1"/>
                </a:solidFill>
              </a:rPr>
              <a:t> </a:t>
            </a:r>
            <a:r>
              <a:rPr lang="et-EE" sz="2000" dirty="0" err="1" smtClean="0">
                <a:solidFill>
                  <a:schemeClr val="tx1"/>
                </a:solidFill>
              </a:rPr>
              <a:t>etc</a:t>
            </a:r>
            <a:r>
              <a:rPr lang="et-EE" sz="2000" dirty="0" smtClean="0">
                <a:solidFill>
                  <a:schemeClr val="tx1"/>
                </a:solidFill>
              </a:rPr>
              <a:t>.</a:t>
            </a:r>
            <a:endParaRPr lang="et-EE" sz="2000" dirty="0">
              <a:solidFill>
                <a:schemeClr val="tx1"/>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5775454"/>
            <a:ext cx="1465056" cy="108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https://sphotos-a.xx.fbcdn.net/hphotos-frc3/p206x206/429179_242481689175859_52338532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661" y="5775454"/>
            <a:ext cx="2356255" cy="10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asef.org/images/au18_mfa%20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6293810"/>
            <a:ext cx="2962614" cy="45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17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1124744"/>
            <a:ext cx="7380312" cy="5472608"/>
          </a:xfrm>
        </p:spPr>
        <p:txBody>
          <a:bodyPr/>
          <a:lstStyle/>
          <a:p>
            <a:pPr marL="0" indent="0">
              <a:buNone/>
            </a:pPr>
            <a:r>
              <a:rPr lang="en-US" sz="2200" dirty="0">
                <a:solidFill>
                  <a:schemeClr val="tx1"/>
                </a:solidFill>
              </a:rPr>
              <a:t>Archimedes Foundation is an independent </a:t>
            </a:r>
            <a:r>
              <a:rPr lang="en-US" sz="2200" dirty="0" smtClean="0">
                <a:solidFill>
                  <a:schemeClr val="tx1"/>
                </a:solidFill>
              </a:rPr>
              <a:t>body</a:t>
            </a:r>
            <a:r>
              <a:rPr lang="et-EE" sz="2200" dirty="0" smtClean="0">
                <a:solidFill>
                  <a:schemeClr val="tx1"/>
                </a:solidFill>
              </a:rPr>
              <a:t> </a:t>
            </a:r>
            <a:r>
              <a:rPr lang="et-EE" sz="2200" dirty="0" err="1" smtClean="0">
                <a:solidFill>
                  <a:schemeClr val="tx1"/>
                </a:solidFill>
              </a:rPr>
              <a:t>to</a:t>
            </a:r>
            <a:r>
              <a:rPr lang="et-EE" sz="2200" dirty="0" smtClean="0">
                <a:solidFill>
                  <a:schemeClr val="tx1"/>
                </a:solidFill>
              </a:rPr>
              <a:t> </a:t>
            </a:r>
            <a:r>
              <a:rPr lang="et-EE" sz="2200" dirty="0" err="1" smtClean="0">
                <a:solidFill>
                  <a:schemeClr val="tx1"/>
                </a:solidFill>
              </a:rPr>
              <a:t>implement</a:t>
            </a:r>
            <a:r>
              <a:rPr lang="et-EE" sz="2200" dirty="0">
                <a:solidFill>
                  <a:schemeClr val="tx1"/>
                </a:solidFill>
              </a:rPr>
              <a:t> </a:t>
            </a:r>
            <a:r>
              <a:rPr lang="et-EE" sz="2200" dirty="0" err="1" smtClean="0">
                <a:solidFill>
                  <a:schemeClr val="tx1"/>
                </a:solidFill>
              </a:rPr>
              <a:t>Estonian</a:t>
            </a:r>
            <a:r>
              <a:rPr lang="et-EE" sz="2200" dirty="0" smtClean="0">
                <a:solidFill>
                  <a:schemeClr val="tx1"/>
                </a:solidFill>
              </a:rPr>
              <a:t> and </a:t>
            </a:r>
            <a:r>
              <a:rPr lang="et-EE" sz="2200" dirty="0" err="1" smtClean="0">
                <a:solidFill>
                  <a:schemeClr val="tx1"/>
                </a:solidFill>
              </a:rPr>
              <a:t>European</a:t>
            </a:r>
            <a:r>
              <a:rPr lang="et-EE" sz="2200" dirty="0" smtClean="0">
                <a:solidFill>
                  <a:schemeClr val="tx1"/>
                </a:solidFill>
              </a:rPr>
              <a:t> </a:t>
            </a:r>
            <a:r>
              <a:rPr lang="et-EE" sz="2200" dirty="0" err="1" smtClean="0">
                <a:solidFill>
                  <a:schemeClr val="tx1"/>
                </a:solidFill>
              </a:rPr>
              <a:t>Union</a:t>
            </a:r>
            <a:r>
              <a:rPr lang="et-EE" sz="2200" dirty="0" smtClean="0">
                <a:solidFill>
                  <a:schemeClr val="tx1"/>
                </a:solidFill>
              </a:rPr>
              <a:t> programmes</a:t>
            </a:r>
            <a:r>
              <a:rPr lang="en-US" sz="2200" dirty="0" smtClean="0">
                <a:solidFill>
                  <a:schemeClr val="tx1"/>
                </a:solidFill>
              </a:rPr>
              <a:t> in </a:t>
            </a:r>
            <a:r>
              <a:rPr lang="en-US" sz="2200" dirty="0">
                <a:solidFill>
                  <a:schemeClr val="tx1"/>
                </a:solidFill>
              </a:rPr>
              <a:t>the field of </a:t>
            </a:r>
            <a:r>
              <a:rPr lang="en-US" sz="2200" dirty="0">
                <a:solidFill>
                  <a:srgbClr val="C00000"/>
                </a:solidFill>
              </a:rPr>
              <a:t>training</a:t>
            </a:r>
            <a:r>
              <a:rPr lang="en-US" sz="2200" dirty="0">
                <a:solidFill>
                  <a:schemeClr val="tx1"/>
                </a:solidFill>
              </a:rPr>
              <a:t>, </a:t>
            </a:r>
            <a:r>
              <a:rPr lang="en-US" sz="2200" dirty="0">
                <a:solidFill>
                  <a:srgbClr val="C00000"/>
                </a:solidFill>
              </a:rPr>
              <a:t>education and </a:t>
            </a:r>
            <a:r>
              <a:rPr lang="en-US" sz="2200" dirty="0" smtClean="0">
                <a:solidFill>
                  <a:srgbClr val="C00000"/>
                </a:solidFill>
              </a:rPr>
              <a:t>research</a:t>
            </a:r>
            <a:r>
              <a:rPr lang="et-EE" sz="2200" dirty="0" smtClean="0">
                <a:solidFill>
                  <a:schemeClr val="tx1"/>
                </a:solidFill>
              </a:rPr>
              <a:t>:</a:t>
            </a:r>
          </a:p>
          <a:p>
            <a:pPr marL="0" indent="0">
              <a:buNone/>
            </a:pPr>
            <a:endParaRPr lang="et-EE" sz="1400" dirty="0" smtClean="0">
              <a:solidFill>
                <a:schemeClr val="tx1"/>
              </a:solidFill>
            </a:endParaRPr>
          </a:p>
          <a:p>
            <a:pPr lvl="1">
              <a:buFontTx/>
              <a:buChar char="-"/>
            </a:pPr>
            <a:r>
              <a:rPr lang="et-EE" sz="1800" dirty="0" err="1" smtClean="0">
                <a:solidFill>
                  <a:schemeClr val="tx1"/>
                </a:solidFill>
              </a:rPr>
              <a:t>We</a:t>
            </a:r>
            <a:r>
              <a:rPr lang="et-EE" sz="1800" dirty="0" smtClean="0">
                <a:solidFill>
                  <a:schemeClr val="tx1"/>
                </a:solidFill>
              </a:rPr>
              <a:t> </a:t>
            </a:r>
            <a:r>
              <a:rPr lang="et-EE" sz="1800" dirty="0" err="1" smtClean="0">
                <a:solidFill>
                  <a:schemeClr val="tx1"/>
                </a:solidFill>
              </a:rPr>
              <a:t>coordinate</a:t>
            </a:r>
            <a:r>
              <a:rPr lang="et-EE" sz="1800" dirty="0" smtClean="0">
                <a:solidFill>
                  <a:schemeClr val="tx1"/>
                </a:solidFill>
              </a:rPr>
              <a:t> </a:t>
            </a:r>
            <a:r>
              <a:rPr lang="et-EE" sz="1800" dirty="0" err="1" smtClean="0">
                <a:solidFill>
                  <a:srgbClr val="C00000"/>
                </a:solidFill>
              </a:rPr>
              <a:t>national</a:t>
            </a:r>
            <a:r>
              <a:rPr lang="et-EE" sz="1800" dirty="0" smtClean="0">
                <a:solidFill>
                  <a:srgbClr val="C00000"/>
                </a:solidFill>
              </a:rPr>
              <a:t> programmes</a:t>
            </a:r>
          </a:p>
          <a:p>
            <a:pPr lvl="1">
              <a:buFontTx/>
              <a:buChar char="-"/>
            </a:pPr>
            <a:r>
              <a:rPr lang="et-EE" sz="1800" dirty="0" err="1" smtClean="0">
                <a:solidFill>
                  <a:schemeClr val="tx1"/>
                </a:solidFill>
              </a:rPr>
              <a:t>We</a:t>
            </a:r>
            <a:r>
              <a:rPr lang="et-EE" sz="1800" dirty="0" smtClean="0">
                <a:solidFill>
                  <a:schemeClr val="tx1"/>
                </a:solidFill>
              </a:rPr>
              <a:t> are </a:t>
            </a:r>
            <a:r>
              <a:rPr lang="et-EE" sz="1800" dirty="0" err="1" smtClean="0">
                <a:solidFill>
                  <a:schemeClr val="tx1"/>
                </a:solidFill>
              </a:rPr>
              <a:t>the</a:t>
            </a:r>
            <a:r>
              <a:rPr lang="et-EE" sz="1800" dirty="0" smtClean="0">
                <a:solidFill>
                  <a:schemeClr val="tx1"/>
                </a:solidFill>
              </a:rPr>
              <a:t> </a:t>
            </a:r>
            <a:r>
              <a:rPr lang="et-EE" sz="1800" dirty="0" err="1" smtClean="0">
                <a:solidFill>
                  <a:schemeClr val="tx1"/>
                </a:solidFill>
              </a:rPr>
              <a:t>national</a:t>
            </a:r>
            <a:r>
              <a:rPr lang="et-EE" sz="1800" dirty="0" smtClean="0">
                <a:solidFill>
                  <a:schemeClr val="tx1"/>
                </a:solidFill>
              </a:rPr>
              <a:t> </a:t>
            </a:r>
            <a:r>
              <a:rPr lang="et-EE" sz="1800" dirty="0" err="1" smtClean="0">
                <a:solidFill>
                  <a:schemeClr val="tx1"/>
                </a:solidFill>
              </a:rPr>
              <a:t>agency</a:t>
            </a:r>
            <a:r>
              <a:rPr lang="et-EE" sz="1800" dirty="0" smtClean="0">
                <a:solidFill>
                  <a:schemeClr val="tx1"/>
                </a:solidFill>
              </a:rPr>
              <a:t> </a:t>
            </a:r>
            <a:r>
              <a:rPr lang="et-EE" sz="1800" dirty="0" err="1" smtClean="0">
                <a:solidFill>
                  <a:schemeClr val="tx1"/>
                </a:solidFill>
              </a:rPr>
              <a:t>for</a:t>
            </a:r>
            <a:r>
              <a:rPr lang="et-EE" sz="1800" dirty="0" smtClean="0">
                <a:solidFill>
                  <a:schemeClr val="tx1"/>
                </a:solidFill>
              </a:rPr>
              <a:t> </a:t>
            </a:r>
            <a:r>
              <a:rPr lang="et-EE" sz="1800" dirty="0" err="1" smtClean="0">
                <a:solidFill>
                  <a:srgbClr val="C00000"/>
                </a:solidFill>
              </a:rPr>
              <a:t>international</a:t>
            </a:r>
            <a:r>
              <a:rPr lang="et-EE" sz="1800" dirty="0" smtClean="0">
                <a:solidFill>
                  <a:srgbClr val="C00000"/>
                </a:solidFill>
              </a:rPr>
              <a:t> </a:t>
            </a:r>
            <a:r>
              <a:rPr lang="et-EE" sz="1800" dirty="0" err="1" smtClean="0">
                <a:solidFill>
                  <a:srgbClr val="C00000"/>
                </a:solidFill>
              </a:rPr>
              <a:t>cooperation</a:t>
            </a:r>
            <a:r>
              <a:rPr lang="et-EE" sz="1800" dirty="0" smtClean="0">
                <a:solidFill>
                  <a:srgbClr val="C00000"/>
                </a:solidFill>
              </a:rPr>
              <a:t> programmes</a:t>
            </a:r>
          </a:p>
          <a:p>
            <a:pPr lvl="1">
              <a:buFontTx/>
              <a:buChar char="-"/>
            </a:pPr>
            <a:r>
              <a:rPr lang="et-EE" sz="1800" dirty="0" err="1" smtClean="0">
                <a:solidFill>
                  <a:schemeClr val="tx1"/>
                </a:solidFill>
              </a:rPr>
              <a:t>We</a:t>
            </a:r>
            <a:r>
              <a:rPr lang="et-EE" sz="1800" dirty="0" smtClean="0">
                <a:solidFill>
                  <a:schemeClr val="tx1"/>
                </a:solidFill>
              </a:rPr>
              <a:t> are </a:t>
            </a:r>
            <a:r>
              <a:rPr lang="et-EE" sz="1800" dirty="0" err="1" smtClean="0">
                <a:solidFill>
                  <a:schemeClr val="tx1"/>
                </a:solidFill>
              </a:rPr>
              <a:t>the</a:t>
            </a:r>
            <a:r>
              <a:rPr lang="et-EE" sz="1800" dirty="0" smtClean="0">
                <a:solidFill>
                  <a:schemeClr val="tx1"/>
                </a:solidFill>
              </a:rPr>
              <a:t> </a:t>
            </a:r>
            <a:r>
              <a:rPr lang="et-EE" sz="1800" dirty="0" err="1" smtClean="0">
                <a:solidFill>
                  <a:schemeClr val="tx1"/>
                </a:solidFill>
              </a:rPr>
              <a:t>implementing</a:t>
            </a:r>
            <a:r>
              <a:rPr lang="et-EE" sz="1800" dirty="0" smtClean="0">
                <a:solidFill>
                  <a:schemeClr val="tx1"/>
                </a:solidFill>
              </a:rPr>
              <a:t> </a:t>
            </a:r>
            <a:r>
              <a:rPr lang="et-EE" sz="1800" dirty="0" err="1" smtClean="0">
                <a:solidFill>
                  <a:schemeClr val="tx1"/>
                </a:solidFill>
              </a:rPr>
              <a:t>agency</a:t>
            </a:r>
            <a:r>
              <a:rPr lang="et-EE" sz="1800" dirty="0" smtClean="0">
                <a:solidFill>
                  <a:schemeClr val="tx1"/>
                </a:solidFill>
              </a:rPr>
              <a:t> </a:t>
            </a:r>
            <a:r>
              <a:rPr lang="et-EE" sz="1800" dirty="0" err="1" smtClean="0">
                <a:solidFill>
                  <a:schemeClr val="tx1"/>
                </a:solidFill>
              </a:rPr>
              <a:t>for</a:t>
            </a:r>
            <a:r>
              <a:rPr lang="et-EE" sz="1800" dirty="0" smtClean="0">
                <a:solidFill>
                  <a:schemeClr val="tx1"/>
                </a:solidFill>
              </a:rPr>
              <a:t> </a:t>
            </a:r>
            <a:r>
              <a:rPr lang="et-EE" sz="1800" dirty="0" err="1" smtClean="0">
                <a:solidFill>
                  <a:schemeClr val="tx1"/>
                </a:solidFill>
              </a:rPr>
              <a:t>the</a:t>
            </a:r>
            <a:r>
              <a:rPr lang="et-EE" sz="1800" dirty="0" smtClean="0">
                <a:solidFill>
                  <a:schemeClr val="tx1"/>
                </a:solidFill>
              </a:rPr>
              <a:t> </a:t>
            </a:r>
            <a:r>
              <a:rPr lang="et-EE" sz="1800" dirty="0" smtClean="0">
                <a:solidFill>
                  <a:srgbClr val="C00000"/>
                </a:solidFill>
              </a:rPr>
              <a:t>EU </a:t>
            </a:r>
            <a:r>
              <a:rPr lang="et-EE" sz="1800" dirty="0" err="1" smtClean="0">
                <a:solidFill>
                  <a:srgbClr val="C00000"/>
                </a:solidFill>
              </a:rPr>
              <a:t>Structural</a:t>
            </a:r>
            <a:r>
              <a:rPr lang="et-EE" sz="1800" dirty="0" smtClean="0">
                <a:solidFill>
                  <a:srgbClr val="C00000"/>
                </a:solidFill>
              </a:rPr>
              <a:t> </a:t>
            </a:r>
            <a:r>
              <a:rPr lang="et-EE" sz="1800" dirty="0" err="1" smtClean="0">
                <a:solidFill>
                  <a:srgbClr val="C00000"/>
                </a:solidFill>
              </a:rPr>
              <a:t>Funds</a:t>
            </a:r>
            <a:endParaRPr lang="et-EE" sz="1800" dirty="0" smtClean="0">
              <a:solidFill>
                <a:schemeClr val="tx1"/>
              </a:solidFill>
            </a:endParaRPr>
          </a:p>
          <a:p>
            <a:pPr lvl="1">
              <a:buFontTx/>
              <a:buChar char="-"/>
            </a:pPr>
            <a:r>
              <a:rPr lang="et-EE" sz="1800" dirty="0" err="1" smtClean="0">
                <a:solidFill>
                  <a:schemeClr val="tx1"/>
                </a:solidFill>
              </a:rPr>
              <a:t>We</a:t>
            </a:r>
            <a:r>
              <a:rPr lang="et-EE" sz="1800" dirty="0" smtClean="0">
                <a:solidFill>
                  <a:schemeClr val="tx1"/>
                </a:solidFill>
              </a:rPr>
              <a:t> </a:t>
            </a:r>
            <a:r>
              <a:rPr lang="et-EE" sz="1800" dirty="0" err="1" smtClean="0">
                <a:solidFill>
                  <a:schemeClr val="tx1"/>
                </a:solidFill>
              </a:rPr>
              <a:t>evaluate</a:t>
            </a:r>
            <a:r>
              <a:rPr lang="et-EE" sz="1800" dirty="0" smtClean="0">
                <a:solidFill>
                  <a:schemeClr val="tx1"/>
                </a:solidFill>
              </a:rPr>
              <a:t> </a:t>
            </a:r>
            <a:r>
              <a:rPr lang="et-EE" sz="1800" dirty="0" err="1" smtClean="0">
                <a:solidFill>
                  <a:schemeClr val="tx1"/>
                </a:solidFill>
              </a:rPr>
              <a:t>the</a:t>
            </a:r>
            <a:r>
              <a:rPr lang="et-EE" sz="1800" dirty="0">
                <a:solidFill>
                  <a:schemeClr val="tx1"/>
                </a:solidFill>
              </a:rPr>
              <a:t> </a:t>
            </a:r>
            <a:r>
              <a:rPr lang="et-EE" sz="1800" dirty="0" err="1" smtClean="0">
                <a:solidFill>
                  <a:srgbClr val="C00000"/>
                </a:solidFill>
              </a:rPr>
              <a:t>quality</a:t>
            </a:r>
            <a:r>
              <a:rPr lang="et-EE" sz="1800" dirty="0" smtClean="0">
                <a:solidFill>
                  <a:srgbClr val="C00000"/>
                </a:solidFill>
              </a:rPr>
              <a:t> </a:t>
            </a:r>
            <a:r>
              <a:rPr lang="et-EE" sz="1800" dirty="0" err="1" smtClean="0">
                <a:solidFill>
                  <a:srgbClr val="C00000"/>
                </a:solidFill>
              </a:rPr>
              <a:t>of</a:t>
            </a:r>
            <a:r>
              <a:rPr lang="et-EE" sz="1800" dirty="0" smtClean="0">
                <a:solidFill>
                  <a:srgbClr val="C00000"/>
                </a:solidFill>
              </a:rPr>
              <a:t> </a:t>
            </a:r>
            <a:r>
              <a:rPr lang="et-EE" sz="1800" dirty="0" err="1" smtClean="0">
                <a:solidFill>
                  <a:srgbClr val="C00000"/>
                </a:solidFill>
              </a:rPr>
              <a:t>Estonian</a:t>
            </a:r>
            <a:r>
              <a:rPr lang="et-EE" sz="1800" dirty="0" smtClean="0">
                <a:solidFill>
                  <a:srgbClr val="C00000"/>
                </a:solidFill>
              </a:rPr>
              <a:t> </a:t>
            </a:r>
            <a:r>
              <a:rPr lang="et-EE" sz="1800" dirty="0" err="1" smtClean="0">
                <a:solidFill>
                  <a:srgbClr val="C00000"/>
                </a:solidFill>
              </a:rPr>
              <a:t>higher</a:t>
            </a:r>
            <a:r>
              <a:rPr lang="et-EE" sz="1800" dirty="0" smtClean="0">
                <a:solidFill>
                  <a:srgbClr val="C00000"/>
                </a:solidFill>
              </a:rPr>
              <a:t> and </a:t>
            </a:r>
            <a:r>
              <a:rPr lang="et-EE" sz="1800" dirty="0" err="1" smtClean="0">
                <a:solidFill>
                  <a:srgbClr val="C00000"/>
                </a:solidFill>
              </a:rPr>
              <a:t>vocational</a:t>
            </a:r>
            <a:r>
              <a:rPr lang="et-EE" sz="1800" dirty="0" smtClean="0">
                <a:solidFill>
                  <a:srgbClr val="C00000"/>
                </a:solidFill>
              </a:rPr>
              <a:t> </a:t>
            </a:r>
            <a:r>
              <a:rPr lang="et-EE" sz="1800" dirty="0" err="1" smtClean="0">
                <a:solidFill>
                  <a:srgbClr val="C00000"/>
                </a:solidFill>
              </a:rPr>
              <a:t>education</a:t>
            </a:r>
            <a:endParaRPr lang="et-EE" sz="1800" dirty="0" smtClean="0">
              <a:solidFill>
                <a:schemeClr val="tx1"/>
              </a:solidFill>
            </a:endParaRPr>
          </a:p>
          <a:p>
            <a:pPr lvl="1">
              <a:buFontTx/>
              <a:buChar char="-"/>
            </a:pPr>
            <a:r>
              <a:rPr lang="et-EE" sz="1800" dirty="0" err="1" smtClean="0">
                <a:solidFill>
                  <a:schemeClr val="tx1"/>
                </a:solidFill>
              </a:rPr>
              <a:t>We</a:t>
            </a:r>
            <a:r>
              <a:rPr lang="et-EE" sz="1800" dirty="0" smtClean="0">
                <a:solidFill>
                  <a:schemeClr val="tx1"/>
                </a:solidFill>
              </a:rPr>
              <a:t> </a:t>
            </a:r>
            <a:r>
              <a:rPr lang="et-EE" sz="1800" dirty="0" err="1" smtClean="0">
                <a:solidFill>
                  <a:schemeClr val="tx1"/>
                </a:solidFill>
              </a:rPr>
              <a:t>assess</a:t>
            </a:r>
            <a:r>
              <a:rPr lang="et-EE" sz="1800" dirty="0" smtClean="0">
                <a:solidFill>
                  <a:schemeClr val="tx1"/>
                </a:solidFill>
              </a:rPr>
              <a:t> </a:t>
            </a:r>
            <a:r>
              <a:rPr lang="et-EE" sz="1800" dirty="0" err="1" smtClean="0">
                <a:solidFill>
                  <a:srgbClr val="C00000"/>
                </a:solidFill>
              </a:rPr>
              <a:t>foreign</a:t>
            </a:r>
            <a:r>
              <a:rPr lang="et-EE" sz="1800" dirty="0" smtClean="0">
                <a:solidFill>
                  <a:srgbClr val="C00000"/>
                </a:solidFill>
              </a:rPr>
              <a:t> </a:t>
            </a:r>
            <a:r>
              <a:rPr lang="et-EE" sz="1800" dirty="0" err="1" smtClean="0">
                <a:solidFill>
                  <a:srgbClr val="C00000"/>
                </a:solidFill>
              </a:rPr>
              <a:t>qualifications</a:t>
            </a:r>
            <a:endParaRPr lang="et-EE" sz="1800" dirty="0" smtClean="0">
              <a:solidFill>
                <a:schemeClr val="tx1"/>
              </a:solidFill>
            </a:endParaRPr>
          </a:p>
          <a:p>
            <a:pPr marL="457200" lvl="1" indent="0">
              <a:buNone/>
            </a:pPr>
            <a:endParaRPr lang="et-EE" sz="300" dirty="0" smtClean="0">
              <a:solidFill>
                <a:schemeClr val="tx1"/>
              </a:solidFill>
            </a:endParaRPr>
          </a:p>
          <a:p>
            <a:pPr marL="457200" lvl="1" indent="0">
              <a:buNone/>
            </a:pPr>
            <a:r>
              <a:rPr lang="et-EE" sz="2200" dirty="0" err="1" smtClean="0">
                <a:solidFill>
                  <a:schemeClr val="tx1"/>
                </a:solidFill>
              </a:rPr>
              <a:t>Archimedes</a:t>
            </a:r>
            <a:r>
              <a:rPr lang="et-EE" sz="2200" dirty="0" smtClean="0">
                <a:solidFill>
                  <a:schemeClr val="tx1"/>
                </a:solidFill>
              </a:rPr>
              <a:t> </a:t>
            </a:r>
            <a:r>
              <a:rPr lang="et-EE" sz="2200" dirty="0" err="1">
                <a:solidFill>
                  <a:schemeClr val="tx1"/>
                </a:solidFill>
              </a:rPr>
              <a:t>Foundation</a:t>
            </a:r>
            <a:r>
              <a:rPr lang="et-EE" sz="2200" dirty="0">
                <a:solidFill>
                  <a:schemeClr val="tx1"/>
                </a:solidFill>
              </a:rPr>
              <a:t> </a:t>
            </a:r>
            <a:r>
              <a:rPr lang="et-EE" sz="2200" dirty="0" err="1">
                <a:solidFill>
                  <a:schemeClr val="tx1"/>
                </a:solidFill>
              </a:rPr>
              <a:t>was</a:t>
            </a:r>
            <a:r>
              <a:rPr lang="en-US" sz="2200" dirty="0">
                <a:solidFill>
                  <a:schemeClr val="tx1"/>
                </a:solidFill>
              </a:rPr>
              <a:t> established by the Estonian Government in 1997</a:t>
            </a:r>
            <a:r>
              <a:rPr lang="et-EE" sz="2200" dirty="0">
                <a:solidFill>
                  <a:schemeClr val="tx1"/>
                </a:solidFill>
              </a:rPr>
              <a:t> </a:t>
            </a:r>
            <a:r>
              <a:rPr lang="et-EE" sz="2200" dirty="0" err="1">
                <a:solidFill>
                  <a:schemeClr val="tx1"/>
                </a:solidFill>
              </a:rPr>
              <a:t>to</a:t>
            </a:r>
            <a:r>
              <a:rPr lang="et-EE" sz="2200" dirty="0">
                <a:solidFill>
                  <a:schemeClr val="tx1"/>
                </a:solidFill>
              </a:rPr>
              <a:t> </a:t>
            </a:r>
            <a:r>
              <a:rPr lang="et-EE" sz="2200" dirty="0" err="1">
                <a:solidFill>
                  <a:schemeClr val="tx1"/>
                </a:solidFill>
              </a:rPr>
              <a:t>operate</a:t>
            </a:r>
            <a:r>
              <a:rPr lang="et-EE" sz="2200" dirty="0">
                <a:solidFill>
                  <a:schemeClr val="tx1"/>
                </a:solidFill>
              </a:rPr>
              <a:t> </a:t>
            </a:r>
            <a:r>
              <a:rPr lang="et-EE" sz="2200" dirty="0" err="1">
                <a:solidFill>
                  <a:schemeClr val="tx1"/>
                </a:solidFill>
              </a:rPr>
              <a:t>in</a:t>
            </a:r>
            <a:r>
              <a:rPr lang="en-US" sz="2200" dirty="0">
                <a:solidFill>
                  <a:schemeClr val="tx1"/>
                </a:solidFill>
              </a:rPr>
              <a:t> the area of government of the </a:t>
            </a:r>
            <a:r>
              <a:rPr lang="en-US" sz="2200" dirty="0">
                <a:solidFill>
                  <a:srgbClr val="C00000"/>
                </a:solidFill>
              </a:rPr>
              <a:t>Ministry of Education and </a:t>
            </a:r>
            <a:r>
              <a:rPr lang="en-US" sz="2200" dirty="0" smtClean="0">
                <a:solidFill>
                  <a:srgbClr val="C00000"/>
                </a:solidFill>
              </a:rPr>
              <a:t>Research</a:t>
            </a:r>
            <a:r>
              <a:rPr lang="et-EE" sz="2200" dirty="0" smtClean="0">
                <a:solidFill>
                  <a:srgbClr val="C00000"/>
                </a:solidFill>
              </a:rPr>
              <a:t>.</a:t>
            </a:r>
            <a:endParaRPr lang="et-EE" sz="2200" dirty="0">
              <a:solidFill>
                <a:srgbClr val="C00000"/>
              </a:solidFill>
            </a:endParaRPr>
          </a:p>
          <a:p>
            <a:pPr marL="457200" lvl="1" indent="0">
              <a:buNone/>
            </a:pPr>
            <a:endParaRPr lang="et-EE" sz="2400" dirty="0" smtClean="0">
              <a:solidFill>
                <a:schemeClr val="tx1"/>
              </a:solidFill>
            </a:endParaRPr>
          </a:p>
          <a:p>
            <a:pPr marL="457200" lvl="1" indent="0">
              <a:buNone/>
            </a:pPr>
            <a:endParaRPr lang="et-EE" sz="2400" dirty="0">
              <a:solidFill>
                <a:schemeClr val="tx1"/>
              </a:solidFill>
            </a:endParaRPr>
          </a:p>
          <a:p>
            <a:pPr marL="0" indent="0">
              <a:buNone/>
            </a:pPr>
            <a:endParaRPr lang="et-EE" sz="2800" dirty="0" smtClean="0">
              <a:solidFill>
                <a:schemeClr val="tx1"/>
              </a:solidFill>
            </a:endParaRPr>
          </a:p>
          <a:p>
            <a:pPr marL="0" indent="0">
              <a:buNone/>
            </a:pPr>
            <a:endParaRPr lang="et-EE" sz="2800" dirty="0" smtClean="0">
              <a:solidFill>
                <a:schemeClr val="tx1"/>
              </a:solidFill>
            </a:endParaRPr>
          </a:p>
          <a:p>
            <a:endParaRPr lang="et-EE" sz="2800" dirty="0"/>
          </a:p>
        </p:txBody>
      </p:sp>
    </p:spTree>
    <p:extLst>
      <p:ext uri="{BB962C8B-B14F-4D97-AF65-F5344CB8AC3E}">
        <p14:creationId xmlns:p14="http://schemas.microsoft.com/office/powerpoint/2010/main" val="1404826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052736"/>
            <a:ext cx="7344667" cy="1367433"/>
          </a:xfrm>
        </p:spPr>
        <p:txBody>
          <a:bodyPr/>
          <a:lstStyle/>
          <a:p>
            <a:r>
              <a:rPr lang="en-US" sz="3600" dirty="0">
                <a:solidFill>
                  <a:schemeClr val="tx1"/>
                </a:solidFill>
              </a:rPr>
              <a:t>Development based on knowledge and cooperation</a:t>
            </a:r>
            <a:endParaRPr lang="et-EE" sz="3600" b="1" dirty="0"/>
          </a:p>
        </p:txBody>
      </p:sp>
      <p:sp>
        <p:nvSpPr>
          <p:cNvPr id="5" name="Content Placeholder 2"/>
          <p:cNvSpPr>
            <a:spLocks noGrp="1"/>
          </p:cNvSpPr>
          <p:nvPr>
            <p:ph idx="1"/>
          </p:nvPr>
        </p:nvSpPr>
        <p:spPr>
          <a:xfrm>
            <a:off x="1259632" y="2050504"/>
            <a:ext cx="7704856" cy="4114800"/>
          </a:xfrm>
        </p:spPr>
        <p:txBody>
          <a:bodyPr/>
          <a:lstStyle/>
          <a:p>
            <a:r>
              <a:rPr lang="et-EE" sz="2800" dirty="0" err="1" smtClean="0">
                <a:solidFill>
                  <a:schemeClr val="tx1"/>
                </a:solidFill>
              </a:rPr>
              <a:t>In</a:t>
            </a:r>
            <a:r>
              <a:rPr lang="et-EE" sz="2800" dirty="0" smtClean="0">
                <a:solidFill>
                  <a:schemeClr val="tx1"/>
                </a:solidFill>
              </a:rPr>
              <a:t> 2015:</a:t>
            </a:r>
          </a:p>
          <a:p>
            <a:pPr lvl="1"/>
            <a:r>
              <a:rPr lang="et-EE" sz="2300" dirty="0" err="1" smtClean="0">
                <a:solidFill>
                  <a:schemeClr val="tx1"/>
                </a:solidFill>
              </a:rPr>
              <a:t>We</a:t>
            </a:r>
            <a:r>
              <a:rPr lang="et-EE" sz="2300" dirty="0" smtClean="0">
                <a:solidFill>
                  <a:schemeClr val="tx1"/>
                </a:solidFill>
              </a:rPr>
              <a:t> </a:t>
            </a:r>
            <a:r>
              <a:rPr lang="et-EE" sz="2300" dirty="0" err="1" smtClean="0">
                <a:solidFill>
                  <a:schemeClr val="tx1"/>
                </a:solidFill>
              </a:rPr>
              <a:t>funded</a:t>
            </a:r>
            <a:r>
              <a:rPr lang="et-EE" sz="2300" dirty="0" smtClean="0">
                <a:solidFill>
                  <a:schemeClr val="tx1"/>
                </a:solidFill>
              </a:rPr>
              <a:t> </a:t>
            </a:r>
            <a:r>
              <a:rPr lang="et-EE" sz="2300" dirty="0" err="1" smtClean="0">
                <a:solidFill>
                  <a:schemeClr val="tx1"/>
                </a:solidFill>
              </a:rPr>
              <a:t>the</a:t>
            </a:r>
            <a:r>
              <a:rPr lang="et-EE" sz="2300" dirty="0" smtClean="0">
                <a:solidFill>
                  <a:schemeClr val="tx1"/>
                </a:solidFill>
              </a:rPr>
              <a:t> </a:t>
            </a:r>
            <a:r>
              <a:rPr lang="et-EE" sz="2300" dirty="0" err="1" smtClean="0">
                <a:solidFill>
                  <a:schemeClr val="tx1"/>
                </a:solidFill>
              </a:rPr>
              <a:t>youth</a:t>
            </a:r>
            <a:r>
              <a:rPr lang="et-EE" sz="2300" dirty="0" smtClean="0">
                <a:solidFill>
                  <a:schemeClr val="tx1"/>
                </a:solidFill>
              </a:rPr>
              <a:t> </a:t>
            </a:r>
            <a:r>
              <a:rPr lang="et-EE" sz="2300" dirty="0" err="1" smtClean="0">
                <a:solidFill>
                  <a:schemeClr val="tx1"/>
                </a:solidFill>
              </a:rPr>
              <a:t>field</a:t>
            </a:r>
            <a:r>
              <a:rPr lang="et-EE" sz="2300" dirty="0" smtClean="0">
                <a:solidFill>
                  <a:schemeClr val="tx1"/>
                </a:solidFill>
              </a:rPr>
              <a:t> </a:t>
            </a:r>
            <a:r>
              <a:rPr lang="et-EE" sz="2300" dirty="0" err="1" smtClean="0">
                <a:solidFill>
                  <a:schemeClr val="tx1"/>
                </a:solidFill>
              </a:rPr>
              <a:t>with</a:t>
            </a:r>
            <a:r>
              <a:rPr lang="et-EE" sz="2300" dirty="0" smtClean="0">
                <a:solidFill>
                  <a:schemeClr val="tx1"/>
                </a:solidFill>
              </a:rPr>
              <a:t> </a:t>
            </a:r>
            <a:r>
              <a:rPr lang="et-EE" sz="2300" dirty="0" err="1" smtClean="0">
                <a:solidFill>
                  <a:schemeClr val="tx1"/>
                </a:solidFill>
              </a:rPr>
              <a:t>more</a:t>
            </a:r>
            <a:r>
              <a:rPr lang="et-EE" sz="2300" dirty="0" smtClean="0">
                <a:solidFill>
                  <a:schemeClr val="tx1"/>
                </a:solidFill>
              </a:rPr>
              <a:t> </a:t>
            </a:r>
            <a:r>
              <a:rPr lang="et-EE" sz="2300" dirty="0" err="1" smtClean="0">
                <a:solidFill>
                  <a:schemeClr val="tx1"/>
                </a:solidFill>
              </a:rPr>
              <a:t>than</a:t>
            </a:r>
            <a:r>
              <a:rPr lang="et-EE" sz="2300" dirty="0" smtClean="0">
                <a:solidFill>
                  <a:schemeClr val="tx1"/>
                </a:solidFill>
              </a:rPr>
              <a:t> </a:t>
            </a:r>
            <a:r>
              <a:rPr lang="et-EE" sz="2300" dirty="0" smtClean="0">
                <a:solidFill>
                  <a:srgbClr val="C00000"/>
                </a:solidFill>
              </a:rPr>
              <a:t>3 </a:t>
            </a:r>
            <a:r>
              <a:rPr lang="et-EE" sz="2300" dirty="0" err="1" smtClean="0">
                <a:solidFill>
                  <a:srgbClr val="C00000"/>
                </a:solidFill>
              </a:rPr>
              <a:t>million</a:t>
            </a:r>
            <a:r>
              <a:rPr lang="et-EE" sz="2300" dirty="0" smtClean="0">
                <a:solidFill>
                  <a:srgbClr val="C00000"/>
                </a:solidFill>
              </a:rPr>
              <a:t> €</a:t>
            </a:r>
          </a:p>
          <a:p>
            <a:pPr lvl="1"/>
            <a:r>
              <a:rPr lang="et-EE" sz="2300" dirty="0" err="1" smtClean="0">
                <a:solidFill>
                  <a:schemeClr val="tx1"/>
                </a:solidFill>
              </a:rPr>
              <a:t>We</a:t>
            </a:r>
            <a:r>
              <a:rPr lang="et-EE" sz="2300" dirty="0" smtClean="0">
                <a:solidFill>
                  <a:schemeClr val="tx1"/>
                </a:solidFill>
              </a:rPr>
              <a:t> </a:t>
            </a:r>
            <a:r>
              <a:rPr lang="et-EE" sz="2300" dirty="0" err="1" smtClean="0">
                <a:solidFill>
                  <a:schemeClr val="tx1"/>
                </a:solidFill>
              </a:rPr>
              <a:t>organized</a:t>
            </a:r>
            <a:r>
              <a:rPr lang="et-EE" sz="2300" dirty="0" smtClean="0">
                <a:solidFill>
                  <a:schemeClr val="tx1"/>
                </a:solidFill>
              </a:rPr>
              <a:t> </a:t>
            </a:r>
            <a:r>
              <a:rPr lang="et-EE" sz="2300" dirty="0" err="1" smtClean="0">
                <a:solidFill>
                  <a:schemeClr val="tx1"/>
                </a:solidFill>
              </a:rPr>
              <a:t>trainings</a:t>
            </a:r>
            <a:r>
              <a:rPr lang="et-EE" sz="2300" dirty="0" smtClean="0">
                <a:solidFill>
                  <a:schemeClr val="tx1"/>
                </a:solidFill>
              </a:rPr>
              <a:t> </a:t>
            </a:r>
            <a:r>
              <a:rPr lang="et-EE" sz="2300" dirty="0" err="1" smtClean="0">
                <a:solidFill>
                  <a:schemeClr val="tx1"/>
                </a:solidFill>
              </a:rPr>
              <a:t>for</a:t>
            </a:r>
            <a:r>
              <a:rPr lang="et-EE" sz="2300" dirty="0" smtClean="0">
                <a:solidFill>
                  <a:schemeClr val="tx1"/>
                </a:solidFill>
              </a:rPr>
              <a:t> </a:t>
            </a:r>
            <a:r>
              <a:rPr lang="et-EE" sz="2300" dirty="0" err="1" smtClean="0">
                <a:solidFill>
                  <a:schemeClr val="tx1"/>
                </a:solidFill>
              </a:rPr>
              <a:t>more</a:t>
            </a:r>
            <a:r>
              <a:rPr lang="et-EE" sz="2300" dirty="0" smtClean="0">
                <a:solidFill>
                  <a:schemeClr val="tx1"/>
                </a:solidFill>
              </a:rPr>
              <a:t> </a:t>
            </a:r>
            <a:r>
              <a:rPr lang="et-EE" sz="2300" dirty="0" err="1" smtClean="0">
                <a:solidFill>
                  <a:schemeClr val="tx1"/>
                </a:solidFill>
              </a:rPr>
              <a:t>than</a:t>
            </a:r>
            <a:r>
              <a:rPr lang="et-EE" sz="2300" dirty="0" smtClean="0">
                <a:solidFill>
                  <a:schemeClr val="tx1"/>
                </a:solidFill>
              </a:rPr>
              <a:t> </a:t>
            </a:r>
            <a:r>
              <a:rPr lang="et-EE" sz="2300" dirty="0" smtClean="0">
                <a:solidFill>
                  <a:srgbClr val="C00000"/>
                </a:solidFill>
              </a:rPr>
              <a:t>3000</a:t>
            </a:r>
            <a:r>
              <a:rPr lang="et-EE" sz="2300" dirty="0" smtClean="0">
                <a:solidFill>
                  <a:schemeClr val="tx1"/>
                </a:solidFill>
              </a:rPr>
              <a:t> </a:t>
            </a:r>
            <a:r>
              <a:rPr lang="et-EE" sz="2300" dirty="0" err="1" smtClean="0">
                <a:solidFill>
                  <a:schemeClr val="tx1"/>
                </a:solidFill>
              </a:rPr>
              <a:t>young</a:t>
            </a:r>
            <a:r>
              <a:rPr lang="et-EE" sz="2300" dirty="0" smtClean="0">
                <a:solidFill>
                  <a:schemeClr val="tx1"/>
                </a:solidFill>
              </a:rPr>
              <a:t> </a:t>
            </a:r>
            <a:r>
              <a:rPr lang="et-EE" sz="2300" dirty="0" err="1" smtClean="0">
                <a:solidFill>
                  <a:schemeClr val="tx1"/>
                </a:solidFill>
              </a:rPr>
              <a:t>people</a:t>
            </a:r>
            <a:r>
              <a:rPr lang="et-EE" sz="2300" dirty="0" smtClean="0">
                <a:solidFill>
                  <a:schemeClr val="tx1"/>
                </a:solidFill>
              </a:rPr>
              <a:t>, </a:t>
            </a:r>
            <a:r>
              <a:rPr lang="et-EE" sz="2300" dirty="0" err="1" smtClean="0">
                <a:solidFill>
                  <a:schemeClr val="tx1"/>
                </a:solidFill>
              </a:rPr>
              <a:t>youth</a:t>
            </a:r>
            <a:r>
              <a:rPr lang="et-EE" sz="2300" dirty="0" smtClean="0">
                <a:solidFill>
                  <a:schemeClr val="tx1"/>
                </a:solidFill>
              </a:rPr>
              <a:t> </a:t>
            </a:r>
            <a:r>
              <a:rPr lang="et-EE" sz="2300" dirty="0" err="1" smtClean="0">
                <a:solidFill>
                  <a:schemeClr val="tx1"/>
                </a:solidFill>
              </a:rPr>
              <a:t>workers</a:t>
            </a:r>
            <a:r>
              <a:rPr lang="et-EE" sz="2300" dirty="0" smtClean="0">
                <a:solidFill>
                  <a:schemeClr val="tx1"/>
                </a:solidFill>
              </a:rPr>
              <a:t> and </a:t>
            </a:r>
            <a:r>
              <a:rPr lang="et-EE" sz="2300" dirty="0" err="1" smtClean="0">
                <a:solidFill>
                  <a:schemeClr val="tx1"/>
                </a:solidFill>
              </a:rPr>
              <a:t>youth</a:t>
            </a:r>
            <a:r>
              <a:rPr lang="et-EE" sz="2300" dirty="0" smtClean="0">
                <a:solidFill>
                  <a:schemeClr val="tx1"/>
                </a:solidFill>
              </a:rPr>
              <a:t> </a:t>
            </a:r>
            <a:r>
              <a:rPr lang="et-EE" sz="2300" dirty="0" err="1" smtClean="0">
                <a:solidFill>
                  <a:schemeClr val="tx1"/>
                </a:solidFill>
              </a:rPr>
              <a:t>leaders</a:t>
            </a:r>
            <a:r>
              <a:rPr lang="et-EE" sz="2300" dirty="0" smtClean="0">
                <a:solidFill>
                  <a:schemeClr val="tx1"/>
                </a:solidFill>
              </a:rPr>
              <a:t> </a:t>
            </a:r>
          </a:p>
          <a:p>
            <a:pPr lvl="1"/>
            <a:r>
              <a:rPr lang="et-EE" sz="2300" dirty="0" err="1" smtClean="0">
                <a:solidFill>
                  <a:schemeClr val="tx1"/>
                </a:solidFill>
              </a:rPr>
              <a:t>We</a:t>
            </a:r>
            <a:r>
              <a:rPr lang="et-EE" sz="2300" dirty="0" smtClean="0">
                <a:solidFill>
                  <a:schemeClr val="tx1"/>
                </a:solidFill>
              </a:rPr>
              <a:t> </a:t>
            </a:r>
            <a:r>
              <a:rPr lang="et-EE" sz="2300" dirty="0" err="1" smtClean="0">
                <a:solidFill>
                  <a:schemeClr val="tx1"/>
                </a:solidFill>
              </a:rPr>
              <a:t>ran</a:t>
            </a:r>
            <a:r>
              <a:rPr lang="et-EE" sz="2300" dirty="0" smtClean="0">
                <a:solidFill>
                  <a:schemeClr val="tx1"/>
                </a:solidFill>
              </a:rPr>
              <a:t> </a:t>
            </a:r>
            <a:r>
              <a:rPr lang="et-EE" sz="2300" dirty="0" smtClean="0">
                <a:solidFill>
                  <a:srgbClr val="C00000"/>
                </a:solidFill>
              </a:rPr>
              <a:t>90</a:t>
            </a:r>
            <a:r>
              <a:rPr lang="et-EE" sz="2300" dirty="0" smtClean="0">
                <a:solidFill>
                  <a:schemeClr val="tx1"/>
                </a:solidFill>
              </a:rPr>
              <a:t> </a:t>
            </a:r>
            <a:r>
              <a:rPr lang="et-EE" sz="2300" dirty="0" err="1" smtClean="0">
                <a:solidFill>
                  <a:schemeClr val="tx1"/>
                </a:solidFill>
              </a:rPr>
              <a:t>trainings</a:t>
            </a:r>
            <a:r>
              <a:rPr lang="et-EE" sz="2300" dirty="0" smtClean="0">
                <a:solidFill>
                  <a:schemeClr val="tx1"/>
                </a:solidFill>
              </a:rPr>
              <a:t> (5 </a:t>
            </a:r>
            <a:r>
              <a:rPr lang="et-EE" sz="2300" dirty="0" err="1" smtClean="0">
                <a:solidFill>
                  <a:schemeClr val="tx1"/>
                </a:solidFill>
              </a:rPr>
              <a:t>international</a:t>
            </a:r>
            <a:r>
              <a:rPr lang="et-EE" sz="2300" dirty="0" smtClean="0">
                <a:solidFill>
                  <a:schemeClr val="tx1"/>
                </a:solidFill>
              </a:rPr>
              <a:t>)</a:t>
            </a:r>
          </a:p>
          <a:p>
            <a:pPr lvl="1"/>
            <a:r>
              <a:rPr lang="et-EE" sz="2300" dirty="0" err="1" smtClean="0">
                <a:solidFill>
                  <a:schemeClr val="tx1"/>
                </a:solidFill>
              </a:rPr>
              <a:t>We</a:t>
            </a:r>
            <a:r>
              <a:rPr lang="et-EE" sz="2300" dirty="0" smtClean="0">
                <a:solidFill>
                  <a:schemeClr val="tx1"/>
                </a:solidFill>
              </a:rPr>
              <a:t> </a:t>
            </a:r>
            <a:r>
              <a:rPr lang="et-EE" sz="2300" dirty="0" err="1" smtClean="0">
                <a:solidFill>
                  <a:schemeClr val="tx1"/>
                </a:solidFill>
              </a:rPr>
              <a:t>gave</a:t>
            </a:r>
            <a:r>
              <a:rPr lang="et-EE" sz="2300" dirty="0" smtClean="0">
                <a:solidFill>
                  <a:schemeClr val="tx1"/>
                </a:solidFill>
              </a:rPr>
              <a:t> </a:t>
            </a:r>
            <a:r>
              <a:rPr lang="et-EE" sz="2300" dirty="0" err="1" smtClean="0">
                <a:solidFill>
                  <a:schemeClr val="tx1"/>
                </a:solidFill>
              </a:rPr>
              <a:t>information</a:t>
            </a:r>
            <a:r>
              <a:rPr lang="et-EE" sz="2300" dirty="0" smtClean="0">
                <a:solidFill>
                  <a:schemeClr val="tx1"/>
                </a:solidFill>
              </a:rPr>
              <a:t> </a:t>
            </a:r>
            <a:r>
              <a:rPr lang="et-EE" sz="2300" dirty="0">
                <a:solidFill>
                  <a:schemeClr val="tx1"/>
                </a:solidFill>
              </a:rPr>
              <a:t> </a:t>
            </a:r>
            <a:r>
              <a:rPr lang="et-EE" sz="2300" dirty="0" err="1" smtClean="0">
                <a:solidFill>
                  <a:schemeClr val="tx1"/>
                </a:solidFill>
              </a:rPr>
              <a:t>about</a:t>
            </a:r>
            <a:r>
              <a:rPr lang="et-EE" sz="2300" dirty="0" smtClean="0">
                <a:solidFill>
                  <a:schemeClr val="tx1"/>
                </a:solidFill>
              </a:rPr>
              <a:t> </a:t>
            </a:r>
            <a:r>
              <a:rPr lang="et-EE" sz="2300" dirty="0" err="1" smtClean="0">
                <a:solidFill>
                  <a:schemeClr val="tx1"/>
                </a:solidFill>
              </a:rPr>
              <a:t>Erasmus</a:t>
            </a:r>
            <a:r>
              <a:rPr lang="et-EE" sz="2300" dirty="0" smtClean="0">
                <a:solidFill>
                  <a:schemeClr val="tx1"/>
                </a:solidFill>
              </a:rPr>
              <a:t>+ </a:t>
            </a:r>
            <a:r>
              <a:rPr lang="et-EE" sz="2300" dirty="0" err="1" smtClean="0">
                <a:solidFill>
                  <a:schemeClr val="tx1"/>
                </a:solidFill>
              </a:rPr>
              <a:t>youth</a:t>
            </a:r>
            <a:r>
              <a:rPr lang="et-EE" sz="2300" dirty="0" smtClean="0">
                <a:solidFill>
                  <a:schemeClr val="tx1"/>
                </a:solidFill>
              </a:rPr>
              <a:t> </a:t>
            </a:r>
            <a:r>
              <a:rPr lang="et-EE" sz="2300" dirty="0" err="1" smtClean="0">
                <a:solidFill>
                  <a:schemeClr val="tx1"/>
                </a:solidFill>
              </a:rPr>
              <a:t>activities</a:t>
            </a:r>
            <a:r>
              <a:rPr lang="et-EE" sz="2300" dirty="0" smtClean="0">
                <a:solidFill>
                  <a:schemeClr val="tx1"/>
                </a:solidFill>
              </a:rPr>
              <a:t> </a:t>
            </a:r>
            <a:r>
              <a:rPr lang="et-EE" sz="2300" dirty="0" err="1" smtClean="0">
                <a:solidFill>
                  <a:schemeClr val="tx1"/>
                </a:solidFill>
              </a:rPr>
              <a:t>to</a:t>
            </a:r>
            <a:r>
              <a:rPr lang="et-EE" sz="2300" dirty="0" smtClean="0">
                <a:solidFill>
                  <a:schemeClr val="tx1"/>
                </a:solidFill>
              </a:rPr>
              <a:t> </a:t>
            </a:r>
            <a:r>
              <a:rPr lang="et-EE" sz="2300" dirty="0" err="1" smtClean="0">
                <a:solidFill>
                  <a:schemeClr val="tx1"/>
                </a:solidFill>
              </a:rPr>
              <a:t>more</a:t>
            </a:r>
            <a:r>
              <a:rPr lang="et-EE" sz="2300" dirty="0" smtClean="0">
                <a:solidFill>
                  <a:schemeClr val="tx1"/>
                </a:solidFill>
              </a:rPr>
              <a:t> </a:t>
            </a:r>
            <a:r>
              <a:rPr lang="et-EE" sz="2300" dirty="0" err="1" smtClean="0">
                <a:solidFill>
                  <a:schemeClr val="tx1"/>
                </a:solidFill>
              </a:rPr>
              <a:t>than</a:t>
            </a:r>
            <a:r>
              <a:rPr lang="et-EE" sz="2300" dirty="0" smtClean="0">
                <a:solidFill>
                  <a:schemeClr val="tx1"/>
                </a:solidFill>
              </a:rPr>
              <a:t> </a:t>
            </a:r>
            <a:r>
              <a:rPr lang="et-EE" sz="2300" dirty="0" smtClean="0">
                <a:solidFill>
                  <a:srgbClr val="C00000"/>
                </a:solidFill>
              </a:rPr>
              <a:t>7700</a:t>
            </a:r>
            <a:r>
              <a:rPr lang="et-EE" sz="2300" dirty="0" smtClean="0">
                <a:solidFill>
                  <a:schemeClr val="tx1"/>
                </a:solidFill>
              </a:rPr>
              <a:t> </a:t>
            </a:r>
            <a:r>
              <a:rPr lang="et-EE" sz="2300" dirty="0" err="1" smtClean="0">
                <a:solidFill>
                  <a:schemeClr val="tx1"/>
                </a:solidFill>
              </a:rPr>
              <a:t>participants</a:t>
            </a:r>
            <a:endParaRPr lang="et-EE" sz="2300" dirty="0" smtClean="0">
              <a:solidFill>
                <a:schemeClr val="tx1"/>
              </a:solidFill>
            </a:endParaRPr>
          </a:p>
          <a:p>
            <a:pPr lvl="1"/>
            <a:r>
              <a:rPr lang="et-EE" sz="2300" dirty="0" err="1" smtClean="0">
                <a:solidFill>
                  <a:schemeClr val="tx1"/>
                </a:solidFill>
              </a:rPr>
              <a:t>We</a:t>
            </a:r>
            <a:r>
              <a:rPr lang="et-EE" sz="2300" dirty="0" smtClean="0">
                <a:solidFill>
                  <a:schemeClr val="tx1"/>
                </a:solidFill>
              </a:rPr>
              <a:t> sent </a:t>
            </a:r>
            <a:r>
              <a:rPr lang="et-EE" sz="2300" dirty="0" smtClean="0">
                <a:solidFill>
                  <a:srgbClr val="C00000"/>
                </a:solidFill>
              </a:rPr>
              <a:t>185</a:t>
            </a:r>
            <a:r>
              <a:rPr lang="et-EE" sz="2300" dirty="0" smtClean="0">
                <a:solidFill>
                  <a:schemeClr val="tx1"/>
                </a:solidFill>
              </a:rPr>
              <a:t> </a:t>
            </a:r>
            <a:r>
              <a:rPr lang="et-EE" sz="2300" dirty="0" err="1" smtClean="0">
                <a:solidFill>
                  <a:schemeClr val="tx1"/>
                </a:solidFill>
              </a:rPr>
              <a:t>young</a:t>
            </a:r>
            <a:r>
              <a:rPr lang="et-EE" sz="2300" dirty="0" smtClean="0">
                <a:solidFill>
                  <a:schemeClr val="tx1"/>
                </a:solidFill>
              </a:rPr>
              <a:t> </a:t>
            </a:r>
            <a:r>
              <a:rPr lang="et-EE" sz="2300" dirty="0" err="1" smtClean="0">
                <a:solidFill>
                  <a:schemeClr val="tx1"/>
                </a:solidFill>
              </a:rPr>
              <a:t>people</a:t>
            </a:r>
            <a:r>
              <a:rPr lang="et-EE" sz="2300" dirty="0" smtClean="0">
                <a:solidFill>
                  <a:schemeClr val="tx1"/>
                </a:solidFill>
              </a:rPr>
              <a:t> and </a:t>
            </a:r>
            <a:r>
              <a:rPr lang="et-EE" sz="2300" dirty="0" err="1" smtClean="0">
                <a:solidFill>
                  <a:schemeClr val="tx1"/>
                </a:solidFill>
              </a:rPr>
              <a:t>youth</a:t>
            </a:r>
            <a:r>
              <a:rPr lang="et-EE" sz="2300" dirty="0" smtClean="0">
                <a:solidFill>
                  <a:schemeClr val="tx1"/>
                </a:solidFill>
              </a:rPr>
              <a:t> </a:t>
            </a:r>
            <a:r>
              <a:rPr lang="et-EE" sz="2300" dirty="0" err="1" smtClean="0">
                <a:solidFill>
                  <a:schemeClr val="tx1"/>
                </a:solidFill>
              </a:rPr>
              <a:t>workers</a:t>
            </a:r>
            <a:r>
              <a:rPr lang="et-EE" sz="2300" dirty="0" smtClean="0">
                <a:solidFill>
                  <a:schemeClr val="tx1"/>
                </a:solidFill>
              </a:rPr>
              <a:t> </a:t>
            </a:r>
            <a:r>
              <a:rPr lang="et-EE" sz="2300" dirty="0" err="1" smtClean="0">
                <a:solidFill>
                  <a:schemeClr val="tx1"/>
                </a:solidFill>
              </a:rPr>
              <a:t>to</a:t>
            </a:r>
            <a:r>
              <a:rPr lang="et-EE" sz="2300" dirty="0" smtClean="0">
                <a:solidFill>
                  <a:schemeClr val="tx1"/>
                </a:solidFill>
              </a:rPr>
              <a:t> </a:t>
            </a:r>
            <a:r>
              <a:rPr lang="et-EE" sz="2300" dirty="0" err="1" smtClean="0">
                <a:solidFill>
                  <a:schemeClr val="tx1"/>
                </a:solidFill>
              </a:rPr>
              <a:t>trainings</a:t>
            </a:r>
            <a:r>
              <a:rPr lang="et-EE" sz="2300" dirty="0" smtClean="0">
                <a:solidFill>
                  <a:schemeClr val="tx1"/>
                </a:solidFill>
              </a:rPr>
              <a:t> </a:t>
            </a:r>
            <a:r>
              <a:rPr lang="et-EE" sz="2300" dirty="0" err="1" smtClean="0">
                <a:solidFill>
                  <a:schemeClr val="tx1"/>
                </a:solidFill>
              </a:rPr>
              <a:t>abroad</a:t>
            </a:r>
            <a:endParaRPr lang="et-EE" sz="2300" dirty="0" smtClean="0">
              <a:solidFill>
                <a:schemeClr val="tx1"/>
              </a:solidFill>
            </a:endParaRPr>
          </a:p>
          <a:p>
            <a:pPr lvl="1"/>
            <a:r>
              <a:rPr lang="et-EE" sz="2300" dirty="0" err="1" smtClean="0">
                <a:solidFill>
                  <a:schemeClr val="tx1"/>
                </a:solidFill>
              </a:rPr>
              <a:t>We</a:t>
            </a:r>
            <a:r>
              <a:rPr lang="et-EE" sz="2300" dirty="0" smtClean="0">
                <a:solidFill>
                  <a:schemeClr val="tx1"/>
                </a:solidFill>
              </a:rPr>
              <a:t> </a:t>
            </a:r>
            <a:r>
              <a:rPr lang="et-EE" sz="2300" dirty="0" err="1" smtClean="0">
                <a:solidFill>
                  <a:schemeClr val="tx1"/>
                </a:solidFill>
              </a:rPr>
              <a:t>organized</a:t>
            </a:r>
            <a:r>
              <a:rPr lang="et-EE" sz="2300" dirty="0">
                <a:solidFill>
                  <a:schemeClr val="tx1"/>
                </a:solidFill>
              </a:rPr>
              <a:t> </a:t>
            </a:r>
            <a:r>
              <a:rPr lang="et-EE" sz="2300" dirty="0" err="1" smtClean="0">
                <a:solidFill>
                  <a:schemeClr val="tx1"/>
                </a:solidFill>
              </a:rPr>
              <a:t>cooperation</a:t>
            </a:r>
            <a:r>
              <a:rPr lang="et-EE" sz="2300" dirty="0" smtClean="0">
                <a:solidFill>
                  <a:schemeClr val="tx1"/>
                </a:solidFill>
              </a:rPr>
              <a:t> </a:t>
            </a:r>
            <a:r>
              <a:rPr lang="et-EE" sz="2300" dirty="0" err="1" smtClean="0">
                <a:solidFill>
                  <a:schemeClr val="tx1"/>
                </a:solidFill>
              </a:rPr>
              <a:t>projects</a:t>
            </a:r>
            <a:r>
              <a:rPr lang="et-EE" sz="2300" dirty="0" smtClean="0">
                <a:solidFill>
                  <a:schemeClr val="tx1"/>
                </a:solidFill>
              </a:rPr>
              <a:t> </a:t>
            </a:r>
            <a:r>
              <a:rPr lang="et-EE" sz="2300" dirty="0" err="1" smtClean="0">
                <a:solidFill>
                  <a:schemeClr val="tx1"/>
                </a:solidFill>
              </a:rPr>
              <a:t>for</a:t>
            </a:r>
            <a:r>
              <a:rPr lang="et-EE" sz="2300" dirty="0" smtClean="0">
                <a:solidFill>
                  <a:schemeClr val="tx1"/>
                </a:solidFill>
              </a:rPr>
              <a:t> </a:t>
            </a:r>
            <a:r>
              <a:rPr lang="et-EE" sz="2300" dirty="0" err="1" smtClean="0">
                <a:solidFill>
                  <a:schemeClr val="tx1"/>
                </a:solidFill>
              </a:rPr>
              <a:t>more</a:t>
            </a:r>
            <a:r>
              <a:rPr lang="et-EE" sz="2300" dirty="0" smtClean="0">
                <a:solidFill>
                  <a:schemeClr val="tx1"/>
                </a:solidFill>
              </a:rPr>
              <a:t> </a:t>
            </a:r>
            <a:r>
              <a:rPr lang="et-EE" sz="2300" dirty="0" err="1" smtClean="0">
                <a:solidFill>
                  <a:schemeClr val="tx1"/>
                </a:solidFill>
              </a:rPr>
              <a:t>than</a:t>
            </a:r>
            <a:r>
              <a:rPr lang="et-EE" sz="2300" dirty="0" smtClean="0">
                <a:solidFill>
                  <a:schemeClr val="tx1"/>
                </a:solidFill>
              </a:rPr>
              <a:t> </a:t>
            </a:r>
            <a:r>
              <a:rPr lang="et-EE" sz="2300" dirty="0" smtClean="0">
                <a:solidFill>
                  <a:srgbClr val="C00000"/>
                </a:solidFill>
              </a:rPr>
              <a:t>1500</a:t>
            </a:r>
            <a:r>
              <a:rPr lang="et-EE" sz="2300" dirty="0" smtClean="0">
                <a:solidFill>
                  <a:schemeClr val="tx1"/>
                </a:solidFill>
              </a:rPr>
              <a:t> </a:t>
            </a:r>
            <a:r>
              <a:rPr lang="et-EE" sz="2300" dirty="0" err="1" smtClean="0">
                <a:solidFill>
                  <a:schemeClr val="tx1"/>
                </a:solidFill>
              </a:rPr>
              <a:t>young</a:t>
            </a:r>
            <a:r>
              <a:rPr lang="et-EE" sz="2300" dirty="0" smtClean="0">
                <a:solidFill>
                  <a:schemeClr val="tx1"/>
                </a:solidFill>
              </a:rPr>
              <a:t> </a:t>
            </a:r>
            <a:r>
              <a:rPr lang="et-EE" sz="2300" dirty="0" err="1" smtClean="0">
                <a:solidFill>
                  <a:schemeClr val="tx1"/>
                </a:solidFill>
              </a:rPr>
              <a:t>people</a:t>
            </a:r>
            <a:r>
              <a:rPr lang="et-EE" sz="2300" dirty="0" smtClean="0">
                <a:solidFill>
                  <a:schemeClr val="tx1"/>
                </a:solidFill>
              </a:rPr>
              <a:t> </a:t>
            </a:r>
            <a:r>
              <a:rPr lang="et-EE" sz="2300" dirty="0" err="1" smtClean="0">
                <a:solidFill>
                  <a:schemeClr val="tx1"/>
                </a:solidFill>
              </a:rPr>
              <a:t>with</a:t>
            </a:r>
            <a:r>
              <a:rPr lang="et-EE" sz="2300" dirty="0" smtClean="0">
                <a:solidFill>
                  <a:schemeClr val="tx1"/>
                </a:solidFill>
              </a:rPr>
              <a:t> </a:t>
            </a:r>
            <a:r>
              <a:rPr lang="et-EE" sz="2300" dirty="0" err="1" smtClean="0">
                <a:solidFill>
                  <a:schemeClr val="tx1"/>
                </a:solidFill>
              </a:rPr>
              <a:t>Russian</a:t>
            </a:r>
            <a:r>
              <a:rPr lang="et-EE" sz="2300" dirty="0" smtClean="0">
                <a:solidFill>
                  <a:schemeClr val="tx1"/>
                </a:solidFill>
              </a:rPr>
              <a:t> and </a:t>
            </a:r>
            <a:r>
              <a:rPr lang="et-EE" sz="2300" dirty="0" err="1" smtClean="0">
                <a:solidFill>
                  <a:schemeClr val="tx1"/>
                </a:solidFill>
              </a:rPr>
              <a:t>Estonian</a:t>
            </a:r>
            <a:r>
              <a:rPr lang="et-EE" sz="2300" dirty="0" smtClean="0">
                <a:solidFill>
                  <a:schemeClr val="tx1"/>
                </a:solidFill>
              </a:rPr>
              <a:t> </a:t>
            </a:r>
            <a:r>
              <a:rPr lang="et-EE" sz="2300" dirty="0" err="1" smtClean="0">
                <a:solidFill>
                  <a:schemeClr val="tx1"/>
                </a:solidFill>
              </a:rPr>
              <a:t>background</a:t>
            </a:r>
            <a:endParaRPr lang="et-EE" sz="2300" dirty="0">
              <a:solidFill>
                <a:schemeClr val="tx1"/>
              </a:solidFill>
            </a:endParaRPr>
          </a:p>
          <a:p>
            <a:pPr marL="0" indent="0">
              <a:buNone/>
            </a:pPr>
            <a:endParaRPr lang="et-EE" sz="2400" dirty="0">
              <a:solidFill>
                <a:schemeClr val="tx1"/>
              </a:solidFill>
            </a:endParaRPr>
          </a:p>
        </p:txBody>
      </p:sp>
      <p:sp>
        <p:nvSpPr>
          <p:cNvPr id="6" name="Up Arrow 5"/>
          <p:cNvSpPr/>
          <p:nvPr/>
        </p:nvSpPr>
        <p:spPr>
          <a:xfrm>
            <a:off x="5859017" y="908720"/>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267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625" y="1052736"/>
            <a:ext cx="7992739" cy="1367433"/>
          </a:xfrm>
        </p:spPr>
        <p:txBody>
          <a:bodyPr/>
          <a:lstStyle/>
          <a:p>
            <a:r>
              <a:rPr lang="en-US" sz="3600" dirty="0">
                <a:solidFill>
                  <a:schemeClr val="tx1"/>
                </a:solidFill>
              </a:rPr>
              <a:t>Development based on knowledge and cooperation</a:t>
            </a:r>
            <a:endParaRPr lang="et-EE" sz="36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2276872"/>
            <a:ext cx="437995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276872"/>
            <a:ext cx="2368430" cy="433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5"/>
          <p:cNvSpPr/>
          <p:nvPr/>
        </p:nvSpPr>
        <p:spPr>
          <a:xfrm>
            <a:off x="5859017" y="908720"/>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48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t-EE" dirty="0" err="1" smtClean="0">
                <a:solidFill>
                  <a:schemeClr val="tx1"/>
                </a:solidFill>
              </a:rPr>
              <a:t>Targeted</a:t>
            </a:r>
            <a:r>
              <a:rPr lang="et-EE" dirty="0" smtClean="0">
                <a:solidFill>
                  <a:schemeClr val="tx1"/>
                </a:solidFill>
              </a:rPr>
              <a:t> </a:t>
            </a:r>
            <a:r>
              <a:rPr lang="et-EE" dirty="0" err="1">
                <a:solidFill>
                  <a:schemeClr val="tx1"/>
                </a:solidFill>
              </a:rPr>
              <a:t>investments</a:t>
            </a:r>
            <a:endParaRPr lang="et-EE" dirty="0">
              <a:solidFill>
                <a:schemeClr val="tx1"/>
              </a:solidFill>
            </a:endParaRPr>
          </a:p>
        </p:txBody>
      </p:sp>
      <p:sp>
        <p:nvSpPr>
          <p:cNvPr id="3" name="Content Placeholder 2"/>
          <p:cNvSpPr>
            <a:spLocks noGrp="1"/>
          </p:cNvSpPr>
          <p:nvPr>
            <p:ph idx="1"/>
          </p:nvPr>
        </p:nvSpPr>
        <p:spPr/>
        <p:txBody>
          <a:bodyPr/>
          <a:lstStyle/>
          <a:p>
            <a:r>
              <a:rPr lang="et-EE" sz="2800" dirty="0" err="1" smtClean="0">
                <a:solidFill>
                  <a:schemeClr val="tx1"/>
                </a:solidFill>
              </a:rPr>
              <a:t>Our</a:t>
            </a:r>
            <a:r>
              <a:rPr lang="en-US" sz="2800" dirty="0" smtClean="0">
                <a:solidFill>
                  <a:schemeClr val="tx1"/>
                </a:solidFill>
              </a:rPr>
              <a:t> </a:t>
            </a:r>
            <a:r>
              <a:rPr lang="en-US" sz="2800" dirty="0">
                <a:solidFill>
                  <a:schemeClr val="tx1"/>
                </a:solidFill>
              </a:rPr>
              <a:t>Structural Funds Agency is accredited as an implementing agency for the </a:t>
            </a:r>
            <a:r>
              <a:rPr lang="et-EE" sz="2800" dirty="0" err="1" smtClean="0">
                <a:solidFill>
                  <a:srgbClr val="C00000"/>
                </a:solidFill>
              </a:rPr>
              <a:t>European</a:t>
            </a:r>
            <a:r>
              <a:rPr lang="et-EE" sz="2800" dirty="0" smtClean="0">
                <a:solidFill>
                  <a:srgbClr val="C00000"/>
                </a:solidFill>
              </a:rPr>
              <a:t> </a:t>
            </a:r>
            <a:r>
              <a:rPr lang="et-EE" sz="2800" dirty="0" err="1" smtClean="0">
                <a:solidFill>
                  <a:srgbClr val="C00000"/>
                </a:solidFill>
              </a:rPr>
              <a:t>Union</a:t>
            </a:r>
            <a:r>
              <a:rPr lang="et-EE" sz="2800" dirty="0" smtClean="0">
                <a:solidFill>
                  <a:srgbClr val="C00000"/>
                </a:solidFill>
              </a:rPr>
              <a:t> </a:t>
            </a:r>
            <a:r>
              <a:rPr lang="et-EE" sz="2800" dirty="0" err="1" smtClean="0">
                <a:solidFill>
                  <a:srgbClr val="C00000"/>
                </a:solidFill>
              </a:rPr>
              <a:t>Structural</a:t>
            </a:r>
            <a:r>
              <a:rPr lang="et-EE" sz="2800" dirty="0" smtClean="0">
                <a:solidFill>
                  <a:srgbClr val="C00000"/>
                </a:solidFill>
              </a:rPr>
              <a:t> </a:t>
            </a:r>
            <a:r>
              <a:rPr lang="et-EE" sz="2800" dirty="0" err="1" smtClean="0">
                <a:solidFill>
                  <a:srgbClr val="C00000"/>
                </a:solidFill>
              </a:rPr>
              <a:t>Funds</a:t>
            </a:r>
            <a:r>
              <a:rPr lang="et-EE" sz="2800" dirty="0" smtClean="0">
                <a:solidFill>
                  <a:srgbClr val="C00000"/>
                </a:solidFill>
              </a:rPr>
              <a:t> </a:t>
            </a:r>
            <a:r>
              <a:rPr lang="en-US" sz="2800" dirty="0" smtClean="0">
                <a:solidFill>
                  <a:schemeClr val="tx1"/>
                </a:solidFill>
              </a:rPr>
              <a:t>programming </a:t>
            </a:r>
            <a:r>
              <a:rPr lang="en-US" sz="2800" dirty="0">
                <a:solidFill>
                  <a:schemeClr val="tx1"/>
                </a:solidFill>
              </a:rPr>
              <a:t>period of </a:t>
            </a:r>
            <a:r>
              <a:rPr lang="en-US" sz="2800" dirty="0" smtClean="0">
                <a:solidFill>
                  <a:schemeClr val="tx1"/>
                </a:solidFill>
              </a:rPr>
              <a:t>20</a:t>
            </a:r>
            <a:r>
              <a:rPr lang="et-EE" sz="2800" dirty="0" smtClean="0">
                <a:solidFill>
                  <a:schemeClr val="tx1"/>
                </a:solidFill>
              </a:rPr>
              <a:t>14</a:t>
            </a:r>
            <a:r>
              <a:rPr lang="en-US" sz="2800" dirty="0" smtClean="0">
                <a:solidFill>
                  <a:schemeClr val="tx1"/>
                </a:solidFill>
              </a:rPr>
              <a:t>-20</a:t>
            </a:r>
            <a:r>
              <a:rPr lang="et-EE" sz="2800" dirty="0" smtClean="0">
                <a:solidFill>
                  <a:schemeClr val="tx1"/>
                </a:solidFill>
              </a:rPr>
              <a:t>20</a:t>
            </a:r>
            <a:r>
              <a:rPr lang="en-US" sz="2800" dirty="0" smtClean="0">
                <a:solidFill>
                  <a:schemeClr val="tx1"/>
                </a:solidFill>
              </a:rPr>
              <a:t> </a:t>
            </a:r>
            <a:r>
              <a:rPr lang="en-US" sz="2800" dirty="0">
                <a:solidFill>
                  <a:schemeClr val="tx1"/>
                </a:solidFill>
              </a:rPr>
              <a:t>by the Government of the </a:t>
            </a:r>
            <a:r>
              <a:rPr lang="en-US" sz="2800" dirty="0" smtClean="0">
                <a:solidFill>
                  <a:schemeClr val="tx1"/>
                </a:solidFill>
              </a:rPr>
              <a:t>Republic</a:t>
            </a:r>
            <a:r>
              <a:rPr lang="et-EE" sz="2800" dirty="0" smtClean="0">
                <a:solidFill>
                  <a:schemeClr val="tx1"/>
                </a:solidFill>
              </a:rPr>
              <a:t> </a:t>
            </a:r>
            <a:r>
              <a:rPr lang="et-EE" sz="2800" dirty="0" err="1" smtClean="0">
                <a:solidFill>
                  <a:schemeClr val="tx1"/>
                </a:solidFill>
              </a:rPr>
              <a:t>in</a:t>
            </a:r>
            <a:r>
              <a:rPr lang="et-EE" sz="2800" dirty="0" smtClean="0">
                <a:solidFill>
                  <a:schemeClr val="tx1"/>
                </a:solidFill>
              </a:rPr>
              <a:t> </a:t>
            </a:r>
            <a:r>
              <a:rPr lang="et-EE" sz="2800" dirty="0" err="1" smtClean="0">
                <a:solidFill>
                  <a:schemeClr val="tx1"/>
                </a:solidFill>
              </a:rPr>
              <a:t>the</a:t>
            </a:r>
            <a:r>
              <a:rPr lang="et-EE" sz="2800" dirty="0" smtClean="0">
                <a:solidFill>
                  <a:schemeClr val="tx1"/>
                </a:solidFill>
              </a:rPr>
              <a:t> </a:t>
            </a:r>
            <a:r>
              <a:rPr lang="et-EE" sz="2800" dirty="0" err="1" smtClean="0">
                <a:solidFill>
                  <a:schemeClr val="tx1"/>
                </a:solidFill>
              </a:rPr>
              <a:t>field</a:t>
            </a:r>
            <a:r>
              <a:rPr lang="et-EE" sz="2800" dirty="0" smtClean="0">
                <a:solidFill>
                  <a:schemeClr val="tx1"/>
                </a:solidFill>
              </a:rPr>
              <a:t> </a:t>
            </a:r>
            <a:r>
              <a:rPr lang="et-EE" sz="2800" dirty="0" err="1" smtClean="0">
                <a:solidFill>
                  <a:schemeClr val="tx1"/>
                </a:solidFill>
              </a:rPr>
              <a:t>of</a:t>
            </a:r>
            <a:r>
              <a:rPr lang="et-EE" sz="2800" dirty="0" smtClean="0">
                <a:solidFill>
                  <a:schemeClr val="tx1"/>
                </a:solidFill>
              </a:rPr>
              <a:t> </a:t>
            </a:r>
            <a:r>
              <a:rPr lang="et-EE" sz="2800" dirty="0" err="1" smtClean="0">
                <a:solidFill>
                  <a:schemeClr val="tx1"/>
                </a:solidFill>
              </a:rPr>
              <a:t>research</a:t>
            </a:r>
            <a:r>
              <a:rPr lang="et-EE" sz="2800" dirty="0" smtClean="0">
                <a:solidFill>
                  <a:schemeClr val="tx1"/>
                </a:solidFill>
              </a:rPr>
              <a:t> and </a:t>
            </a:r>
            <a:r>
              <a:rPr lang="et-EE" sz="2800" dirty="0" err="1" smtClean="0">
                <a:solidFill>
                  <a:schemeClr val="tx1"/>
                </a:solidFill>
              </a:rPr>
              <a:t>development</a:t>
            </a:r>
            <a:endParaRPr lang="et-EE" sz="2800" dirty="0" smtClean="0">
              <a:solidFill>
                <a:schemeClr val="tx1"/>
              </a:solidFill>
            </a:endParaRPr>
          </a:p>
          <a:p>
            <a:r>
              <a:rPr lang="et-EE" sz="2800" dirty="0" err="1" smtClean="0">
                <a:solidFill>
                  <a:schemeClr val="tx1"/>
                </a:solidFill>
              </a:rPr>
              <a:t>We</a:t>
            </a:r>
            <a:r>
              <a:rPr lang="et-EE" sz="2800" dirty="0" smtClean="0">
                <a:solidFill>
                  <a:schemeClr val="tx1"/>
                </a:solidFill>
              </a:rPr>
              <a:t> </a:t>
            </a:r>
            <a:r>
              <a:rPr lang="et-EE" sz="2800" dirty="0" err="1" smtClean="0">
                <a:solidFill>
                  <a:schemeClr val="tx1"/>
                </a:solidFill>
              </a:rPr>
              <a:t>apply</a:t>
            </a:r>
            <a:r>
              <a:rPr lang="et-EE" sz="2800" dirty="0" smtClean="0">
                <a:solidFill>
                  <a:schemeClr val="tx1"/>
                </a:solidFill>
              </a:rPr>
              <a:t> </a:t>
            </a:r>
            <a:r>
              <a:rPr lang="et-EE" sz="2800" dirty="0" err="1" smtClean="0">
                <a:solidFill>
                  <a:schemeClr val="tx1"/>
                </a:solidFill>
              </a:rPr>
              <a:t>to</a:t>
            </a:r>
            <a:r>
              <a:rPr lang="et-EE" sz="2800" dirty="0" smtClean="0">
                <a:solidFill>
                  <a:schemeClr val="tx1"/>
                </a:solidFill>
              </a:rPr>
              <a:t> </a:t>
            </a:r>
            <a:r>
              <a:rPr lang="et-EE" sz="2800" dirty="0">
                <a:solidFill>
                  <a:schemeClr val="tx1"/>
                </a:solidFill>
              </a:rPr>
              <a:t>t</a:t>
            </a:r>
            <a:r>
              <a:rPr lang="en-US" sz="2800" dirty="0" smtClean="0">
                <a:solidFill>
                  <a:schemeClr val="tx1"/>
                </a:solidFill>
              </a:rPr>
              <a:t>he </a:t>
            </a:r>
            <a:r>
              <a:rPr lang="et-EE" sz="2800" dirty="0" smtClean="0">
                <a:solidFill>
                  <a:srgbClr val="C00000"/>
                </a:solidFill>
              </a:rPr>
              <a:t>„</a:t>
            </a:r>
            <a:r>
              <a:rPr lang="en-US" sz="2800" dirty="0" smtClean="0">
                <a:solidFill>
                  <a:srgbClr val="C00000"/>
                </a:solidFill>
              </a:rPr>
              <a:t>2014-2020 </a:t>
            </a:r>
            <a:r>
              <a:rPr lang="en-US" sz="2800" dirty="0">
                <a:solidFill>
                  <a:srgbClr val="C00000"/>
                </a:solidFill>
              </a:rPr>
              <a:t>Structural Assistance </a:t>
            </a:r>
            <a:r>
              <a:rPr lang="en-US" sz="2800" dirty="0" smtClean="0">
                <a:solidFill>
                  <a:srgbClr val="C00000"/>
                </a:solidFill>
              </a:rPr>
              <a:t>Act</a:t>
            </a:r>
            <a:r>
              <a:rPr lang="et-EE" sz="2800" dirty="0" smtClean="0">
                <a:solidFill>
                  <a:srgbClr val="C00000"/>
                </a:solidFill>
              </a:rPr>
              <a:t>“ </a:t>
            </a:r>
            <a:r>
              <a:rPr lang="et-EE" sz="2800" dirty="0" smtClean="0">
                <a:solidFill>
                  <a:schemeClr val="tx1"/>
                </a:solidFill>
              </a:rPr>
              <a:t>and </a:t>
            </a:r>
            <a:r>
              <a:rPr lang="et-EE" sz="2800" dirty="0" err="1" smtClean="0">
                <a:solidFill>
                  <a:schemeClr val="tx1"/>
                </a:solidFill>
              </a:rPr>
              <a:t>other</a:t>
            </a:r>
            <a:r>
              <a:rPr lang="et-EE" sz="2800" dirty="0" smtClean="0">
                <a:solidFill>
                  <a:schemeClr val="tx1"/>
                </a:solidFill>
              </a:rPr>
              <a:t> </a:t>
            </a:r>
            <a:r>
              <a:rPr lang="et-EE" sz="2800" dirty="0" err="1" smtClean="0">
                <a:solidFill>
                  <a:schemeClr val="tx1"/>
                </a:solidFill>
              </a:rPr>
              <a:t>acts</a:t>
            </a:r>
            <a:r>
              <a:rPr lang="et-EE" sz="2800" dirty="0" smtClean="0">
                <a:solidFill>
                  <a:schemeClr val="tx1"/>
                </a:solidFill>
              </a:rPr>
              <a:t> and </a:t>
            </a:r>
            <a:r>
              <a:rPr lang="et-EE" sz="2800" dirty="0" err="1" smtClean="0">
                <a:solidFill>
                  <a:schemeClr val="tx1"/>
                </a:solidFill>
              </a:rPr>
              <a:t>regulations</a:t>
            </a:r>
            <a:r>
              <a:rPr lang="et-EE" sz="2800" dirty="0" smtClean="0">
                <a:solidFill>
                  <a:schemeClr val="tx1"/>
                </a:solidFill>
              </a:rPr>
              <a:t> </a:t>
            </a:r>
            <a:r>
              <a:rPr lang="et-EE" sz="2800" dirty="0" err="1" smtClean="0">
                <a:solidFill>
                  <a:schemeClr val="tx1"/>
                </a:solidFill>
              </a:rPr>
              <a:t>in</a:t>
            </a:r>
            <a:r>
              <a:rPr lang="et-EE" sz="2800" dirty="0" smtClean="0">
                <a:solidFill>
                  <a:schemeClr val="tx1"/>
                </a:solidFill>
              </a:rPr>
              <a:t> Estonia and </a:t>
            </a:r>
            <a:r>
              <a:rPr lang="et-EE" sz="2800" dirty="0" err="1" smtClean="0">
                <a:solidFill>
                  <a:schemeClr val="tx1"/>
                </a:solidFill>
              </a:rPr>
              <a:t>in</a:t>
            </a:r>
            <a:r>
              <a:rPr lang="et-EE" sz="2800" dirty="0" smtClean="0">
                <a:solidFill>
                  <a:schemeClr val="tx1"/>
                </a:solidFill>
              </a:rPr>
              <a:t> </a:t>
            </a:r>
            <a:r>
              <a:rPr lang="et-EE" sz="2800" dirty="0" err="1" smtClean="0">
                <a:solidFill>
                  <a:schemeClr val="tx1"/>
                </a:solidFill>
              </a:rPr>
              <a:t>the</a:t>
            </a:r>
            <a:r>
              <a:rPr lang="et-EE" sz="2800" dirty="0" smtClean="0">
                <a:solidFill>
                  <a:schemeClr val="tx1"/>
                </a:solidFill>
              </a:rPr>
              <a:t> EU.</a:t>
            </a:r>
          </a:p>
        </p:txBody>
      </p:sp>
      <p:sp>
        <p:nvSpPr>
          <p:cNvPr id="5" name="Up Arrow 4"/>
          <p:cNvSpPr/>
          <p:nvPr/>
        </p:nvSpPr>
        <p:spPr>
          <a:xfrm>
            <a:off x="7955785" y="901953"/>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913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49" y="1052736"/>
            <a:ext cx="7200651" cy="790575"/>
          </a:xfrm>
        </p:spPr>
        <p:txBody>
          <a:bodyPr/>
          <a:lstStyle/>
          <a:p>
            <a:r>
              <a:rPr lang="et-EE" sz="3600" dirty="0" err="1">
                <a:solidFill>
                  <a:schemeClr val="tx1"/>
                </a:solidFill>
              </a:rPr>
              <a:t>Targeted</a:t>
            </a:r>
            <a:r>
              <a:rPr lang="et-EE" sz="3600" dirty="0">
                <a:solidFill>
                  <a:schemeClr val="tx1"/>
                </a:solidFill>
              </a:rPr>
              <a:t> </a:t>
            </a:r>
            <a:r>
              <a:rPr lang="et-EE" sz="3600" dirty="0" err="1">
                <a:solidFill>
                  <a:schemeClr val="tx1"/>
                </a:solidFill>
              </a:rPr>
              <a:t>investments</a:t>
            </a:r>
            <a:r>
              <a:rPr lang="et-EE" sz="3600" dirty="0" smtClean="0">
                <a:solidFill>
                  <a:schemeClr val="tx1"/>
                </a:solidFill>
              </a:rPr>
              <a:t> 2007-2013</a:t>
            </a:r>
            <a:endParaRPr lang="et-EE" sz="3600" dirty="0">
              <a:solidFill>
                <a:schemeClr val="tx1"/>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491880" y="1772816"/>
            <a:ext cx="5363952" cy="5075920"/>
          </a:xfrm>
          <a:prstGeom prst="rect">
            <a:avLst/>
          </a:prstGeom>
        </p:spPr>
      </p:pic>
      <p:sp>
        <p:nvSpPr>
          <p:cNvPr id="7" name="Up Arrow 6"/>
          <p:cNvSpPr/>
          <p:nvPr/>
        </p:nvSpPr>
        <p:spPr>
          <a:xfrm>
            <a:off x="7955785" y="901953"/>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811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4000" dirty="0" err="1">
                <a:solidFill>
                  <a:schemeClr val="tx1"/>
                </a:solidFill>
              </a:rPr>
              <a:t>Targeted</a:t>
            </a:r>
            <a:r>
              <a:rPr lang="et-EE" sz="4000" dirty="0">
                <a:solidFill>
                  <a:schemeClr val="tx1"/>
                </a:solidFill>
              </a:rPr>
              <a:t> </a:t>
            </a:r>
            <a:r>
              <a:rPr lang="et-EE" sz="4000" dirty="0" err="1">
                <a:solidFill>
                  <a:schemeClr val="tx1"/>
                </a:solidFill>
              </a:rPr>
              <a:t>investments</a:t>
            </a:r>
            <a:endParaRPr lang="et-EE" sz="4000" dirty="0">
              <a:solidFill>
                <a:schemeClr val="tx1"/>
              </a:solidFill>
            </a:endParaRPr>
          </a:p>
        </p:txBody>
      </p:sp>
      <p:sp>
        <p:nvSpPr>
          <p:cNvPr id="3" name="Content Placeholder 2"/>
          <p:cNvSpPr>
            <a:spLocks noGrp="1"/>
          </p:cNvSpPr>
          <p:nvPr>
            <p:ph idx="1"/>
          </p:nvPr>
        </p:nvSpPr>
        <p:spPr/>
        <p:txBody>
          <a:bodyPr/>
          <a:lstStyle/>
          <a:p>
            <a:pPr marL="342900" lvl="1" indent="-342900">
              <a:buFontTx/>
              <a:buChar char="•"/>
            </a:pPr>
            <a:r>
              <a:rPr lang="et-EE" dirty="0" err="1" smtClean="0">
                <a:solidFill>
                  <a:schemeClr val="tx1"/>
                </a:solidFill>
              </a:rPr>
              <a:t>In</a:t>
            </a:r>
            <a:r>
              <a:rPr lang="et-EE" dirty="0" smtClean="0">
                <a:solidFill>
                  <a:schemeClr val="tx1"/>
                </a:solidFill>
              </a:rPr>
              <a:t> </a:t>
            </a:r>
            <a:r>
              <a:rPr lang="et-EE" dirty="0">
                <a:solidFill>
                  <a:schemeClr val="tx1"/>
                </a:solidFill>
              </a:rPr>
              <a:t>2007-2013 </a:t>
            </a:r>
            <a:r>
              <a:rPr lang="et-EE" dirty="0" err="1" smtClean="0">
                <a:solidFill>
                  <a:schemeClr val="tx1"/>
                </a:solidFill>
              </a:rPr>
              <a:t>the</a:t>
            </a:r>
            <a:r>
              <a:rPr lang="et-EE" dirty="0" smtClean="0">
                <a:solidFill>
                  <a:schemeClr val="tx1"/>
                </a:solidFill>
              </a:rPr>
              <a:t> </a:t>
            </a:r>
            <a:r>
              <a:rPr lang="et-EE" dirty="0" err="1" smtClean="0">
                <a:solidFill>
                  <a:schemeClr val="tx1"/>
                </a:solidFill>
              </a:rPr>
              <a:t>total</a:t>
            </a:r>
            <a:r>
              <a:rPr lang="et-EE" dirty="0" smtClean="0">
                <a:solidFill>
                  <a:schemeClr val="tx1"/>
                </a:solidFill>
              </a:rPr>
              <a:t> </a:t>
            </a:r>
            <a:r>
              <a:rPr lang="et-EE" dirty="0" err="1" smtClean="0">
                <a:solidFill>
                  <a:schemeClr val="tx1"/>
                </a:solidFill>
              </a:rPr>
              <a:t>volume</a:t>
            </a:r>
            <a:r>
              <a:rPr lang="et-EE" dirty="0" smtClean="0">
                <a:solidFill>
                  <a:schemeClr val="tx1"/>
                </a:solidFill>
              </a:rPr>
              <a:t> </a:t>
            </a:r>
            <a:r>
              <a:rPr lang="et-EE" dirty="0" err="1" smtClean="0">
                <a:solidFill>
                  <a:schemeClr val="tx1"/>
                </a:solidFill>
              </a:rPr>
              <a:t>of</a:t>
            </a:r>
            <a:r>
              <a:rPr lang="et-EE" dirty="0" smtClean="0">
                <a:solidFill>
                  <a:schemeClr val="tx1"/>
                </a:solidFill>
              </a:rPr>
              <a:t> </a:t>
            </a:r>
            <a:r>
              <a:rPr lang="et-EE" dirty="0" err="1" smtClean="0">
                <a:solidFill>
                  <a:schemeClr val="tx1"/>
                </a:solidFill>
              </a:rPr>
              <a:t>support</a:t>
            </a:r>
            <a:r>
              <a:rPr lang="et-EE" dirty="0" smtClean="0">
                <a:solidFill>
                  <a:schemeClr val="tx1"/>
                </a:solidFill>
              </a:rPr>
              <a:t> </a:t>
            </a:r>
            <a:r>
              <a:rPr lang="et-EE" dirty="0" err="1" smtClean="0">
                <a:solidFill>
                  <a:schemeClr val="tx1"/>
                </a:solidFill>
              </a:rPr>
              <a:t>was</a:t>
            </a:r>
            <a:r>
              <a:rPr lang="et-EE" dirty="0" smtClean="0">
                <a:solidFill>
                  <a:schemeClr val="tx1"/>
                </a:solidFill>
              </a:rPr>
              <a:t> </a:t>
            </a:r>
            <a:r>
              <a:rPr lang="et-EE" dirty="0" err="1" smtClean="0">
                <a:solidFill>
                  <a:schemeClr val="tx1"/>
                </a:solidFill>
              </a:rPr>
              <a:t>more</a:t>
            </a:r>
            <a:r>
              <a:rPr lang="et-EE" dirty="0" smtClean="0">
                <a:solidFill>
                  <a:schemeClr val="tx1"/>
                </a:solidFill>
              </a:rPr>
              <a:t> </a:t>
            </a:r>
            <a:r>
              <a:rPr lang="et-EE" dirty="0" err="1" smtClean="0">
                <a:solidFill>
                  <a:schemeClr val="tx1"/>
                </a:solidFill>
              </a:rPr>
              <a:t>than</a:t>
            </a:r>
            <a:r>
              <a:rPr lang="et-EE" dirty="0" smtClean="0">
                <a:solidFill>
                  <a:schemeClr val="tx1"/>
                </a:solidFill>
              </a:rPr>
              <a:t> </a:t>
            </a:r>
            <a:r>
              <a:rPr lang="et-EE" dirty="0">
                <a:solidFill>
                  <a:srgbClr val="C00000"/>
                </a:solidFill>
              </a:rPr>
              <a:t>435 </a:t>
            </a:r>
            <a:r>
              <a:rPr lang="et-EE" dirty="0" err="1" smtClean="0">
                <a:solidFill>
                  <a:srgbClr val="C00000"/>
                </a:solidFill>
              </a:rPr>
              <a:t>million</a:t>
            </a:r>
            <a:r>
              <a:rPr lang="et-EE" dirty="0" smtClean="0">
                <a:solidFill>
                  <a:srgbClr val="C00000"/>
                </a:solidFill>
              </a:rPr>
              <a:t> €</a:t>
            </a:r>
            <a:endParaRPr lang="et-EE" dirty="0" smtClean="0">
              <a:solidFill>
                <a:schemeClr val="tx1"/>
              </a:solidFill>
            </a:endParaRPr>
          </a:p>
          <a:p>
            <a:pPr marL="342900" lvl="1" indent="-342900">
              <a:buFontTx/>
              <a:buChar char="•"/>
            </a:pPr>
            <a:r>
              <a:rPr lang="et-EE" dirty="0" err="1" smtClean="0">
                <a:solidFill>
                  <a:schemeClr val="tx1"/>
                </a:solidFill>
              </a:rPr>
              <a:t>We</a:t>
            </a:r>
            <a:r>
              <a:rPr lang="et-EE" dirty="0" smtClean="0">
                <a:solidFill>
                  <a:schemeClr val="tx1"/>
                </a:solidFill>
              </a:rPr>
              <a:t> </a:t>
            </a:r>
            <a:r>
              <a:rPr lang="et-EE" dirty="0" err="1" smtClean="0">
                <a:solidFill>
                  <a:schemeClr val="tx1"/>
                </a:solidFill>
              </a:rPr>
              <a:t>funded</a:t>
            </a:r>
            <a:r>
              <a:rPr lang="et-EE" dirty="0" smtClean="0">
                <a:solidFill>
                  <a:schemeClr val="tx1"/>
                </a:solidFill>
              </a:rPr>
              <a:t> </a:t>
            </a:r>
            <a:r>
              <a:rPr lang="fi-FI" dirty="0">
                <a:solidFill>
                  <a:srgbClr val="C00000"/>
                </a:solidFill>
              </a:rPr>
              <a:t>41 </a:t>
            </a:r>
            <a:r>
              <a:rPr lang="et-EE" dirty="0" err="1" smtClean="0">
                <a:solidFill>
                  <a:schemeClr val="tx1"/>
                </a:solidFill>
              </a:rPr>
              <a:t>institutions</a:t>
            </a:r>
            <a:r>
              <a:rPr lang="et-EE" dirty="0" smtClean="0">
                <a:solidFill>
                  <a:schemeClr val="tx1"/>
                </a:solidFill>
              </a:rPr>
              <a:t>, </a:t>
            </a:r>
            <a:r>
              <a:rPr lang="fi-FI" dirty="0" smtClean="0">
                <a:solidFill>
                  <a:srgbClr val="C00000"/>
                </a:solidFill>
              </a:rPr>
              <a:t>668</a:t>
            </a:r>
            <a:r>
              <a:rPr lang="fi-FI" dirty="0" smtClean="0">
                <a:solidFill>
                  <a:schemeClr val="tx1"/>
                </a:solidFill>
              </a:rPr>
              <a:t> </a:t>
            </a:r>
            <a:r>
              <a:rPr lang="et-EE" dirty="0" err="1" smtClean="0">
                <a:solidFill>
                  <a:schemeClr val="tx1"/>
                </a:solidFill>
              </a:rPr>
              <a:t>projects</a:t>
            </a:r>
            <a:r>
              <a:rPr lang="et-EE" dirty="0" smtClean="0">
                <a:solidFill>
                  <a:schemeClr val="tx1"/>
                </a:solidFill>
              </a:rPr>
              <a:t> and programmes </a:t>
            </a:r>
            <a:r>
              <a:rPr lang="et-EE" dirty="0" err="1" smtClean="0">
                <a:solidFill>
                  <a:schemeClr val="tx1"/>
                </a:solidFill>
              </a:rPr>
              <a:t>were</a:t>
            </a:r>
            <a:r>
              <a:rPr lang="et-EE" dirty="0" smtClean="0">
                <a:solidFill>
                  <a:schemeClr val="tx1"/>
                </a:solidFill>
              </a:rPr>
              <a:t> </a:t>
            </a:r>
            <a:r>
              <a:rPr lang="et-EE" dirty="0" err="1" smtClean="0">
                <a:solidFill>
                  <a:schemeClr val="tx1"/>
                </a:solidFill>
              </a:rPr>
              <a:t>implemented</a:t>
            </a:r>
            <a:r>
              <a:rPr lang="et-EE" dirty="0" smtClean="0">
                <a:solidFill>
                  <a:schemeClr val="tx1"/>
                </a:solidFill>
              </a:rPr>
              <a:t>, </a:t>
            </a:r>
            <a:r>
              <a:rPr lang="et-EE" dirty="0" smtClean="0">
                <a:solidFill>
                  <a:srgbClr val="C00000"/>
                </a:solidFill>
              </a:rPr>
              <a:t>3728</a:t>
            </a:r>
            <a:r>
              <a:rPr lang="et-EE" dirty="0" smtClean="0">
                <a:solidFill>
                  <a:schemeClr val="tx1"/>
                </a:solidFill>
              </a:rPr>
              <a:t> </a:t>
            </a:r>
            <a:r>
              <a:rPr lang="et-EE" dirty="0" err="1" smtClean="0">
                <a:solidFill>
                  <a:schemeClr val="tx1"/>
                </a:solidFill>
              </a:rPr>
              <a:t>payment</a:t>
            </a:r>
            <a:r>
              <a:rPr lang="et-EE" dirty="0" smtClean="0">
                <a:solidFill>
                  <a:schemeClr val="tx1"/>
                </a:solidFill>
              </a:rPr>
              <a:t> </a:t>
            </a:r>
            <a:r>
              <a:rPr lang="et-EE" dirty="0" err="1" smtClean="0">
                <a:solidFill>
                  <a:schemeClr val="tx1"/>
                </a:solidFill>
              </a:rPr>
              <a:t>claims</a:t>
            </a:r>
            <a:r>
              <a:rPr lang="et-EE" dirty="0" smtClean="0">
                <a:solidFill>
                  <a:schemeClr val="tx1"/>
                </a:solidFill>
              </a:rPr>
              <a:t> </a:t>
            </a:r>
            <a:r>
              <a:rPr lang="et-EE" dirty="0" err="1" smtClean="0">
                <a:solidFill>
                  <a:schemeClr val="tx1"/>
                </a:solidFill>
              </a:rPr>
              <a:t>were</a:t>
            </a:r>
            <a:r>
              <a:rPr lang="et-EE" dirty="0" smtClean="0">
                <a:solidFill>
                  <a:schemeClr val="tx1"/>
                </a:solidFill>
              </a:rPr>
              <a:t> </a:t>
            </a:r>
            <a:r>
              <a:rPr lang="et-EE" dirty="0" err="1" smtClean="0">
                <a:solidFill>
                  <a:schemeClr val="tx1"/>
                </a:solidFill>
              </a:rPr>
              <a:t>were</a:t>
            </a:r>
            <a:r>
              <a:rPr lang="et-EE" dirty="0" smtClean="0">
                <a:solidFill>
                  <a:schemeClr val="tx1"/>
                </a:solidFill>
              </a:rPr>
              <a:t> </a:t>
            </a:r>
            <a:r>
              <a:rPr lang="et-EE" dirty="0" err="1" smtClean="0">
                <a:solidFill>
                  <a:schemeClr val="tx1"/>
                </a:solidFill>
              </a:rPr>
              <a:t>controlled</a:t>
            </a:r>
            <a:endParaRPr lang="et-EE" dirty="0" smtClean="0">
              <a:solidFill>
                <a:schemeClr val="tx1"/>
              </a:solidFill>
            </a:endParaRPr>
          </a:p>
          <a:p>
            <a:pPr marL="342900" lvl="1" indent="-342900">
              <a:buFontTx/>
              <a:buChar char="•"/>
            </a:pPr>
            <a:r>
              <a:rPr lang="en-US" dirty="0">
                <a:solidFill>
                  <a:schemeClr val="tx1"/>
                </a:solidFill>
              </a:rPr>
              <a:t>The total volume of </a:t>
            </a:r>
            <a:r>
              <a:rPr lang="en-US" dirty="0" smtClean="0">
                <a:solidFill>
                  <a:schemeClr val="tx1"/>
                </a:solidFill>
              </a:rPr>
              <a:t>support</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research</a:t>
            </a:r>
            <a:r>
              <a:rPr lang="et-EE" dirty="0" smtClean="0">
                <a:solidFill>
                  <a:schemeClr val="tx1"/>
                </a:solidFill>
              </a:rPr>
              <a:t> and </a:t>
            </a:r>
            <a:r>
              <a:rPr lang="et-EE" dirty="0" err="1" smtClean="0">
                <a:solidFill>
                  <a:schemeClr val="tx1"/>
                </a:solidFill>
              </a:rPr>
              <a:t>development</a:t>
            </a:r>
            <a:r>
              <a:rPr lang="en-US" dirty="0" smtClean="0">
                <a:solidFill>
                  <a:schemeClr val="tx1"/>
                </a:solidFill>
              </a:rPr>
              <a:t> </a:t>
            </a:r>
            <a:r>
              <a:rPr lang="en-US" dirty="0">
                <a:solidFill>
                  <a:schemeClr val="tx1"/>
                </a:solidFill>
              </a:rPr>
              <a:t>of the new period 2014-2020 </a:t>
            </a:r>
            <a:r>
              <a:rPr lang="en-US" dirty="0" smtClean="0">
                <a:solidFill>
                  <a:schemeClr val="tx1"/>
                </a:solidFill>
              </a:rPr>
              <a:t>is</a:t>
            </a:r>
            <a:r>
              <a:rPr lang="et-EE" dirty="0" smtClean="0">
                <a:solidFill>
                  <a:schemeClr val="tx1"/>
                </a:solidFill>
              </a:rPr>
              <a:t> </a:t>
            </a:r>
            <a:r>
              <a:rPr lang="et-EE" dirty="0">
                <a:solidFill>
                  <a:srgbClr val="C00000"/>
                </a:solidFill>
              </a:rPr>
              <a:t>339 </a:t>
            </a:r>
            <a:r>
              <a:rPr lang="et-EE" dirty="0" err="1" smtClean="0">
                <a:solidFill>
                  <a:srgbClr val="C00000"/>
                </a:solidFill>
              </a:rPr>
              <a:t>million</a:t>
            </a:r>
            <a:r>
              <a:rPr lang="et-EE" dirty="0" smtClean="0">
                <a:solidFill>
                  <a:srgbClr val="C00000"/>
                </a:solidFill>
              </a:rPr>
              <a:t> </a:t>
            </a:r>
            <a:r>
              <a:rPr lang="et-EE" sz="2400" dirty="0" smtClean="0">
                <a:solidFill>
                  <a:srgbClr val="C00000"/>
                </a:solidFill>
              </a:rPr>
              <a:t>€</a:t>
            </a:r>
          </a:p>
          <a:p>
            <a:pPr marL="0" lvl="1" indent="0">
              <a:buNone/>
            </a:pPr>
            <a:endParaRPr lang="et-EE" sz="2400" dirty="0">
              <a:solidFill>
                <a:srgbClr val="C00000"/>
              </a:solidFill>
            </a:endParaRPr>
          </a:p>
        </p:txBody>
      </p:sp>
      <p:sp>
        <p:nvSpPr>
          <p:cNvPr id="5" name="Up Arrow 4"/>
          <p:cNvSpPr/>
          <p:nvPr/>
        </p:nvSpPr>
        <p:spPr>
          <a:xfrm>
            <a:off x="7955785" y="901953"/>
            <a:ext cx="340616" cy="288032"/>
          </a:xfrm>
          <a:prstGeom prst="upArrow">
            <a:avLst/>
          </a:prstGeom>
          <a:solidFill>
            <a:srgbClr val="DE5A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80"/>
            <a:ext cx="6228548" cy="8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719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chimedes\2016\KOM-osakond\presentatsioon\inglise_powerpoint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9252520" cy="693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56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solidFill>
                  <a:schemeClr val="tx1"/>
                </a:solidFill>
              </a:rPr>
              <a:t>International </a:t>
            </a:r>
            <a:r>
              <a:rPr lang="et-EE" dirty="0" err="1" smtClean="0">
                <a:solidFill>
                  <a:schemeClr val="tx1"/>
                </a:solidFill>
              </a:rPr>
              <a:t>cooperation</a:t>
            </a:r>
            <a:endParaRPr lang="et-EE" dirty="0">
              <a:solidFill>
                <a:schemeClr val="tx1"/>
              </a:solidFill>
            </a:endParaRPr>
          </a:p>
        </p:txBody>
      </p:sp>
      <p:pic>
        <p:nvPicPr>
          <p:cNvPr id="5" name="Picture 12" descr="http://www.mizs.gov.si/uploads/pics/enic_naric_net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387" y="4005062"/>
            <a:ext cx="4648200" cy="78105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eurashe.eu/wp-content/uploads/2014/08/EQA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066" y="5257055"/>
            <a:ext cx="2016224" cy="941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aca-secretariat.be/fileadmin/templates/2009/image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846958"/>
            <a:ext cx="24288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adm.archimedes.ee/inqaahe/wp-content/themes/archimedes/images/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102" y="5009145"/>
            <a:ext cx="4337615" cy="140560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2348880"/>
            <a:ext cx="24003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1542255" y="2420887"/>
            <a:ext cx="3821697" cy="142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084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chimedes\2016\KOM-osakond\presentatsioon\inglise_powerpoint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23" y="0"/>
            <a:ext cx="9276523"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18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295" y="1124744"/>
            <a:ext cx="7200651" cy="790575"/>
          </a:xfrm>
        </p:spPr>
        <p:txBody>
          <a:bodyPr/>
          <a:lstStyle/>
          <a:p>
            <a:r>
              <a:rPr lang="et-EE" sz="4000" dirty="0" err="1" smtClean="0">
                <a:solidFill>
                  <a:srgbClr val="000000"/>
                </a:solidFill>
              </a:rPr>
              <a:t>Quality</a:t>
            </a:r>
            <a:r>
              <a:rPr lang="et-EE" sz="4000" dirty="0" smtClean="0">
                <a:solidFill>
                  <a:srgbClr val="000000"/>
                </a:solidFill>
              </a:rPr>
              <a:t> </a:t>
            </a:r>
            <a:r>
              <a:rPr lang="et-EE" sz="4000" dirty="0" err="1" smtClean="0">
                <a:solidFill>
                  <a:srgbClr val="000000"/>
                </a:solidFill>
              </a:rPr>
              <a:t>management</a:t>
            </a:r>
            <a:r>
              <a:rPr lang="et-EE" sz="4000" dirty="0" smtClean="0">
                <a:solidFill>
                  <a:srgbClr val="000000"/>
                </a:solidFill>
              </a:rPr>
              <a:t> </a:t>
            </a:r>
            <a:r>
              <a:rPr lang="et-EE" sz="4000" dirty="0" err="1" smtClean="0">
                <a:solidFill>
                  <a:srgbClr val="000000"/>
                </a:solidFill>
              </a:rPr>
              <a:t>system</a:t>
            </a:r>
            <a:endParaRPr lang="et-EE" sz="4000" dirty="0">
              <a:solidFill>
                <a:schemeClr val="tx1"/>
              </a:solidFill>
            </a:endParaRPr>
          </a:p>
        </p:txBody>
      </p:sp>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997253"/>
            <a:ext cx="358364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11295" y="2348880"/>
            <a:ext cx="7344816" cy="1384995"/>
          </a:xfrm>
          <a:prstGeom prst="rect">
            <a:avLst/>
          </a:prstGeom>
        </p:spPr>
        <p:txBody>
          <a:bodyPr wrap="square">
            <a:spAutoFit/>
          </a:bodyPr>
          <a:lstStyle/>
          <a:p>
            <a:pPr lvl="0"/>
            <a:r>
              <a:rPr lang="et-EE" sz="2800" dirty="0" err="1" smtClean="0">
                <a:solidFill>
                  <a:srgbClr val="000000"/>
                </a:solidFill>
              </a:rPr>
              <a:t>Archimedes</a:t>
            </a:r>
            <a:r>
              <a:rPr lang="et-EE" sz="2800" dirty="0" smtClean="0">
                <a:solidFill>
                  <a:srgbClr val="000000"/>
                </a:solidFill>
              </a:rPr>
              <a:t> </a:t>
            </a:r>
            <a:r>
              <a:rPr lang="et-EE" sz="2800" dirty="0" err="1" smtClean="0">
                <a:solidFill>
                  <a:srgbClr val="000000"/>
                </a:solidFill>
              </a:rPr>
              <a:t>Foundation</a:t>
            </a:r>
            <a:r>
              <a:rPr lang="et-EE" sz="2800" dirty="0" smtClean="0">
                <a:solidFill>
                  <a:srgbClr val="000000"/>
                </a:solidFill>
              </a:rPr>
              <a:t> </a:t>
            </a:r>
            <a:r>
              <a:rPr lang="et-EE" sz="2800" dirty="0" err="1" smtClean="0">
                <a:solidFill>
                  <a:srgbClr val="000000"/>
                </a:solidFill>
              </a:rPr>
              <a:t>has</a:t>
            </a:r>
            <a:r>
              <a:rPr lang="et-EE" sz="2800" dirty="0" smtClean="0">
                <a:solidFill>
                  <a:srgbClr val="000000"/>
                </a:solidFill>
              </a:rPr>
              <a:t> </a:t>
            </a:r>
            <a:r>
              <a:rPr lang="et-EE" sz="2800" dirty="0" err="1" smtClean="0">
                <a:solidFill>
                  <a:srgbClr val="000000"/>
                </a:solidFill>
              </a:rPr>
              <a:t>been</a:t>
            </a:r>
            <a:r>
              <a:rPr lang="et-EE" sz="2800" dirty="0" smtClean="0">
                <a:solidFill>
                  <a:srgbClr val="000000"/>
                </a:solidFill>
              </a:rPr>
              <a:t> </a:t>
            </a:r>
            <a:r>
              <a:rPr lang="et-EE" sz="2800" dirty="0" err="1" smtClean="0">
                <a:solidFill>
                  <a:srgbClr val="000000"/>
                </a:solidFill>
              </a:rPr>
              <a:t>issued</a:t>
            </a:r>
            <a:r>
              <a:rPr lang="et-EE" sz="2800" dirty="0" smtClean="0">
                <a:solidFill>
                  <a:srgbClr val="000000"/>
                </a:solidFill>
              </a:rPr>
              <a:t> </a:t>
            </a:r>
            <a:r>
              <a:rPr lang="et-EE" sz="2800" dirty="0" err="1" smtClean="0">
                <a:solidFill>
                  <a:srgbClr val="000000"/>
                </a:solidFill>
              </a:rPr>
              <a:t>the</a:t>
            </a:r>
            <a:r>
              <a:rPr lang="et-EE" sz="2800" dirty="0" smtClean="0">
                <a:solidFill>
                  <a:srgbClr val="000000"/>
                </a:solidFill>
              </a:rPr>
              <a:t> </a:t>
            </a:r>
            <a:r>
              <a:rPr lang="et-EE" sz="2800" dirty="0" err="1" smtClean="0">
                <a:solidFill>
                  <a:srgbClr val="000000"/>
                </a:solidFill>
              </a:rPr>
              <a:t>quality</a:t>
            </a:r>
            <a:r>
              <a:rPr lang="et-EE" sz="2800" dirty="0" smtClean="0">
                <a:solidFill>
                  <a:srgbClr val="000000"/>
                </a:solidFill>
              </a:rPr>
              <a:t> </a:t>
            </a:r>
            <a:r>
              <a:rPr lang="et-EE" sz="2800" dirty="0" err="1" smtClean="0">
                <a:solidFill>
                  <a:srgbClr val="000000"/>
                </a:solidFill>
              </a:rPr>
              <a:t>management</a:t>
            </a:r>
            <a:r>
              <a:rPr lang="et-EE" sz="2800" dirty="0" smtClean="0">
                <a:solidFill>
                  <a:srgbClr val="000000"/>
                </a:solidFill>
              </a:rPr>
              <a:t> </a:t>
            </a:r>
            <a:r>
              <a:rPr lang="et-EE" sz="2800" dirty="0" err="1" smtClean="0">
                <a:solidFill>
                  <a:srgbClr val="000000"/>
                </a:solidFill>
              </a:rPr>
              <a:t>system</a:t>
            </a:r>
            <a:r>
              <a:rPr lang="et-EE" sz="2800" dirty="0" smtClean="0">
                <a:solidFill>
                  <a:srgbClr val="000000"/>
                </a:solidFill>
              </a:rPr>
              <a:t> </a:t>
            </a:r>
            <a:r>
              <a:rPr lang="et-EE" sz="2800" dirty="0" err="1" smtClean="0">
                <a:solidFill>
                  <a:srgbClr val="000000"/>
                </a:solidFill>
              </a:rPr>
              <a:t>international</a:t>
            </a:r>
            <a:r>
              <a:rPr lang="et-EE" sz="2800" dirty="0" smtClean="0">
                <a:solidFill>
                  <a:srgbClr val="000000"/>
                </a:solidFill>
              </a:rPr>
              <a:t> standard </a:t>
            </a:r>
            <a:r>
              <a:rPr lang="et-EE" sz="2800" dirty="0" err="1" smtClean="0">
                <a:solidFill>
                  <a:srgbClr val="000000"/>
                </a:solidFill>
              </a:rPr>
              <a:t>certificate</a:t>
            </a:r>
            <a:r>
              <a:rPr lang="et-EE" sz="2800" dirty="0" smtClean="0">
                <a:solidFill>
                  <a:srgbClr val="000000"/>
                </a:solidFill>
              </a:rPr>
              <a:t> ISO 9001:2000.</a:t>
            </a:r>
            <a:endParaRPr lang="et-EE" sz="2800" dirty="0">
              <a:solidFill>
                <a:srgbClr val="000000"/>
              </a:solidFill>
            </a:endParaRPr>
          </a:p>
        </p:txBody>
      </p:sp>
    </p:spTree>
    <p:extLst>
      <p:ext uri="{BB962C8B-B14F-4D97-AF65-F5344CB8AC3E}">
        <p14:creationId xmlns:p14="http://schemas.microsoft.com/office/powerpoint/2010/main" val="4229920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836712"/>
            <a:ext cx="7200651" cy="790575"/>
          </a:xfrm>
        </p:spPr>
        <p:txBody>
          <a:bodyPr/>
          <a:lstStyle/>
          <a:p>
            <a:r>
              <a:rPr lang="et-EE" dirty="0" err="1" smtClean="0">
                <a:solidFill>
                  <a:schemeClr val="tx1"/>
                </a:solidFill>
              </a:rPr>
              <a:t>Our</a:t>
            </a:r>
            <a:r>
              <a:rPr lang="et-EE" dirty="0" smtClean="0">
                <a:solidFill>
                  <a:schemeClr val="tx1"/>
                </a:solidFill>
              </a:rPr>
              <a:t> </a:t>
            </a:r>
            <a:r>
              <a:rPr lang="et-EE" dirty="0" err="1" smtClean="0">
                <a:solidFill>
                  <a:schemeClr val="tx1"/>
                </a:solidFill>
              </a:rPr>
              <a:t>values</a:t>
            </a:r>
            <a:endParaRPr lang="et-EE" dirty="0">
              <a:solidFill>
                <a:schemeClr val="tx1"/>
              </a:solidFill>
            </a:endParaRPr>
          </a:p>
        </p:txBody>
      </p:sp>
      <p:sp>
        <p:nvSpPr>
          <p:cNvPr id="3" name="Content Placeholder 2"/>
          <p:cNvSpPr>
            <a:spLocks noGrp="1"/>
          </p:cNvSpPr>
          <p:nvPr>
            <p:ph idx="1"/>
          </p:nvPr>
        </p:nvSpPr>
        <p:spPr/>
        <p:txBody>
          <a:bodyPr/>
          <a:lstStyle/>
          <a:p>
            <a:pPr lvl="0"/>
            <a:r>
              <a:rPr lang="et-EE" sz="2400" dirty="0" smtClean="0">
                <a:solidFill>
                  <a:schemeClr val="tx1"/>
                </a:solidFill>
              </a:rPr>
              <a:t>W</a:t>
            </a:r>
            <a:r>
              <a:rPr lang="en-US" sz="2400" dirty="0" smtClean="0">
                <a:solidFill>
                  <a:schemeClr val="tx1"/>
                </a:solidFill>
              </a:rPr>
              <a:t>e </a:t>
            </a:r>
            <a:r>
              <a:rPr lang="en-US" sz="2400" dirty="0">
                <a:solidFill>
                  <a:srgbClr val="C00000"/>
                </a:solidFill>
              </a:rPr>
              <a:t>cooperate</a:t>
            </a:r>
            <a:r>
              <a:rPr lang="en-US" sz="2400" dirty="0">
                <a:solidFill>
                  <a:schemeClr val="tx1"/>
                </a:solidFill>
              </a:rPr>
              <a:t> with partners and target groups and within the </a:t>
            </a:r>
            <a:r>
              <a:rPr lang="en-US" sz="2400" dirty="0" err="1" smtClean="0">
                <a:solidFill>
                  <a:schemeClr val="tx1"/>
                </a:solidFill>
              </a:rPr>
              <a:t>organisation</a:t>
            </a:r>
            <a:endParaRPr lang="et-EE" sz="2400" dirty="0" smtClean="0">
              <a:solidFill>
                <a:schemeClr val="tx1"/>
              </a:solidFill>
            </a:endParaRPr>
          </a:p>
          <a:p>
            <a:pPr lvl="0"/>
            <a:r>
              <a:rPr lang="et-EE" sz="2400" dirty="0">
                <a:solidFill>
                  <a:schemeClr val="tx1"/>
                </a:solidFill>
              </a:rPr>
              <a:t>W</a:t>
            </a:r>
            <a:r>
              <a:rPr lang="en-US" sz="2400" dirty="0" smtClean="0">
                <a:solidFill>
                  <a:schemeClr val="tx1"/>
                </a:solidFill>
              </a:rPr>
              <a:t>e </a:t>
            </a:r>
            <a:r>
              <a:rPr lang="en-US" sz="2400" dirty="0">
                <a:solidFill>
                  <a:schemeClr val="tx1"/>
                </a:solidFill>
              </a:rPr>
              <a:t>support and </a:t>
            </a:r>
            <a:r>
              <a:rPr lang="en-US" sz="2400" dirty="0" err="1">
                <a:solidFill>
                  <a:schemeClr val="tx1"/>
                </a:solidFill>
              </a:rPr>
              <a:t>recognise</a:t>
            </a:r>
            <a:r>
              <a:rPr lang="en-US" sz="2400" dirty="0">
                <a:solidFill>
                  <a:schemeClr val="tx1"/>
                </a:solidFill>
              </a:rPr>
              <a:t> </a:t>
            </a:r>
            <a:r>
              <a:rPr lang="en-US" sz="2400" dirty="0">
                <a:solidFill>
                  <a:srgbClr val="C00000"/>
                </a:solidFill>
              </a:rPr>
              <a:t>learning and development</a:t>
            </a:r>
            <a:r>
              <a:rPr lang="en-US" sz="2400" dirty="0">
                <a:solidFill>
                  <a:schemeClr val="tx1"/>
                </a:solidFill>
              </a:rPr>
              <a:t>, both within target groups and among our own </a:t>
            </a:r>
            <a:r>
              <a:rPr lang="en-US" sz="2400" dirty="0" smtClean="0">
                <a:solidFill>
                  <a:schemeClr val="tx1"/>
                </a:solidFill>
              </a:rPr>
              <a:t>employees</a:t>
            </a:r>
            <a:endParaRPr lang="et-EE" sz="2400" dirty="0" smtClean="0">
              <a:solidFill>
                <a:schemeClr val="tx1"/>
              </a:solidFill>
            </a:endParaRPr>
          </a:p>
          <a:p>
            <a:pPr lvl="0"/>
            <a:r>
              <a:rPr lang="et-EE" sz="2400" dirty="0">
                <a:solidFill>
                  <a:schemeClr val="tx1"/>
                </a:solidFill>
              </a:rPr>
              <a:t>W</a:t>
            </a:r>
            <a:r>
              <a:rPr lang="en-US" sz="2400" dirty="0" smtClean="0">
                <a:solidFill>
                  <a:schemeClr val="tx1"/>
                </a:solidFill>
              </a:rPr>
              <a:t>e </a:t>
            </a:r>
            <a:r>
              <a:rPr lang="en-US" sz="2400" dirty="0">
                <a:solidFill>
                  <a:schemeClr val="tx1"/>
                </a:solidFill>
              </a:rPr>
              <a:t>are </a:t>
            </a:r>
            <a:r>
              <a:rPr lang="en-US" sz="2400" dirty="0">
                <a:solidFill>
                  <a:srgbClr val="C00000"/>
                </a:solidFill>
              </a:rPr>
              <a:t>professional</a:t>
            </a:r>
            <a:r>
              <a:rPr lang="en-US" sz="2400" dirty="0">
                <a:solidFill>
                  <a:schemeClr val="tx1"/>
                </a:solidFill>
              </a:rPr>
              <a:t> and rely on our vast experience and knowledge base, we make deliberate decisions and follow </a:t>
            </a:r>
            <a:r>
              <a:rPr lang="en-US" sz="2400" dirty="0" err="1">
                <a:solidFill>
                  <a:schemeClr val="tx1"/>
                </a:solidFill>
              </a:rPr>
              <a:t>regulationas</a:t>
            </a:r>
            <a:r>
              <a:rPr lang="en-US" sz="2400" dirty="0">
                <a:solidFill>
                  <a:schemeClr val="tx1"/>
                </a:solidFill>
              </a:rPr>
              <a:t> set upon </a:t>
            </a:r>
            <a:r>
              <a:rPr lang="en-US" sz="2400" dirty="0" smtClean="0">
                <a:solidFill>
                  <a:schemeClr val="tx1"/>
                </a:solidFill>
              </a:rPr>
              <a:t>us</a:t>
            </a:r>
            <a:endParaRPr lang="et-EE" sz="2400" dirty="0" smtClean="0">
              <a:solidFill>
                <a:schemeClr val="tx1"/>
              </a:solidFill>
            </a:endParaRPr>
          </a:p>
          <a:p>
            <a:pPr lvl="0"/>
            <a:r>
              <a:rPr lang="et-EE" sz="2400" dirty="0">
                <a:solidFill>
                  <a:schemeClr val="tx1"/>
                </a:solidFill>
              </a:rPr>
              <a:t>W</a:t>
            </a:r>
            <a:r>
              <a:rPr lang="en-US" sz="2400" dirty="0" smtClean="0">
                <a:solidFill>
                  <a:schemeClr val="tx1"/>
                </a:solidFill>
              </a:rPr>
              <a:t>e </a:t>
            </a:r>
            <a:r>
              <a:rPr lang="en-US" sz="2400" dirty="0">
                <a:solidFill>
                  <a:schemeClr val="tx1"/>
                </a:solidFill>
              </a:rPr>
              <a:t>ensure our </a:t>
            </a:r>
            <a:r>
              <a:rPr lang="en-US" sz="2400" dirty="0">
                <a:solidFill>
                  <a:srgbClr val="C00000"/>
                </a:solidFill>
              </a:rPr>
              <a:t>trustworthiness</a:t>
            </a:r>
            <a:r>
              <a:rPr lang="en-US" sz="2400" dirty="0">
                <a:solidFill>
                  <a:schemeClr val="tx1"/>
                </a:solidFill>
              </a:rPr>
              <a:t> by being transparent and avoiding conflicts of </a:t>
            </a:r>
            <a:r>
              <a:rPr lang="en-US" sz="2400" dirty="0" smtClean="0">
                <a:solidFill>
                  <a:schemeClr val="tx1"/>
                </a:solidFill>
              </a:rPr>
              <a:t>interest</a:t>
            </a:r>
            <a:endParaRPr lang="et-EE" sz="2400" dirty="0">
              <a:solidFill>
                <a:schemeClr val="tx1"/>
              </a:solidFill>
            </a:endParaRPr>
          </a:p>
        </p:txBody>
      </p:sp>
    </p:spTree>
    <p:extLst>
      <p:ext uri="{BB962C8B-B14F-4D97-AF65-F5344CB8AC3E}">
        <p14:creationId xmlns:p14="http://schemas.microsoft.com/office/powerpoint/2010/main" val="2421075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medes\2016\KOM-osakond\presentatsioon\inglise_powerpoint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9252520" cy="693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901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548680"/>
            <a:ext cx="7374260" cy="790575"/>
          </a:xfrm>
        </p:spPr>
        <p:txBody>
          <a:bodyPr/>
          <a:lstStyle/>
          <a:p>
            <a:r>
              <a:rPr lang="et-EE" sz="3200" dirty="0" err="1" smtClean="0">
                <a:solidFill>
                  <a:schemeClr val="tx1"/>
                </a:solidFill>
              </a:rPr>
              <a:t>How</a:t>
            </a:r>
            <a:r>
              <a:rPr lang="et-EE" sz="3200" dirty="0" smtClean="0">
                <a:solidFill>
                  <a:schemeClr val="tx1"/>
                </a:solidFill>
              </a:rPr>
              <a:t> </a:t>
            </a:r>
            <a:r>
              <a:rPr lang="et-EE" sz="3200" dirty="0" err="1" smtClean="0">
                <a:solidFill>
                  <a:schemeClr val="tx1"/>
                </a:solidFill>
              </a:rPr>
              <a:t>do</a:t>
            </a:r>
            <a:r>
              <a:rPr lang="et-EE" sz="3200" dirty="0" smtClean="0">
                <a:solidFill>
                  <a:schemeClr val="tx1"/>
                </a:solidFill>
              </a:rPr>
              <a:t> </a:t>
            </a:r>
            <a:r>
              <a:rPr lang="et-EE" sz="3200" dirty="0" err="1" smtClean="0">
                <a:solidFill>
                  <a:schemeClr val="tx1"/>
                </a:solidFill>
              </a:rPr>
              <a:t>we</a:t>
            </a:r>
            <a:r>
              <a:rPr lang="et-EE" sz="3200" dirty="0" smtClean="0">
                <a:solidFill>
                  <a:schemeClr val="tx1"/>
                </a:solidFill>
              </a:rPr>
              <a:t> </a:t>
            </a:r>
            <a:r>
              <a:rPr lang="et-EE" sz="3200" dirty="0" err="1" smtClean="0">
                <a:solidFill>
                  <a:schemeClr val="tx1"/>
                </a:solidFill>
              </a:rPr>
              <a:t>evaluate</a:t>
            </a:r>
            <a:r>
              <a:rPr lang="et-EE" sz="3200" dirty="0" smtClean="0">
                <a:solidFill>
                  <a:schemeClr val="tx1"/>
                </a:solidFill>
              </a:rPr>
              <a:t> </a:t>
            </a:r>
            <a:r>
              <a:rPr lang="et-EE" sz="3200" dirty="0" err="1" smtClean="0">
                <a:solidFill>
                  <a:schemeClr val="tx1"/>
                </a:solidFill>
              </a:rPr>
              <a:t>ourselves</a:t>
            </a:r>
            <a:r>
              <a:rPr lang="et-EE" sz="3200" dirty="0" smtClean="0">
                <a:solidFill>
                  <a:schemeClr val="tx1"/>
                </a:solidFill>
              </a:rPr>
              <a:t>?</a:t>
            </a:r>
            <a:endParaRPr lang="et-EE" sz="3200" dirty="0">
              <a:solidFill>
                <a:schemeClr val="tx1"/>
              </a:solidFill>
            </a:endParaRPr>
          </a:p>
        </p:txBody>
      </p:sp>
      <p:sp>
        <p:nvSpPr>
          <p:cNvPr id="3" name="TextBox 2"/>
          <p:cNvSpPr txBox="1"/>
          <p:nvPr/>
        </p:nvSpPr>
        <p:spPr>
          <a:xfrm>
            <a:off x="1835696" y="5229200"/>
            <a:ext cx="6984776" cy="1323439"/>
          </a:xfrm>
          <a:prstGeom prst="rect">
            <a:avLst/>
          </a:prstGeom>
          <a:noFill/>
        </p:spPr>
        <p:txBody>
          <a:bodyPr wrap="square" rtlCol="0">
            <a:spAutoFit/>
          </a:bodyPr>
          <a:lstStyle/>
          <a:p>
            <a:r>
              <a:rPr lang="et-EE" sz="2000" dirty="0" smtClean="0">
                <a:solidFill>
                  <a:srgbClr val="C00000"/>
                </a:solidFill>
              </a:rPr>
              <a:t>2012 </a:t>
            </a:r>
            <a:r>
              <a:rPr lang="et-EE" sz="2000" dirty="0" err="1" smtClean="0">
                <a:solidFill>
                  <a:srgbClr val="C00000"/>
                </a:solidFill>
              </a:rPr>
              <a:t>Federation</a:t>
            </a:r>
            <a:r>
              <a:rPr lang="et-EE" sz="2000" dirty="0" smtClean="0">
                <a:solidFill>
                  <a:srgbClr val="C00000"/>
                </a:solidFill>
              </a:rPr>
              <a:t> </a:t>
            </a:r>
            <a:r>
              <a:rPr lang="et-EE" sz="2000" dirty="0" err="1" smtClean="0">
                <a:solidFill>
                  <a:srgbClr val="C00000"/>
                </a:solidFill>
              </a:rPr>
              <a:t>of</a:t>
            </a:r>
            <a:r>
              <a:rPr lang="et-EE" sz="2000" dirty="0" smtClean="0">
                <a:solidFill>
                  <a:srgbClr val="C00000"/>
                </a:solidFill>
              </a:rPr>
              <a:t> </a:t>
            </a:r>
            <a:r>
              <a:rPr lang="et-EE" sz="2000" dirty="0" err="1" smtClean="0">
                <a:solidFill>
                  <a:srgbClr val="C00000"/>
                </a:solidFill>
              </a:rPr>
              <a:t>Estonian</a:t>
            </a:r>
            <a:r>
              <a:rPr lang="et-EE" sz="2000" dirty="0" smtClean="0">
                <a:solidFill>
                  <a:srgbClr val="C00000"/>
                </a:solidFill>
              </a:rPr>
              <a:t> </a:t>
            </a:r>
            <a:r>
              <a:rPr lang="et-EE" sz="2000" dirty="0" err="1" smtClean="0">
                <a:solidFill>
                  <a:srgbClr val="C00000"/>
                </a:solidFill>
              </a:rPr>
              <a:t>Student</a:t>
            </a:r>
            <a:r>
              <a:rPr lang="et-EE" sz="2000" dirty="0" smtClean="0">
                <a:solidFill>
                  <a:srgbClr val="C00000"/>
                </a:solidFill>
              </a:rPr>
              <a:t> </a:t>
            </a:r>
            <a:r>
              <a:rPr lang="et-EE" sz="2000" dirty="0" err="1" smtClean="0">
                <a:solidFill>
                  <a:srgbClr val="C00000"/>
                </a:solidFill>
              </a:rPr>
              <a:t>Unions</a:t>
            </a:r>
            <a:r>
              <a:rPr lang="fi-FI" sz="2000" dirty="0" smtClean="0">
                <a:solidFill>
                  <a:srgbClr val="C00000"/>
                </a:solidFill>
              </a:rPr>
              <a:t>: </a:t>
            </a:r>
            <a:r>
              <a:rPr lang="fi-FI" sz="2000" dirty="0" smtClean="0"/>
              <a:t>Archimedes</a:t>
            </a:r>
            <a:r>
              <a:rPr lang="et-EE" sz="2000" dirty="0" smtClean="0"/>
              <a:t> </a:t>
            </a:r>
            <a:r>
              <a:rPr lang="et-EE" sz="2000" dirty="0" err="1" smtClean="0"/>
              <a:t>Foundation</a:t>
            </a:r>
            <a:r>
              <a:rPr lang="fi-FI" sz="2000" dirty="0" smtClean="0"/>
              <a:t> </a:t>
            </a:r>
            <a:r>
              <a:rPr lang="et-EE" sz="2000" dirty="0" err="1" smtClean="0"/>
              <a:t>is</a:t>
            </a:r>
            <a:r>
              <a:rPr lang="et-EE" sz="2000" dirty="0" smtClean="0"/>
              <a:t> </a:t>
            </a:r>
            <a:r>
              <a:rPr lang="et-EE" sz="2000" dirty="0" err="1" smtClean="0"/>
              <a:t>the</a:t>
            </a:r>
            <a:r>
              <a:rPr lang="et-EE" sz="2000" dirty="0" smtClean="0"/>
              <a:t> </a:t>
            </a:r>
            <a:r>
              <a:rPr lang="et-EE" sz="2000" dirty="0" err="1" smtClean="0"/>
              <a:t>student</a:t>
            </a:r>
            <a:r>
              <a:rPr lang="et-EE" sz="2000" dirty="0" smtClean="0"/>
              <a:t> </a:t>
            </a:r>
            <a:r>
              <a:rPr lang="et-EE" sz="2000" dirty="0" err="1" smtClean="0"/>
              <a:t>supporter</a:t>
            </a:r>
            <a:r>
              <a:rPr lang="et-EE" sz="2000" dirty="0" smtClean="0"/>
              <a:t> </a:t>
            </a:r>
            <a:r>
              <a:rPr lang="et-EE" sz="2000" dirty="0" err="1" smtClean="0"/>
              <a:t>of</a:t>
            </a:r>
            <a:r>
              <a:rPr lang="et-EE" sz="2000" dirty="0" smtClean="0"/>
              <a:t> 2012</a:t>
            </a:r>
          </a:p>
          <a:p>
            <a:r>
              <a:rPr lang="et-EE" sz="2000" dirty="0" smtClean="0">
                <a:solidFill>
                  <a:srgbClr val="C00000"/>
                </a:solidFill>
              </a:rPr>
              <a:t>2013 Estonian </a:t>
            </a:r>
            <a:r>
              <a:rPr lang="et-EE" sz="2000" dirty="0" err="1" smtClean="0">
                <a:solidFill>
                  <a:srgbClr val="C00000"/>
                </a:solidFill>
              </a:rPr>
              <a:t>Union</a:t>
            </a:r>
            <a:r>
              <a:rPr lang="et-EE" sz="2000" dirty="0" smtClean="0">
                <a:solidFill>
                  <a:srgbClr val="C00000"/>
                </a:solidFill>
              </a:rPr>
              <a:t> </a:t>
            </a:r>
            <a:r>
              <a:rPr lang="et-EE" sz="2000" dirty="0" err="1" smtClean="0">
                <a:solidFill>
                  <a:srgbClr val="C00000"/>
                </a:solidFill>
              </a:rPr>
              <a:t>for</a:t>
            </a:r>
            <a:r>
              <a:rPr lang="et-EE" sz="2000" dirty="0" smtClean="0">
                <a:solidFill>
                  <a:srgbClr val="C00000"/>
                </a:solidFill>
              </a:rPr>
              <a:t> </a:t>
            </a:r>
            <a:r>
              <a:rPr lang="et-EE" sz="2000" dirty="0" err="1" smtClean="0">
                <a:solidFill>
                  <a:srgbClr val="C00000"/>
                </a:solidFill>
              </a:rPr>
              <a:t>Child</a:t>
            </a:r>
            <a:r>
              <a:rPr lang="et-EE" sz="2000" dirty="0" smtClean="0">
                <a:solidFill>
                  <a:srgbClr val="C00000"/>
                </a:solidFill>
              </a:rPr>
              <a:t> </a:t>
            </a:r>
            <a:r>
              <a:rPr lang="et-EE" sz="2000" dirty="0" err="1" smtClean="0">
                <a:solidFill>
                  <a:srgbClr val="C00000"/>
                </a:solidFill>
              </a:rPr>
              <a:t>Welfare</a:t>
            </a:r>
            <a:r>
              <a:rPr lang="et-EE" sz="2000" dirty="0" smtClean="0">
                <a:solidFill>
                  <a:srgbClr val="C00000"/>
                </a:solidFill>
              </a:rPr>
              <a:t>: </a:t>
            </a:r>
            <a:r>
              <a:rPr lang="fi-FI" sz="2000" dirty="0" smtClean="0"/>
              <a:t>Archimedes</a:t>
            </a:r>
            <a:r>
              <a:rPr lang="et-EE" sz="2000" dirty="0" smtClean="0"/>
              <a:t> </a:t>
            </a:r>
            <a:r>
              <a:rPr lang="et-EE" sz="2000" dirty="0" err="1" smtClean="0"/>
              <a:t>Foundation</a:t>
            </a:r>
            <a:r>
              <a:rPr lang="fi-FI" sz="2000" dirty="0" smtClean="0"/>
              <a:t> </a:t>
            </a:r>
            <a:r>
              <a:rPr lang="et-EE" sz="2000" dirty="0" err="1" smtClean="0"/>
              <a:t>is</a:t>
            </a:r>
            <a:r>
              <a:rPr lang="et-EE" sz="2000" dirty="0" smtClean="0"/>
              <a:t> </a:t>
            </a:r>
            <a:r>
              <a:rPr lang="et-EE" sz="2000" dirty="0" err="1" smtClean="0"/>
              <a:t>the</a:t>
            </a:r>
            <a:r>
              <a:rPr lang="et-EE" sz="2000" dirty="0" smtClean="0"/>
              <a:t> </a:t>
            </a:r>
            <a:r>
              <a:rPr lang="et-EE" sz="2000" dirty="0" err="1" smtClean="0"/>
              <a:t>most</a:t>
            </a:r>
            <a:r>
              <a:rPr lang="et-EE" sz="2000" dirty="0" smtClean="0"/>
              <a:t> </a:t>
            </a:r>
            <a:r>
              <a:rPr lang="et-EE" sz="2000" dirty="0" err="1" smtClean="0"/>
              <a:t>child</a:t>
            </a:r>
            <a:r>
              <a:rPr lang="et-EE" sz="2000" dirty="0" smtClean="0"/>
              <a:t> </a:t>
            </a:r>
            <a:r>
              <a:rPr lang="et-EE" sz="2000" dirty="0" err="1" smtClean="0"/>
              <a:t>friendly</a:t>
            </a:r>
            <a:r>
              <a:rPr lang="et-EE" sz="2000" dirty="0" smtClean="0"/>
              <a:t> </a:t>
            </a:r>
            <a:r>
              <a:rPr lang="fi-FI" sz="2000" dirty="0" smtClean="0"/>
              <a:t>organi</a:t>
            </a:r>
            <a:r>
              <a:rPr lang="et-EE" sz="2000" dirty="0" err="1" smtClean="0"/>
              <a:t>zation</a:t>
            </a:r>
            <a:r>
              <a:rPr lang="et-EE" sz="2000" dirty="0" smtClean="0"/>
              <a:t> </a:t>
            </a:r>
            <a:r>
              <a:rPr lang="et-EE" sz="2000" dirty="0" err="1" smtClean="0"/>
              <a:t>of</a:t>
            </a:r>
            <a:r>
              <a:rPr lang="et-EE" sz="2000" dirty="0"/>
              <a:t> </a:t>
            </a:r>
            <a:r>
              <a:rPr lang="et-EE" sz="2000" dirty="0" smtClean="0"/>
              <a:t>2013</a:t>
            </a:r>
            <a:endParaRPr lang="et-EE"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283" y="1772816"/>
            <a:ext cx="7235602" cy="318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027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692696"/>
            <a:ext cx="7200651" cy="790575"/>
          </a:xfrm>
        </p:spPr>
        <p:txBody>
          <a:bodyPr/>
          <a:lstStyle/>
          <a:p>
            <a:r>
              <a:rPr lang="et-EE" sz="4000" dirty="0" err="1" smtClean="0">
                <a:solidFill>
                  <a:schemeClr val="tx1"/>
                </a:solidFill>
              </a:rPr>
              <a:t>Visit</a:t>
            </a:r>
            <a:r>
              <a:rPr lang="et-EE" sz="4000" dirty="0" smtClean="0">
                <a:solidFill>
                  <a:schemeClr val="tx1"/>
                </a:solidFill>
              </a:rPr>
              <a:t> </a:t>
            </a:r>
            <a:r>
              <a:rPr lang="et-EE" sz="4000" dirty="0" err="1" smtClean="0">
                <a:solidFill>
                  <a:schemeClr val="tx1"/>
                </a:solidFill>
              </a:rPr>
              <a:t>our</a:t>
            </a:r>
            <a:r>
              <a:rPr lang="et-EE" sz="4000" dirty="0" smtClean="0">
                <a:solidFill>
                  <a:schemeClr val="tx1"/>
                </a:solidFill>
              </a:rPr>
              <a:t> </a:t>
            </a:r>
            <a:r>
              <a:rPr lang="et-EE" sz="4000" dirty="0" err="1" smtClean="0">
                <a:solidFill>
                  <a:schemeClr val="tx1"/>
                </a:solidFill>
              </a:rPr>
              <a:t>channels</a:t>
            </a:r>
            <a:r>
              <a:rPr lang="et-EE" sz="4000" dirty="0" smtClean="0">
                <a:solidFill>
                  <a:schemeClr val="tx1"/>
                </a:solidFill>
              </a:rPr>
              <a:t>!</a:t>
            </a:r>
            <a:endParaRPr lang="et-EE" sz="4000" dirty="0">
              <a:solidFill>
                <a:schemeClr val="tx1"/>
              </a:solidFill>
            </a:endParaRPr>
          </a:p>
        </p:txBody>
      </p:sp>
      <p:pic>
        <p:nvPicPr>
          <p:cNvPr id="5" name="Picture 4" descr="http://www.eentrepreneursclub.com/wp-content/uploads/2012/04/facebook-twitter-youtu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12570"/>
            <a:ext cx="2326912" cy="1063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5656" y="1812570"/>
            <a:ext cx="4896544" cy="1754326"/>
          </a:xfrm>
          <a:prstGeom prst="rect">
            <a:avLst/>
          </a:prstGeom>
          <a:noFill/>
        </p:spPr>
        <p:txBody>
          <a:bodyPr wrap="square" rtlCol="0">
            <a:spAutoFit/>
          </a:bodyPr>
          <a:lstStyle/>
          <a:p>
            <a:r>
              <a:rPr lang="et-EE" dirty="0" smtClean="0">
                <a:solidFill>
                  <a:srgbClr val="FF0000"/>
                </a:solidFill>
              </a:rPr>
              <a:t>www.ar</a:t>
            </a:r>
            <a:r>
              <a:rPr lang="et-EE" dirty="0" smtClean="0">
                <a:solidFill>
                  <a:srgbClr val="C00000"/>
                </a:solidFill>
              </a:rPr>
              <a:t>chimedes.ee</a:t>
            </a:r>
            <a:r>
              <a:rPr lang="et-EE" dirty="0" smtClean="0"/>
              <a:t/>
            </a:r>
            <a:br>
              <a:rPr lang="et-EE" dirty="0" smtClean="0"/>
            </a:br>
            <a:r>
              <a:rPr lang="et-EE" dirty="0" smtClean="0"/>
              <a:t>www.facebook.com/</a:t>
            </a:r>
            <a:r>
              <a:rPr lang="et-EE" dirty="0" smtClean="0">
                <a:solidFill>
                  <a:srgbClr val="C00000"/>
                </a:solidFill>
              </a:rPr>
              <a:t>Archimedes.ee</a:t>
            </a:r>
            <a:r>
              <a:rPr lang="et-EE" dirty="0"/>
              <a:t/>
            </a:r>
            <a:br>
              <a:rPr lang="et-EE" dirty="0"/>
            </a:br>
            <a:r>
              <a:rPr lang="et-EE" dirty="0" smtClean="0"/>
              <a:t>www.twitter.com/</a:t>
            </a:r>
            <a:r>
              <a:rPr lang="et-EE" dirty="0" smtClean="0">
                <a:solidFill>
                  <a:srgbClr val="C00000"/>
                </a:solidFill>
              </a:rPr>
              <a:t>ArchimedesEE</a:t>
            </a:r>
            <a:r>
              <a:rPr lang="et-EE" dirty="0"/>
              <a:t/>
            </a:r>
            <a:br>
              <a:rPr lang="et-EE" dirty="0"/>
            </a:br>
            <a:r>
              <a:rPr lang="et-EE" dirty="0" err="1" smtClean="0"/>
              <a:t>www.youtube.com/user/</a:t>
            </a:r>
            <a:r>
              <a:rPr lang="et-EE" dirty="0" err="1" smtClean="0">
                <a:solidFill>
                  <a:srgbClr val="C00000"/>
                </a:solidFill>
              </a:rPr>
              <a:t>sihtasutusarchimedes</a:t>
            </a:r>
            <a:r>
              <a:rPr lang="et-EE" dirty="0" smtClean="0"/>
              <a:t/>
            </a:r>
            <a:br>
              <a:rPr lang="et-EE" dirty="0" smtClean="0"/>
            </a:br>
            <a:r>
              <a:rPr lang="et-EE" dirty="0" smtClean="0"/>
              <a:t/>
            </a:r>
            <a:br>
              <a:rPr lang="et-EE" dirty="0" smtClean="0"/>
            </a:br>
            <a:endParaRPr lang="et-EE"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588" y="3068961"/>
            <a:ext cx="5530042"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647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t-EE" sz="4800" dirty="0" smtClean="0">
              <a:solidFill>
                <a:schemeClr val="tx1"/>
              </a:solidFill>
            </a:endParaRPr>
          </a:p>
          <a:p>
            <a:pPr marL="0" indent="0">
              <a:buNone/>
            </a:pPr>
            <a:endParaRPr lang="et-EE" dirty="0" smtClean="0"/>
          </a:p>
          <a:p>
            <a:pPr marL="0" indent="0">
              <a:buNone/>
            </a:pPr>
            <a:endParaRPr lang="et-EE" dirty="0"/>
          </a:p>
        </p:txBody>
      </p:sp>
      <p:sp>
        <p:nvSpPr>
          <p:cNvPr id="4" name="Title 3"/>
          <p:cNvSpPr>
            <a:spLocks noGrp="1"/>
          </p:cNvSpPr>
          <p:nvPr>
            <p:ph type="title"/>
          </p:nvPr>
        </p:nvSpPr>
        <p:spPr/>
        <p:txBody>
          <a:bodyPr/>
          <a:lstStyle/>
          <a:p>
            <a:r>
              <a:rPr lang="et-EE" dirty="0" err="1" smtClean="0">
                <a:solidFill>
                  <a:schemeClr val="tx1"/>
                </a:solidFill>
              </a:rPr>
              <a:t>Thank</a:t>
            </a:r>
            <a:r>
              <a:rPr lang="et-EE" dirty="0" smtClean="0">
                <a:solidFill>
                  <a:schemeClr val="tx1"/>
                </a:solidFill>
              </a:rPr>
              <a:t> </a:t>
            </a:r>
            <a:r>
              <a:rPr lang="et-EE" dirty="0" err="1" smtClean="0">
                <a:solidFill>
                  <a:schemeClr val="tx1"/>
                </a:solidFill>
              </a:rPr>
              <a:t>you</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your</a:t>
            </a:r>
            <a:r>
              <a:rPr lang="et-EE" dirty="0" smtClean="0">
                <a:solidFill>
                  <a:schemeClr val="tx1"/>
                </a:solidFill>
              </a:rPr>
              <a:t> </a:t>
            </a:r>
            <a:r>
              <a:rPr lang="et-EE" dirty="0" err="1" smtClean="0">
                <a:solidFill>
                  <a:schemeClr val="tx1"/>
                </a:solidFill>
              </a:rPr>
              <a:t>attention</a:t>
            </a:r>
            <a:r>
              <a:rPr lang="et-EE" dirty="0" smtClean="0">
                <a:solidFill>
                  <a:schemeClr val="tx1"/>
                </a:solidFill>
              </a:rPr>
              <a:t>! Aitäh!</a:t>
            </a:r>
            <a:endParaRPr lang="et-EE" dirty="0">
              <a:solidFill>
                <a:schemeClr val="tx1"/>
              </a:solidFill>
            </a:endParaRPr>
          </a:p>
        </p:txBody>
      </p:sp>
      <p:sp>
        <p:nvSpPr>
          <p:cNvPr id="2" name="TextBox 1"/>
          <p:cNvSpPr txBox="1"/>
          <p:nvPr/>
        </p:nvSpPr>
        <p:spPr>
          <a:xfrm>
            <a:off x="1860923" y="5805264"/>
            <a:ext cx="6120680" cy="646331"/>
          </a:xfrm>
          <a:prstGeom prst="rect">
            <a:avLst/>
          </a:prstGeom>
          <a:noFill/>
        </p:spPr>
        <p:txBody>
          <a:bodyPr wrap="square" rtlCol="0">
            <a:spAutoFit/>
          </a:bodyPr>
          <a:lstStyle/>
          <a:p>
            <a:pPr algn="r"/>
            <a:r>
              <a:rPr lang="en-US" dirty="0"/>
              <a:t>Give me a place to stand and I will move the </a:t>
            </a:r>
            <a:r>
              <a:rPr lang="en-US" dirty="0" smtClean="0"/>
              <a:t>earth</a:t>
            </a:r>
            <a:r>
              <a:rPr lang="et-EE" dirty="0" smtClean="0"/>
              <a:t>.</a:t>
            </a:r>
            <a:br>
              <a:rPr lang="et-EE" dirty="0" smtClean="0"/>
            </a:br>
            <a:r>
              <a:rPr lang="et-EE" dirty="0" err="1" smtClean="0"/>
              <a:t>Archimedes</a:t>
            </a:r>
            <a:endParaRPr lang="et-EE"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92896"/>
            <a:ext cx="61912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682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chimedes\2016\KOM-osakond\presentatsioon\inglise_powerpoint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9252520" cy="693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4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7200651" cy="790575"/>
          </a:xfrm>
        </p:spPr>
        <p:txBody>
          <a:bodyPr/>
          <a:lstStyle/>
          <a:p>
            <a:r>
              <a:rPr lang="et-EE" sz="4000" dirty="0" err="1" smtClean="0">
                <a:solidFill>
                  <a:schemeClr val="tx1"/>
                </a:solidFill>
              </a:rPr>
              <a:t>Acts</a:t>
            </a:r>
            <a:r>
              <a:rPr lang="et-EE" sz="4000" dirty="0" smtClean="0">
                <a:solidFill>
                  <a:schemeClr val="tx1"/>
                </a:solidFill>
              </a:rPr>
              <a:t> and </a:t>
            </a:r>
            <a:r>
              <a:rPr lang="et-EE" sz="4000" dirty="0" err="1" smtClean="0">
                <a:solidFill>
                  <a:schemeClr val="tx1"/>
                </a:solidFill>
              </a:rPr>
              <a:t>regulations</a:t>
            </a:r>
            <a:endParaRPr lang="et-EE" sz="4000" dirty="0">
              <a:solidFill>
                <a:schemeClr val="tx1"/>
              </a:solidFill>
            </a:endParaRPr>
          </a:p>
        </p:txBody>
      </p:sp>
      <p:sp>
        <p:nvSpPr>
          <p:cNvPr id="3" name="Content Placeholder 2"/>
          <p:cNvSpPr>
            <a:spLocks noGrp="1"/>
          </p:cNvSpPr>
          <p:nvPr>
            <p:ph idx="1"/>
          </p:nvPr>
        </p:nvSpPr>
        <p:spPr>
          <a:xfrm>
            <a:off x="1619672" y="1484784"/>
            <a:ext cx="7200651" cy="4114800"/>
          </a:xfrm>
        </p:spPr>
        <p:txBody>
          <a:bodyPr/>
          <a:lstStyle/>
          <a:p>
            <a:r>
              <a:rPr lang="et-EE" sz="2800" dirty="0" err="1" smtClean="0">
                <a:solidFill>
                  <a:schemeClr val="tx1"/>
                </a:solidFill>
              </a:rPr>
              <a:t>We</a:t>
            </a:r>
            <a:r>
              <a:rPr lang="et-EE" sz="2800" dirty="0" smtClean="0">
                <a:solidFill>
                  <a:schemeClr val="tx1"/>
                </a:solidFill>
              </a:rPr>
              <a:t> are </a:t>
            </a:r>
            <a:r>
              <a:rPr lang="et-EE" sz="2800" dirty="0" err="1" smtClean="0">
                <a:solidFill>
                  <a:schemeClr val="tx1"/>
                </a:solidFill>
              </a:rPr>
              <a:t>assigned</a:t>
            </a:r>
            <a:r>
              <a:rPr lang="et-EE" sz="2800" dirty="0" smtClean="0">
                <a:solidFill>
                  <a:schemeClr val="tx1"/>
                </a:solidFill>
              </a:rPr>
              <a:t> </a:t>
            </a:r>
            <a:r>
              <a:rPr lang="et-EE" sz="2800" dirty="0" err="1" smtClean="0">
                <a:solidFill>
                  <a:schemeClr val="tx1"/>
                </a:solidFill>
              </a:rPr>
              <a:t>to</a:t>
            </a:r>
            <a:r>
              <a:rPr lang="et-EE" sz="2800" dirty="0" smtClean="0">
                <a:solidFill>
                  <a:schemeClr val="tx1"/>
                </a:solidFill>
              </a:rPr>
              <a:t> </a:t>
            </a:r>
            <a:r>
              <a:rPr lang="et-EE" sz="2800" dirty="0" err="1" smtClean="0">
                <a:solidFill>
                  <a:schemeClr val="tx1"/>
                </a:solidFill>
              </a:rPr>
              <a:t>work</a:t>
            </a:r>
            <a:r>
              <a:rPr lang="et-EE" sz="2800" dirty="0" smtClean="0">
                <a:solidFill>
                  <a:schemeClr val="tx1"/>
                </a:solidFill>
              </a:rPr>
              <a:t> </a:t>
            </a:r>
            <a:r>
              <a:rPr lang="et-EE" sz="2800" dirty="0" err="1" smtClean="0">
                <a:solidFill>
                  <a:schemeClr val="tx1"/>
                </a:solidFill>
              </a:rPr>
              <a:t>under</a:t>
            </a:r>
            <a:r>
              <a:rPr lang="et-EE" sz="2800" dirty="0" smtClean="0">
                <a:solidFill>
                  <a:schemeClr val="tx1"/>
                </a:solidFill>
              </a:rPr>
              <a:t> </a:t>
            </a:r>
            <a:r>
              <a:rPr lang="et-EE" sz="2800" dirty="0" err="1" smtClean="0">
                <a:solidFill>
                  <a:schemeClr val="tx1"/>
                </a:solidFill>
              </a:rPr>
              <a:t>several</a:t>
            </a:r>
            <a:r>
              <a:rPr lang="et-EE" sz="2800" dirty="0" smtClean="0">
                <a:solidFill>
                  <a:schemeClr val="tx1"/>
                </a:solidFill>
              </a:rPr>
              <a:t> </a:t>
            </a:r>
            <a:r>
              <a:rPr lang="et-EE" sz="2800" dirty="0" err="1" smtClean="0">
                <a:solidFill>
                  <a:schemeClr val="tx1"/>
                </a:solidFill>
              </a:rPr>
              <a:t>legal</a:t>
            </a:r>
            <a:r>
              <a:rPr lang="et-EE" sz="2800" dirty="0" smtClean="0">
                <a:solidFill>
                  <a:schemeClr val="tx1"/>
                </a:solidFill>
              </a:rPr>
              <a:t> </a:t>
            </a:r>
            <a:r>
              <a:rPr lang="et-EE" sz="2800" dirty="0" err="1" smtClean="0">
                <a:solidFill>
                  <a:schemeClr val="tx1"/>
                </a:solidFill>
              </a:rPr>
              <a:t>acts</a:t>
            </a:r>
            <a:r>
              <a:rPr lang="et-EE" sz="2800" dirty="0" smtClean="0">
                <a:solidFill>
                  <a:schemeClr val="tx1"/>
                </a:solidFill>
              </a:rPr>
              <a:t>:</a:t>
            </a:r>
            <a:endParaRPr lang="et-EE" sz="2800" dirty="0">
              <a:solidFill>
                <a:schemeClr val="tx1"/>
              </a:solidFill>
            </a:endParaRPr>
          </a:p>
          <a:p>
            <a:pPr lvl="1"/>
            <a:r>
              <a:rPr lang="et-EE" dirty="0" err="1" smtClean="0">
                <a:solidFill>
                  <a:schemeClr val="tx1"/>
                </a:solidFill>
              </a:rPr>
              <a:t>Universities</a:t>
            </a:r>
            <a:r>
              <a:rPr lang="et-EE" dirty="0" smtClean="0">
                <a:solidFill>
                  <a:schemeClr val="tx1"/>
                </a:solidFill>
              </a:rPr>
              <a:t> </a:t>
            </a:r>
            <a:r>
              <a:rPr lang="et-EE" dirty="0" err="1" smtClean="0">
                <a:solidFill>
                  <a:schemeClr val="tx1"/>
                </a:solidFill>
              </a:rPr>
              <a:t>Act</a:t>
            </a:r>
            <a:endParaRPr lang="et-EE" dirty="0">
              <a:solidFill>
                <a:schemeClr val="tx1"/>
              </a:solidFill>
            </a:endParaRPr>
          </a:p>
          <a:p>
            <a:pPr lvl="1"/>
            <a:r>
              <a:rPr lang="et-EE" dirty="0" err="1" smtClean="0">
                <a:solidFill>
                  <a:schemeClr val="tx1"/>
                </a:solidFill>
              </a:rPr>
              <a:t>Vocational</a:t>
            </a:r>
            <a:r>
              <a:rPr lang="et-EE" dirty="0" smtClean="0">
                <a:solidFill>
                  <a:schemeClr val="tx1"/>
                </a:solidFill>
              </a:rPr>
              <a:t> </a:t>
            </a:r>
            <a:r>
              <a:rPr lang="et-EE" dirty="0" err="1">
                <a:solidFill>
                  <a:schemeClr val="tx1"/>
                </a:solidFill>
              </a:rPr>
              <a:t>Educational</a:t>
            </a:r>
            <a:r>
              <a:rPr lang="et-EE" dirty="0">
                <a:solidFill>
                  <a:schemeClr val="tx1"/>
                </a:solidFill>
              </a:rPr>
              <a:t> </a:t>
            </a:r>
            <a:r>
              <a:rPr lang="et-EE" dirty="0" err="1">
                <a:solidFill>
                  <a:schemeClr val="tx1"/>
                </a:solidFill>
              </a:rPr>
              <a:t>Institutions</a:t>
            </a:r>
            <a:r>
              <a:rPr lang="et-EE" dirty="0">
                <a:solidFill>
                  <a:schemeClr val="tx1"/>
                </a:solidFill>
              </a:rPr>
              <a:t> </a:t>
            </a:r>
            <a:r>
              <a:rPr lang="et-EE" dirty="0" err="1" smtClean="0">
                <a:solidFill>
                  <a:schemeClr val="tx1"/>
                </a:solidFill>
              </a:rPr>
              <a:t>Act</a:t>
            </a:r>
            <a:endParaRPr lang="et-EE" dirty="0">
              <a:solidFill>
                <a:schemeClr val="tx1"/>
              </a:solidFill>
            </a:endParaRPr>
          </a:p>
          <a:p>
            <a:pPr lvl="1"/>
            <a:r>
              <a:rPr lang="en-US" dirty="0" smtClean="0">
                <a:solidFill>
                  <a:schemeClr val="tx1"/>
                </a:solidFill>
              </a:rPr>
              <a:t>Institutions </a:t>
            </a:r>
            <a:r>
              <a:rPr lang="en-US" dirty="0">
                <a:solidFill>
                  <a:schemeClr val="tx1"/>
                </a:solidFill>
              </a:rPr>
              <a:t>of Professional Higher Education </a:t>
            </a:r>
            <a:r>
              <a:rPr lang="en-US" dirty="0" smtClean="0">
                <a:solidFill>
                  <a:schemeClr val="tx1"/>
                </a:solidFill>
              </a:rPr>
              <a:t>Act</a:t>
            </a:r>
            <a:endParaRPr lang="et-EE" dirty="0">
              <a:solidFill>
                <a:schemeClr val="tx1"/>
              </a:solidFill>
            </a:endParaRPr>
          </a:p>
          <a:p>
            <a:pPr lvl="1"/>
            <a:r>
              <a:rPr lang="et-EE" dirty="0" err="1">
                <a:solidFill>
                  <a:schemeClr val="tx1"/>
                </a:solidFill>
              </a:rPr>
              <a:t>Private</a:t>
            </a:r>
            <a:r>
              <a:rPr lang="et-EE" dirty="0">
                <a:solidFill>
                  <a:schemeClr val="tx1"/>
                </a:solidFill>
              </a:rPr>
              <a:t> </a:t>
            </a:r>
            <a:r>
              <a:rPr lang="et-EE" dirty="0" err="1">
                <a:solidFill>
                  <a:schemeClr val="tx1"/>
                </a:solidFill>
              </a:rPr>
              <a:t>Schools</a:t>
            </a:r>
            <a:r>
              <a:rPr lang="et-EE" dirty="0">
                <a:solidFill>
                  <a:schemeClr val="tx1"/>
                </a:solidFill>
              </a:rPr>
              <a:t> </a:t>
            </a:r>
            <a:r>
              <a:rPr lang="et-EE" dirty="0" err="1">
                <a:solidFill>
                  <a:schemeClr val="tx1"/>
                </a:solidFill>
              </a:rPr>
              <a:t>Act</a:t>
            </a:r>
            <a:r>
              <a:rPr lang="et-EE" dirty="0">
                <a:solidFill>
                  <a:schemeClr val="tx1"/>
                </a:solidFill>
              </a:rPr>
              <a:t> </a:t>
            </a:r>
          </a:p>
          <a:p>
            <a:pPr lvl="1"/>
            <a:r>
              <a:rPr lang="et-EE" dirty="0" smtClean="0">
                <a:solidFill>
                  <a:schemeClr val="tx1"/>
                </a:solidFill>
              </a:rPr>
              <a:t>Standard </a:t>
            </a:r>
            <a:r>
              <a:rPr lang="et-EE" dirty="0">
                <a:solidFill>
                  <a:schemeClr val="tx1"/>
                </a:solidFill>
              </a:rPr>
              <a:t>of </a:t>
            </a:r>
            <a:r>
              <a:rPr lang="et-EE" dirty="0" err="1">
                <a:solidFill>
                  <a:schemeClr val="tx1"/>
                </a:solidFill>
              </a:rPr>
              <a:t>Higher</a:t>
            </a:r>
            <a:r>
              <a:rPr lang="et-EE" dirty="0">
                <a:solidFill>
                  <a:schemeClr val="tx1"/>
                </a:solidFill>
              </a:rPr>
              <a:t> </a:t>
            </a:r>
            <a:r>
              <a:rPr lang="et-EE" dirty="0" err="1" smtClean="0">
                <a:solidFill>
                  <a:schemeClr val="tx1"/>
                </a:solidFill>
              </a:rPr>
              <a:t>Education</a:t>
            </a:r>
            <a:endParaRPr lang="et-EE" dirty="0" smtClean="0">
              <a:solidFill>
                <a:schemeClr val="tx1"/>
              </a:solidFill>
            </a:endParaRPr>
          </a:p>
          <a:p>
            <a:pPr lvl="1"/>
            <a:r>
              <a:rPr lang="en-US" dirty="0" smtClean="0">
                <a:solidFill>
                  <a:schemeClr val="tx1"/>
                </a:solidFill>
              </a:rPr>
              <a:t>Recognition </a:t>
            </a:r>
            <a:r>
              <a:rPr lang="en-US" dirty="0">
                <a:solidFill>
                  <a:schemeClr val="tx1"/>
                </a:solidFill>
              </a:rPr>
              <a:t>of Foreign Professional Qualifications </a:t>
            </a:r>
            <a:r>
              <a:rPr lang="en-US" dirty="0" smtClean="0">
                <a:solidFill>
                  <a:schemeClr val="tx1"/>
                </a:solidFill>
              </a:rPr>
              <a:t>Act</a:t>
            </a:r>
            <a:endParaRPr lang="et-EE" dirty="0" smtClean="0">
              <a:solidFill>
                <a:schemeClr val="tx1"/>
              </a:solidFill>
            </a:endParaRPr>
          </a:p>
          <a:p>
            <a:pPr lvl="1"/>
            <a:r>
              <a:rPr lang="fi-FI" dirty="0">
                <a:solidFill>
                  <a:schemeClr val="tx1"/>
                </a:solidFill>
              </a:rPr>
              <a:t>2014-2020 Structural Assistance Act</a:t>
            </a:r>
          </a:p>
        </p:txBody>
      </p:sp>
    </p:spTree>
    <p:extLst>
      <p:ext uri="{BB962C8B-B14F-4D97-AF65-F5344CB8AC3E}">
        <p14:creationId xmlns:p14="http://schemas.microsoft.com/office/powerpoint/2010/main" val="426515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620688"/>
            <a:ext cx="7200651" cy="790575"/>
          </a:xfrm>
        </p:spPr>
        <p:txBody>
          <a:bodyPr/>
          <a:lstStyle/>
          <a:p>
            <a:r>
              <a:rPr lang="et-EE" sz="4000" dirty="0" err="1" smtClean="0">
                <a:solidFill>
                  <a:schemeClr val="tx1"/>
                </a:solidFill>
              </a:rPr>
              <a:t>Our</a:t>
            </a:r>
            <a:r>
              <a:rPr lang="et-EE" sz="4000" dirty="0" smtClean="0">
                <a:solidFill>
                  <a:schemeClr val="tx1"/>
                </a:solidFill>
              </a:rPr>
              <a:t> </a:t>
            </a:r>
            <a:r>
              <a:rPr lang="et-EE" sz="4000" dirty="0" err="1" smtClean="0">
                <a:solidFill>
                  <a:schemeClr val="tx1"/>
                </a:solidFill>
              </a:rPr>
              <a:t>role</a:t>
            </a:r>
            <a:r>
              <a:rPr lang="et-EE" sz="4000" dirty="0" smtClean="0">
                <a:solidFill>
                  <a:schemeClr val="tx1"/>
                </a:solidFill>
              </a:rPr>
              <a:t> </a:t>
            </a:r>
            <a:r>
              <a:rPr lang="et-EE" sz="4000" dirty="0" err="1" smtClean="0">
                <a:solidFill>
                  <a:schemeClr val="tx1"/>
                </a:solidFill>
              </a:rPr>
              <a:t>in</a:t>
            </a:r>
            <a:r>
              <a:rPr lang="et-EE" sz="4000" dirty="0" smtClean="0">
                <a:solidFill>
                  <a:schemeClr val="tx1"/>
                </a:solidFill>
              </a:rPr>
              <a:t> </a:t>
            </a:r>
            <a:r>
              <a:rPr lang="et-EE" sz="4000" dirty="0" err="1" smtClean="0">
                <a:solidFill>
                  <a:schemeClr val="tx1"/>
                </a:solidFill>
              </a:rPr>
              <a:t>the</a:t>
            </a:r>
            <a:r>
              <a:rPr lang="et-EE" sz="4000" dirty="0" smtClean="0">
                <a:solidFill>
                  <a:schemeClr val="tx1"/>
                </a:solidFill>
              </a:rPr>
              <a:t> </a:t>
            </a:r>
            <a:r>
              <a:rPr lang="et-EE" sz="4000" dirty="0" err="1" smtClean="0">
                <a:solidFill>
                  <a:schemeClr val="tx1"/>
                </a:solidFill>
              </a:rPr>
              <a:t>society</a:t>
            </a:r>
            <a:endParaRPr lang="et-EE" sz="4000" dirty="0">
              <a:solidFill>
                <a:schemeClr val="tx1"/>
              </a:solidFill>
            </a:endParaRPr>
          </a:p>
        </p:txBody>
      </p:sp>
      <p:sp>
        <p:nvSpPr>
          <p:cNvPr id="3" name="Content Placeholder 2"/>
          <p:cNvSpPr>
            <a:spLocks noGrp="1"/>
          </p:cNvSpPr>
          <p:nvPr>
            <p:ph idx="1"/>
          </p:nvPr>
        </p:nvSpPr>
        <p:spPr>
          <a:xfrm>
            <a:off x="1691680" y="1556792"/>
            <a:ext cx="7200651" cy="4114800"/>
          </a:xfrm>
        </p:spPr>
        <p:txBody>
          <a:bodyPr/>
          <a:lstStyle/>
          <a:p>
            <a:pPr marL="0" indent="0">
              <a:buNone/>
            </a:pPr>
            <a:endParaRPr lang="et-EE" sz="2000" dirty="0"/>
          </a:p>
          <a:p>
            <a:r>
              <a:rPr lang="en-US" sz="2400" dirty="0">
                <a:solidFill>
                  <a:schemeClr val="tx1"/>
                </a:solidFill>
              </a:rPr>
              <a:t>Our vast experience enables us to offer expert knowledge to stakeholders and national initiators involved in improving the quality and development of the </a:t>
            </a:r>
            <a:r>
              <a:rPr lang="en-US" sz="2400" dirty="0">
                <a:solidFill>
                  <a:srgbClr val="C00000"/>
                </a:solidFill>
              </a:rPr>
              <a:t>fields of education, research and youth work.</a:t>
            </a:r>
            <a:r>
              <a:rPr lang="en-US" sz="2400" dirty="0">
                <a:solidFill>
                  <a:schemeClr val="tx1"/>
                </a:solidFill>
              </a:rPr>
              <a:t> </a:t>
            </a:r>
          </a:p>
          <a:p>
            <a:endParaRPr lang="en-US" sz="2400" dirty="0">
              <a:solidFill>
                <a:schemeClr val="tx1"/>
              </a:solidFill>
            </a:endParaRPr>
          </a:p>
          <a:p>
            <a:r>
              <a:rPr lang="en-US" sz="2400" dirty="0">
                <a:solidFill>
                  <a:schemeClr val="tx1"/>
                </a:solidFill>
              </a:rPr>
              <a:t>We are recognized for valuing and promoting </a:t>
            </a:r>
            <a:r>
              <a:rPr lang="en-US" sz="2400" dirty="0" err="1">
                <a:solidFill>
                  <a:schemeClr val="tx1"/>
                </a:solidFill>
              </a:rPr>
              <a:t>internationalisation</a:t>
            </a:r>
            <a:r>
              <a:rPr lang="en-US" sz="2400" dirty="0">
                <a:solidFill>
                  <a:schemeClr val="tx1"/>
                </a:solidFill>
              </a:rPr>
              <a:t> and we represent Estonia in </a:t>
            </a:r>
            <a:r>
              <a:rPr lang="en-US" sz="2400" dirty="0">
                <a:solidFill>
                  <a:srgbClr val="C00000"/>
                </a:solidFill>
              </a:rPr>
              <a:t>international cooperation </a:t>
            </a:r>
            <a:r>
              <a:rPr lang="en-US" sz="2400" dirty="0">
                <a:solidFill>
                  <a:schemeClr val="tx1"/>
                </a:solidFill>
              </a:rPr>
              <a:t>with partner </a:t>
            </a:r>
            <a:r>
              <a:rPr lang="en-US" sz="2400" dirty="0" err="1">
                <a:solidFill>
                  <a:schemeClr val="tx1"/>
                </a:solidFill>
              </a:rPr>
              <a:t>organisations</a:t>
            </a:r>
            <a:r>
              <a:rPr lang="en-US" sz="2400" dirty="0">
                <a:solidFill>
                  <a:schemeClr val="tx1"/>
                </a:solidFill>
              </a:rPr>
              <a:t> and networks</a:t>
            </a:r>
            <a:r>
              <a:rPr lang="en-US" sz="2400" dirty="0" smtClean="0">
                <a:solidFill>
                  <a:schemeClr val="tx1"/>
                </a:solidFill>
              </a:rPr>
              <a:t>.</a:t>
            </a:r>
            <a:endParaRPr lang="et-EE" sz="2400" dirty="0">
              <a:solidFill>
                <a:schemeClr val="tx1"/>
              </a:solidFill>
            </a:endParaRPr>
          </a:p>
        </p:txBody>
      </p:sp>
    </p:spTree>
    <p:extLst>
      <p:ext uri="{BB962C8B-B14F-4D97-AF65-F5344CB8AC3E}">
        <p14:creationId xmlns:p14="http://schemas.microsoft.com/office/powerpoint/2010/main" val="2468148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92696"/>
            <a:ext cx="7200651" cy="790575"/>
          </a:xfrm>
        </p:spPr>
        <p:txBody>
          <a:bodyPr/>
          <a:lstStyle/>
          <a:p>
            <a:r>
              <a:rPr lang="et-EE" sz="4000" dirty="0" err="1" smtClean="0">
                <a:solidFill>
                  <a:schemeClr val="tx1"/>
                </a:solidFill>
              </a:rPr>
              <a:t>Our</a:t>
            </a:r>
            <a:r>
              <a:rPr lang="et-EE" sz="4000" dirty="0" smtClean="0">
                <a:solidFill>
                  <a:schemeClr val="tx1"/>
                </a:solidFill>
              </a:rPr>
              <a:t> </a:t>
            </a:r>
            <a:r>
              <a:rPr lang="et-EE" sz="4000" dirty="0" err="1" smtClean="0">
                <a:solidFill>
                  <a:schemeClr val="tx1"/>
                </a:solidFill>
              </a:rPr>
              <a:t>mission</a:t>
            </a:r>
            <a:endParaRPr lang="et-EE" sz="4000" dirty="0">
              <a:solidFill>
                <a:schemeClr val="tx1"/>
              </a:solidFill>
            </a:endParaRPr>
          </a:p>
        </p:txBody>
      </p:sp>
      <p:sp>
        <p:nvSpPr>
          <p:cNvPr id="3" name="Content Placeholder 2"/>
          <p:cNvSpPr>
            <a:spLocks noGrp="1"/>
          </p:cNvSpPr>
          <p:nvPr>
            <p:ph idx="1"/>
          </p:nvPr>
        </p:nvSpPr>
        <p:spPr/>
        <p:txBody>
          <a:bodyPr/>
          <a:lstStyle/>
          <a:p>
            <a:pPr marL="0" indent="0">
              <a:buNone/>
            </a:pPr>
            <a:endParaRPr lang="et-EE" sz="2800" dirty="0" smtClean="0"/>
          </a:p>
          <a:p>
            <a:pPr marL="0" indent="0">
              <a:buNone/>
            </a:pPr>
            <a:r>
              <a:rPr lang="en-US" dirty="0">
                <a:solidFill>
                  <a:schemeClr val="tx1"/>
                </a:solidFill>
              </a:rPr>
              <a:t>Our mission is to increase the </a:t>
            </a:r>
            <a:r>
              <a:rPr lang="en-US" dirty="0">
                <a:solidFill>
                  <a:srgbClr val="C00000"/>
                </a:solidFill>
              </a:rPr>
              <a:t>welfare</a:t>
            </a:r>
            <a:r>
              <a:rPr lang="en-US" dirty="0">
                <a:solidFill>
                  <a:schemeClr val="tx1"/>
                </a:solidFill>
              </a:rPr>
              <a:t> and </a:t>
            </a:r>
            <a:r>
              <a:rPr lang="en-US" dirty="0">
                <a:solidFill>
                  <a:srgbClr val="C00000"/>
                </a:solidFill>
              </a:rPr>
              <a:t>competitiveness</a:t>
            </a:r>
            <a:r>
              <a:rPr lang="en-US" dirty="0">
                <a:solidFill>
                  <a:schemeClr val="tx1"/>
                </a:solidFill>
              </a:rPr>
              <a:t> of </a:t>
            </a:r>
            <a:r>
              <a:rPr lang="en-US" dirty="0" err="1">
                <a:solidFill>
                  <a:schemeClr val="tx1"/>
                </a:solidFill>
              </a:rPr>
              <a:t>organisations</a:t>
            </a:r>
            <a:r>
              <a:rPr lang="en-US" dirty="0">
                <a:solidFill>
                  <a:schemeClr val="tx1"/>
                </a:solidFill>
              </a:rPr>
              <a:t> and people by developing education, research and youth field </a:t>
            </a:r>
            <a:r>
              <a:rPr lang="en-US" dirty="0" smtClean="0">
                <a:solidFill>
                  <a:schemeClr val="tx1"/>
                </a:solidFill>
              </a:rPr>
              <a:t>.</a:t>
            </a:r>
            <a:endParaRPr lang="et-EE" dirty="0" smtClean="0">
              <a:solidFill>
                <a:schemeClr val="tx1"/>
              </a:solidFill>
            </a:endParaRPr>
          </a:p>
        </p:txBody>
      </p:sp>
    </p:spTree>
    <p:extLst>
      <p:ext uri="{BB962C8B-B14F-4D97-AF65-F5344CB8AC3E}">
        <p14:creationId xmlns:p14="http://schemas.microsoft.com/office/powerpoint/2010/main" val="342132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548680"/>
            <a:ext cx="7200651" cy="790575"/>
          </a:xfrm>
        </p:spPr>
        <p:txBody>
          <a:bodyPr/>
          <a:lstStyle/>
          <a:p>
            <a:r>
              <a:rPr lang="et-EE" sz="3200" dirty="0" err="1">
                <a:solidFill>
                  <a:schemeClr val="tx1"/>
                </a:solidFill>
              </a:rPr>
              <a:t>Our</a:t>
            </a:r>
            <a:r>
              <a:rPr lang="et-EE" sz="3200" dirty="0">
                <a:solidFill>
                  <a:schemeClr val="tx1"/>
                </a:solidFill>
              </a:rPr>
              <a:t> </a:t>
            </a:r>
            <a:r>
              <a:rPr lang="et-EE" sz="3200" dirty="0" err="1">
                <a:solidFill>
                  <a:schemeClr val="tx1"/>
                </a:solidFill>
              </a:rPr>
              <a:t>strategic</a:t>
            </a:r>
            <a:r>
              <a:rPr lang="et-EE" sz="3200" dirty="0">
                <a:solidFill>
                  <a:schemeClr val="tx1"/>
                </a:solidFill>
              </a:rPr>
              <a:t> </a:t>
            </a:r>
            <a:r>
              <a:rPr lang="et-EE" sz="3200" dirty="0" err="1">
                <a:solidFill>
                  <a:schemeClr val="tx1"/>
                </a:solidFill>
              </a:rPr>
              <a:t>framework</a:t>
            </a:r>
            <a:endParaRPr lang="et-EE" sz="3200" dirty="0">
              <a:solidFill>
                <a:schemeClr val="tx1"/>
              </a:solidFill>
            </a:endParaRPr>
          </a:p>
        </p:txBody>
      </p:sp>
      <p:sp>
        <p:nvSpPr>
          <p:cNvPr id="3" name="Content Placeholder 2"/>
          <p:cNvSpPr>
            <a:spLocks noGrp="1"/>
          </p:cNvSpPr>
          <p:nvPr>
            <p:ph idx="1"/>
          </p:nvPr>
        </p:nvSpPr>
        <p:spPr>
          <a:xfrm>
            <a:off x="1547664" y="1556792"/>
            <a:ext cx="7200651" cy="4114800"/>
          </a:xfrm>
        </p:spPr>
        <p:txBody>
          <a:bodyPr/>
          <a:lstStyle/>
          <a:p>
            <a:r>
              <a:rPr lang="en-US" sz="1800" dirty="0">
                <a:solidFill>
                  <a:schemeClr val="tx1"/>
                </a:solidFill>
              </a:rPr>
              <a:t>On the national level we align our actions </a:t>
            </a:r>
            <a:r>
              <a:rPr lang="en-US" sz="1800" dirty="0" smtClean="0">
                <a:solidFill>
                  <a:schemeClr val="tx1"/>
                </a:solidFill>
              </a:rPr>
              <a:t>with</a:t>
            </a:r>
            <a:r>
              <a:rPr lang="et-EE" sz="1800" dirty="0" smtClean="0">
                <a:solidFill>
                  <a:schemeClr val="tx1"/>
                </a:solidFill>
              </a:rPr>
              <a:t>:</a:t>
            </a:r>
          </a:p>
          <a:p>
            <a:pPr lvl="1"/>
            <a:r>
              <a:rPr lang="en-US" sz="1400" dirty="0" smtClean="0">
                <a:solidFill>
                  <a:schemeClr val="tx1"/>
                </a:solidFill>
              </a:rPr>
              <a:t>the </a:t>
            </a:r>
            <a:r>
              <a:rPr lang="en-US" sz="1400" dirty="0">
                <a:solidFill>
                  <a:schemeClr val="tx1"/>
                </a:solidFill>
              </a:rPr>
              <a:t>National Reform </a:t>
            </a:r>
            <a:r>
              <a:rPr lang="en-US" sz="1400" dirty="0" err="1">
                <a:solidFill>
                  <a:schemeClr val="tx1"/>
                </a:solidFill>
              </a:rPr>
              <a:t>Programme</a:t>
            </a:r>
            <a:r>
              <a:rPr lang="en-US" sz="1400" dirty="0">
                <a:solidFill>
                  <a:schemeClr val="tx1"/>
                </a:solidFill>
              </a:rPr>
              <a:t> </a:t>
            </a:r>
            <a:r>
              <a:rPr lang="en-US" sz="1400" dirty="0" smtClean="0">
                <a:solidFill>
                  <a:srgbClr val="C00000"/>
                </a:solidFill>
              </a:rPr>
              <a:t>"Estonia 2020</a:t>
            </a:r>
            <a:r>
              <a:rPr lang="et-EE" sz="1400" dirty="0" smtClean="0">
                <a:solidFill>
                  <a:srgbClr val="C00000"/>
                </a:solidFill>
              </a:rPr>
              <a:t>“</a:t>
            </a:r>
          </a:p>
          <a:p>
            <a:pPr lvl="1"/>
            <a:r>
              <a:rPr lang="en-US" sz="1400" dirty="0" smtClean="0">
                <a:solidFill>
                  <a:schemeClr val="tx1"/>
                </a:solidFill>
              </a:rPr>
              <a:t>the </a:t>
            </a:r>
            <a:r>
              <a:rPr lang="en-US" sz="1400" dirty="0">
                <a:solidFill>
                  <a:schemeClr val="tx1"/>
                </a:solidFill>
              </a:rPr>
              <a:t>National Strategy on Sustainable Development </a:t>
            </a:r>
            <a:r>
              <a:rPr lang="en-US" sz="1400" dirty="0">
                <a:solidFill>
                  <a:srgbClr val="C00000"/>
                </a:solidFill>
              </a:rPr>
              <a:t>"Sustainable Estonia 21". </a:t>
            </a:r>
            <a:endParaRPr lang="et-EE" sz="1400" dirty="0" smtClean="0">
              <a:solidFill>
                <a:srgbClr val="C00000"/>
              </a:solidFill>
            </a:endParaRPr>
          </a:p>
          <a:p>
            <a:pPr marL="457200" lvl="1" indent="0">
              <a:buNone/>
            </a:pPr>
            <a:endParaRPr lang="et-EE" sz="1400" dirty="0">
              <a:solidFill>
                <a:schemeClr val="tx1"/>
              </a:solidFill>
            </a:endParaRPr>
          </a:p>
          <a:p>
            <a:pPr marL="457200" lvl="1" indent="0">
              <a:buNone/>
            </a:pPr>
            <a:r>
              <a:rPr lang="en-US" sz="1600" dirty="0" smtClean="0">
                <a:solidFill>
                  <a:schemeClr val="tx1"/>
                </a:solidFill>
              </a:rPr>
              <a:t>On </a:t>
            </a:r>
            <a:r>
              <a:rPr lang="en-US" sz="1600" dirty="0">
                <a:solidFill>
                  <a:schemeClr val="tx1"/>
                </a:solidFill>
              </a:rPr>
              <a:t>the international level we are guided by the European Union's economic growth strategy </a:t>
            </a:r>
            <a:r>
              <a:rPr lang="en-US" sz="1600" dirty="0">
                <a:solidFill>
                  <a:srgbClr val="C00000"/>
                </a:solidFill>
              </a:rPr>
              <a:t>"Europe 2020".</a:t>
            </a:r>
          </a:p>
          <a:p>
            <a:endParaRPr lang="en-US" sz="1800" dirty="0">
              <a:solidFill>
                <a:schemeClr val="tx1"/>
              </a:solidFill>
            </a:endParaRPr>
          </a:p>
          <a:p>
            <a:r>
              <a:rPr lang="en-US" sz="1800" dirty="0">
                <a:solidFill>
                  <a:schemeClr val="tx1"/>
                </a:solidFill>
              </a:rPr>
              <a:t>The strategic impact objectives of the measures we implement are set in national and international framework documents, the meeting of these objectives is evaluated by those who set them. In implementing measures and developing our fields of work we are guided by the following development plans</a:t>
            </a:r>
            <a:r>
              <a:rPr lang="en-US" sz="1800" dirty="0" smtClean="0">
                <a:solidFill>
                  <a:schemeClr val="tx1"/>
                </a:solidFill>
              </a:rPr>
              <a:t>:</a:t>
            </a:r>
            <a:r>
              <a:rPr lang="et-EE" sz="1800" dirty="0" smtClean="0">
                <a:solidFill>
                  <a:schemeClr val="tx1"/>
                </a:solidFill>
              </a:rPr>
              <a:t/>
            </a:r>
            <a:br>
              <a:rPr lang="et-EE" sz="1800" dirty="0" smtClean="0">
                <a:solidFill>
                  <a:schemeClr val="tx1"/>
                </a:solidFill>
              </a:rPr>
            </a:br>
            <a:endParaRPr lang="en-US" sz="1200" dirty="0">
              <a:solidFill>
                <a:schemeClr val="tx1"/>
              </a:solidFill>
            </a:endParaRPr>
          </a:p>
          <a:p>
            <a:pPr marL="0" indent="0">
              <a:buNone/>
            </a:pPr>
            <a:r>
              <a:rPr lang="en-US" sz="1800" dirty="0">
                <a:solidFill>
                  <a:srgbClr val="C00000"/>
                </a:solidFill>
              </a:rPr>
              <a:t>-	Estonian Lifelong Learning Strategy 2020</a:t>
            </a:r>
          </a:p>
          <a:p>
            <a:pPr marL="0" indent="0">
              <a:buNone/>
            </a:pPr>
            <a:r>
              <a:rPr lang="en-US" sz="1800" dirty="0">
                <a:solidFill>
                  <a:srgbClr val="C00000"/>
                </a:solidFill>
              </a:rPr>
              <a:t>-	Knowledge-based Estonia 2014-2020</a:t>
            </a:r>
          </a:p>
          <a:p>
            <a:pPr marL="0" indent="0">
              <a:buNone/>
            </a:pPr>
            <a:r>
              <a:rPr lang="en-US" sz="1800" dirty="0">
                <a:solidFill>
                  <a:srgbClr val="C00000"/>
                </a:solidFill>
              </a:rPr>
              <a:t>-	Youth Field Development Plan </a:t>
            </a:r>
            <a:r>
              <a:rPr lang="en-US" sz="1800" dirty="0" smtClean="0">
                <a:solidFill>
                  <a:srgbClr val="C00000"/>
                </a:solidFill>
              </a:rPr>
              <a:t>2014-2020</a:t>
            </a:r>
            <a:endParaRPr lang="en-US" sz="1800" dirty="0">
              <a:solidFill>
                <a:srgbClr val="C00000"/>
              </a:solidFill>
            </a:endParaRPr>
          </a:p>
        </p:txBody>
      </p:sp>
    </p:spTree>
    <p:extLst>
      <p:ext uri="{BB962C8B-B14F-4D97-AF65-F5344CB8AC3E}">
        <p14:creationId xmlns:p14="http://schemas.microsoft.com/office/powerpoint/2010/main" val="102732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60169" y="2060848"/>
            <a:ext cx="1372616" cy="338554"/>
          </a:xfrm>
          <a:prstGeom prst="rect">
            <a:avLst/>
          </a:prstGeom>
          <a:noFill/>
        </p:spPr>
        <p:txBody>
          <a:bodyPr wrap="square" rtlCol="0">
            <a:spAutoFit/>
          </a:bodyPr>
          <a:lstStyle/>
          <a:p>
            <a:pPr algn="r"/>
            <a:r>
              <a:rPr lang="et-EE" sz="1600" b="1" dirty="0" err="1">
                <a:latin typeface="Agency FB" panose="020B0503020202020204" pitchFamily="34" charset="0"/>
              </a:rPr>
              <a:t>Estonia's</a:t>
            </a:r>
            <a:r>
              <a:rPr lang="et-EE" sz="1600" b="1" dirty="0">
                <a:latin typeface="Agency FB" panose="020B0503020202020204" pitchFamily="34" charset="0"/>
              </a:rPr>
              <a:t> </a:t>
            </a:r>
            <a:r>
              <a:rPr lang="et-EE" sz="1600" b="1" dirty="0" err="1">
                <a:latin typeface="Agency FB" panose="020B0503020202020204" pitchFamily="34" charset="0"/>
              </a:rPr>
              <a:t>goals</a:t>
            </a:r>
            <a:endParaRPr lang="et-EE" sz="1600" b="1" dirty="0">
              <a:latin typeface="Agency FB" panose="020B0503020202020204" pitchFamily="34" charset="0"/>
            </a:endParaRPr>
          </a:p>
        </p:txBody>
      </p:sp>
      <p:sp>
        <p:nvSpPr>
          <p:cNvPr id="6" name="TextBox 5"/>
          <p:cNvSpPr txBox="1"/>
          <p:nvPr/>
        </p:nvSpPr>
        <p:spPr>
          <a:xfrm>
            <a:off x="7546751" y="2996952"/>
            <a:ext cx="1626459" cy="830997"/>
          </a:xfrm>
          <a:prstGeom prst="rect">
            <a:avLst/>
          </a:prstGeom>
          <a:noFill/>
        </p:spPr>
        <p:txBody>
          <a:bodyPr wrap="square" rtlCol="0">
            <a:spAutoFit/>
          </a:bodyPr>
          <a:lstStyle/>
          <a:p>
            <a:pPr algn="r"/>
            <a:r>
              <a:rPr lang="en-US" sz="1600" b="1" dirty="0">
                <a:latin typeface="Agency FB" panose="020B0503020202020204" pitchFamily="34" charset="0"/>
              </a:rPr>
              <a:t>Goals of the fields of education, research and youth work</a:t>
            </a:r>
            <a:endParaRPr lang="et-EE" sz="1600" b="1" dirty="0">
              <a:latin typeface="Agency FB" panose="020B0503020202020204" pitchFamily="34" charset="0"/>
            </a:endParaRPr>
          </a:p>
        </p:txBody>
      </p:sp>
      <p:sp>
        <p:nvSpPr>
          <p:cNvPr id="7" name="TextBox 6"/>
          <p:cNvSpPr txBox="1"/>
          <p:nvPr/>
        </p:nvSpPr>
        <p:spPr>
          <a:xfrm>
            <a:off x="7760169" y="4221088"/>
            <a:ext cx="1372616" cy="584775"/>
          </a:xfrm>
          <a:prstGeom prst="rect">
            <a:avLst/>
          </a:prstGeom>
          <a:noFill/>
        </p:spPr>
        <p:txBody>
          <a:bodyPr wrap="square" rtlCol="0">
            <a:spAutoFit/>
          </a:bodyPr>
          <a:lstStyle/>
          <a:p>
            <a:pPr algn="r"/>
            <a:r>
              <a:rPr lang="et-EE" sz="1600" b="1" dirty="0" err="1">
                <a:latin typeface="Agency FB" panose="020B0503020202020204" pitchFamily="34" charset="0"/>
              </a:rPr>
              <a:t>Our</a:t>
            </a:r>
            <a:r>
              <a:rPr lang="et-EE" sz="1600" b="1" dirty="0">
                <a:latin typeface="Agency FB" panose="020B0503020202020204" pitchFamily="34" charset="0"/>
              </a:rPr>
              <a:t> </a:t>
            </a:r>
            <a:r>
              <a:rPr lang="et-EE" sz="1600" b="1" dirty="0" err="1">
                <a:latin typeface="Agency FB" panose="020B0503020202020204" pitchFamily="34" charset="0"/>
              </a:rPr>
              <a:t>goal</a:t>
            </a:r>
            <a:r>
              <a:rPr lang="et-EE" sz="1600" b="1" dirty="0">
                <a:latin typeface="Agency FB" panose="020B0503020202020204" pitchFamily="34" charset="0"/>
              </a:rPr>
              <a:t> </a:t>
            </a:r>
            <a:r>
              <a:rPr lang="et-EE" sz="1600" b="1" dirty="0" err="1">
                <a:latin typeface="Agency FB" panose="020B0503020202020204" pitchFamily="34" charset="0"/>
              </a:rPr>
              <a:t>in</a:t>
            </a:r>
            <a:r>
              <a:rPr lang="et-EE" sz="1600" b="1" dirty="0">
                <a:latin typeface="Agency FB" panose="020B0503020202020204" pitchFamily="34" charset="0"/>
              </a:rPr>
              <a:t> </a:t>
            </a:r>
            <a:r>
              <a:rPr lang="et-EE" sz="1600" b="1" dirty="0" err="1">
                <a:latin typeface="Agency FB" panose="020B0503020202020204" pitchFamily="34" charset="0"/>
              </a:rPr>
              <a:t>society</a:t>
            </a:r>
            <a:endParaRPr lang="et-EE" sz="1600" b="1" dirty="0">
              <a:latin typeface="Agency FB" panose="020B0503020202020204" pitchFamily="34" charset="0"/>
            </a:endParaRPr>
          </a:p>
        </p:txBody>
      </p:sp>
      <p:sp>
        <p:nvSpPr>
          <p:cNvPr id="8" name="TextBox 7"/>
          <p:cNvSpPr txBox="1"/>
          <p:nvPr/>
        </p:nvSpPr>
        <p:spPr>
          <a:xfrm>
            <a:off x="7524328" y="5301208"/>
            <a:ext cx="1672734" cy="338554"/>
          </a:xfrm>
          <a:prstGeom prst="rect">
            <a:avLst/>
          </a:prstGeom>
          <a:noFill/>
        </p:spPr>
        <p:txBody>
          <a:bodyPr wrap="square" rtlCol="0">
            <a:spAutoFit/>
          </a:bodyPr>
          <a:lstStyle/>
          <a:p>
            <a:pPr algn="r"/>
            <a:r>
              <a:rPr lang="et-EE" sz="1600" b="1" dirty="0" err="1">
                <a:latin typeface="Agency FB" panose="020B0503020202020204" pitchFamily="34" charset="0"/>
              </a:rPr>
              <a:t>Our</a:t>
            </a:r>
            <a:r>
              <a:rPr lang="et-EE" sz="1600" b="1" dirty="0">
                <a:latin typeface="Agency FB" panose="020B0503020202020204" pitchFamily="34" charset="0"/>
              </a:rPr>
              <a:t> </a:t>
            </a:r>
            <a:r>
              <a:rPr lang="et-EE" sz="1600" b="1" dirty="0" err="1">
                <a:latin typeface="Agency FB" panose="020B0503020202020204" pitchFamily="34" charset="0"/>
              </a:rPr>
              <a:t>fields</a:t>
            </a:r>
            <a:r>
              <a:rPr lang="et-EE" sz="1600" b="1" dirty="0">
                <a:latin typeface="Agency FB" panose="020B0503020202020204" pitchFamily="34" charset="0"/>
              </a:rPr>
              <a:t> </a:t>
            </a:r>
            <a:r>
              <a:rPr lang="et-EE" sz="1600" b="1" dirty="0" err="1">
                <a:latin typeface="Agency FB" panose="020B0503020202020204" pitchFamily="34" charset="0"/>
              </a:rPr>
              <a:t>of</a:t>
            </a:r>
            <a:r>
              <a:rPr lang="et-EE" sz="1600" b="1" dirty="0">
                <a:latin typeface="Agency FB" panose="020B0503020202020204" pitchFamily="34" charset="0"/>
              </a:rPr>
              <a:t> </a:t>
            </a:r>
            <a:r>
              <a:rPr lang="et-EE" sz="1600" b="1" dirty="0" err="1">
                <a:latin typeface="Agency FB" panose="020B0503020202020204" pitchFamily="34" charset="0"/>
              </a:rPr>
              <a:t>work</a:t>
            </a:r>
            <a:r>
              <a:rPr lang="et-EE" sz="1600" b="1" dirty="0">
                <a:latin typeface="Agency FB" panose="020B0503020202020204" pitchFamily="34" charset="0"/>
              </a:rPr>
              <a:t> </a:t>
            </a:r>
          </a:p>
        </p:txBody>
      </p:sp>
      <p:sp>
        <p:nvSpPr>
          <p:cNvPr id="9" name="Title 1"/>
          <p:cNvSpPr>
            <a:spLocks noGrp="1"/>
          </p:cNvSpPr>
          <p:nvPr>
            <p:ph type="title"/>
          </p:nvPr>
        </p:nvSpPr>
        <p:spPr>
          <a:xfrm>
            <a:off x="1835696" y="764704"/>
            <a:ext cx="7200651" cy="790575"/>
          </a:xfrm>
        </p:spPr>
        <p:txBody>
          <a:bodyPr/>
          <a:lstStyle/>
          <a:p>
            <a:r>
              <a:rPr lang="et-EE" sz="3200" dirty="0" err="1" smtClean="0">
                <a:solidFill>
                  <a:schemeClr val="tx1"/>
                </a:solidFill>
              </a:rPr>
              <a:t>Our</a:t>
            </a:r>
            <a:r>
              <a:rPr lang="et-EE" sz="3200" dirty="0" smtClean="0">
                <a:solidFill>
                  <a:schemeClr val="tx1"/>
                </a:solidFill>
              </a:rPr>
              <a:t> </a:t>
            </a:r>
            <a:r>
              <a:rPr lang="et-EE" sz="3200" dirty="0" err="1" smtClean="0">
                <a:solidFill>
                  <a:schemeClr val="tx1"/>
                </a:solidFill>
              </a:rPr>
              <a:t>goal</a:t>
            </a:r>
            <a:r>
              <a:rPr lang="et-EE" sz="3200" dirty="0" smtClean="0">
                <a:solidFill>
                  <a:schemeClr val="tx1"/>
                </a:solidFill>
              </a:rPr>
              <a:t> </a:t>
            </a:r>
            <a:r>
              <a:rPr lang="et-EE" sz="3200" dirty="0" err="1" smtClean="0">
                <a:solidFill>
                  <a:schemeClr val="tx1"/>
                </a:solidFill>
              </a:rPr>
              <a:t>in</a:t>
            </a:r>
            <a:r>
              <a:rPr lang="et-EE" sz="3200" dirty="0" smtClean="0">
                <a:solidFill>
                  <a:schemeClr val="tx1"/>
                </a:solidFill>
              </a:rPr>
              <a:t> </a:t>
            </a:r>
            <a:r>
              <a:rPr lang="et-EE" sz="3200" dirty="0" err="1" smtClean="0">
                <a:solidFill>
                  <a:schemeClr val="tx1"/>
                </a:solidFill>
              </a:rPr>
              <a:t>society</a:t>
            </a:r>
            <a:endParaRPr lang="et-EE" sz="32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799"/>
            <a:ext cx="7045268" cy="506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753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himedes_klassikalin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rchimedes-vertical">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Archimedes_klassikaline</Template>
  <TotalTime>1772</TotalTime>
  <Words>1180</Words>
  <Application>Microsoft Office PowerPoint</Application>
  <PresentationFormat>On-screen Show (4:3)</PresentationFormat>
  <Paragraphs>197</Paragraphs>
  <Slides>32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Agency FB</vt:lpstr>
      <vt:lpstr>Arial</vt:lpstr>
      <vt:lpstr>Calibri</vt:lpstr>
      <vt:lpstr>Times New Roman</vt:lpstr>
      <vt:lpstr>Archimedes_klassikaline</vt:lpstr>
      <vt:lpstr>Archimedes-vertical</vt:lpstr>
      <vt:lpstr>Archimedes Foundation</vt:lpstr>
      <vt:lpstr>PowerPoint Presentation</vt:lpstr>
      <vt:lpstr>PowerPoint Presentation</vt:lpstr>
      <vt:lpstr>PowerPoint Presentation</vt:lpstr>
      <vt:lpstr>Acts and regulations</vt:lpstr>
      <vt:lpstr>Our role in the society</vt:lpstr>
      <vt:lpstr>Our mission</vt:lpstr>
      <vt:lpstr>Our strategic framework</vt:lpstr>
      <vt:lpstr>Our goal in society</vt:lpstr>
      <vt:lpstr>Our goals in society</vt:lpstr>
      <vt:lpstr>Acknowledged quality</vt:lpstr>
      <vt:lpstr>Acknowledged quality – statistics</vt:lpstr>
      <vt:lpstr>Development based on knowledge and cooperation</vt:lpstr>
      <vt:lpstr>Development based on knowledge and cooperation</vt:lpstr>
      <vt:lpstr>Higher education international marketing Study in Estonia</vt:lpstr>
      <vt:lpstr>Trends in student mobility in Estonia</vt:lpstr>
      <vt:lpstr>Student mobility 2000-2015</vt:lpstr>
      <vt:lpstr>International degree students in Estonia</vt:lpstr>
      <vt:lpstr>Image of higher education in Estonia</vt:lpstr>
      <vt:lpstr>Development based on knowledge and cooperation</vt:lpstr>
      <vt:lpstr>Development based on knowledge and cooperation</vt:lpstr>
      <vt:lpstr>Targeted investments</vt:lpstr>
      <vt:lpstr>Targeted investments 2007-2013</vt:lpstr>
      <vt:lpstr>Targeted investments</vt:lpstr>
      <vt:lpstr>PowerPoint Presentation</vt:lpstr>
      <vt:lpstr>International cooperation</vt:lpstr>
      <vt:lpstr>PowerPoint Presentation</vt:lpstr>
      <vt:lpstr>Quality management system</vt:lpstr>
      <vt:lpstr>Our values</vt:lpstr>
      <vt:lpstr>How do we evaluate ourselves?</vt:lpstr>
      <vt:lpstr>Visit our channels!</vt:lpstr>
      <vt:lpstr>Thank you for your attention! Aitäh!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eero</dc:creator>
  <cp:lastModifiedBy>Rait Toompere</cp:lastModifiedBy>
  <cp:revision>83</cp:revision>
  <cp:lastPrinted>2016-07-01T12:24:47Z</cp:lastPrinted>
  <dcterms:created xsi:type="dcterms:W3CDTF">2016-06-13T09:30:13Z</dcterms:created>
  <dcterms:modified xsi:type="dcterms:W3CDTF">2016-07-05T14:26:21Z</dcterms:modified>
</cp:coreProperties>
</file>