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8" r:id="rId10"/>
    <p:sldId id="269" r:id="rId11"/>
    <p:sldId id="264" r:id="rId12"/>
    <p:sldId id="270" r:id="rId13"/>
    <p:sldId id="271" r:id="rId14"/>
    <p:sldId id="272" r:id="rId15"/>
    <p:sldId id="265" r:id="rId16"/>
    <p:sldId id="273" r:id="rId17"/>
    <p:sldId id="266" r:id="rId18"/>
    <p:sldId id="274" r:id="rId19"/>
    <p:sldId id="267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240" autoAdjust="0"/>
  </p:normalViewPr>
  <p:slideViewPr>
    <p:cSldViewPr>
      <p:cViewPr>
        <p:scale>
          <a:sx n="62" d="100"/>
          <a:sy n="62" d="100"/>
        </p:scale>
        <p:origin x="-159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BA5D7B-73EC-4955-BD62-1D31880D35D9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C12EBD-8F45-48C4-91DC-DFE9385D07E8}">
      <dgm:prSet phldrT="[Text]"/>
      <dgm:spPr/>
      <dgm:t>
        <a:bodyPr/>
        <a:lstStyle/>
        <a:p>
          <a:r>
            <a:rPr lang="en-US" dirty="0"/>
            <a:t>S1</a:t>
          </a:r>
        </a:p>
      </dgm:t>
    </dgm:pt>
    <dgm:pt modelId="{417A200C-E1A7-45DC-9295-EFE97881AD26}" type="parTrans" cxnId="{7F422DB2-5B07-4444-8DB0-15F7D302E8FE}">
      <dgm:prSet/>
      <dgm:spPr/>
      <dgm:t>
        <a:bodyPr/>
        <a:lstStyle/>
        <a:p>
          <a:endParaRPr lang="en-US"/>
        </a:p>
      </dgm:t>
    </dgm:pt>
    <dgm:pt modelId="{5A0D2C04-AFF1-445F-9D75-0A71A99C8A6F}" type="sibTrans" cxnId="{7F422DB2-5B07-4444-8DB0-15F7D302E8FE}">
      <dgm:prSet/>
      <dgm:spPr/>
      <dgm:t>
        <a:bodyPr/>
        <a:lstStyle/>
        <a:p>
          <a:endParaRPr lang="en-US"/>
        </a:p>
      </dgm:t>
    </dgm:pt>
    <dgm:pt modelId="{0B664FB0-77D4-49AD-BDB3-E2FFCAD27BE5}">
      <dgm:prSet phldrT="[Text]"/>
      <dgm:spPr/>
      <dgm:t>
        <a:bodyPr/>
        <a:lstStyle/>
        <a:p>
          <a:r>
            <a:rPr lang="en-US" b="1" dirty="0"/>
            <a:t>Institutional Context</a:t>
          </a:r>
          <a:endParaRPr lang="en-US" dirty="0"/>
        </a:p>
      </dgm:t>
    </dgm:pt>
    <dgm:pt modelId="{47BE2684-99D7-4B67-BD71-5B764992E95E}" type="parTrans" cxnId="{F7BC21A2-9D6E-49DC-99C5-4491E47AC5D3}">
      <dgm:prSet/>
      <dgm:spPr/>
      <dgm:t>
        <a:bodyPr/>
        <a:lstStyle/>
        <a:p>
          <a:endParaRPr lang="en-US"/>
        </a:p>
      </dgm:t>
    </dgm:pt>
    <dgm:pt modelId="{33CEA57B-5F20-4E71-8A27-FF7977220A6C}" type="sibTrans" cxnId="{F7BC21A2-9D6E-49DC-99C5-4491E47AC5D3}">
      <dgm:prSet/>
      <dgm:spPr/>
      <dgm:t>
        <a:bodyPr/>
        <a:lstStyle/>
        <a:p>
          <a:endParaRPr lang="en-US"/>
        </a:p>
      </dgm:t>
    </dgm:pt>
    <dgm:pt modelId="{599D78B2-51CC-4A1B-8A7F-1264D2EF93C4}">
      <dgm:prSet phldrT="[Tex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S2</a:t>
          </a:r>
        </a:p>
      </dgm:t>
    </dgm:pt>
    <dgm:pt modelId="{EF98A133-5030-4726-AA4F-D6ECB9580F69}" type="parTrans" cxnId="{210CE19E-ED17-4975-8627-351CCCB10D33}">
      <dgm:prSet/>
      <dgm:spPr/>
      <dgm:t>
        <a:bodyPr/>
        <a:lstStyle/>
        <a:p>
          <a:endParaRPr lang="en-US"/>
        </a:p>
      </dgm:t>
    </dgm:pt>
    <dgm:pt modelId="{E1AE15D6-8463-4119-8DFE-FE3234F47B9F}" type="sibTrans" cxnId="{210CE19E-ED17-4975-8627-351CCCB10D33}">
      <dgm:prSet/>
      <dgm:spPr/>
      <dgm:t>
        <a:bodyPr/>
        <a:lstStyle/>
        <a:p>
          <a:endParaRPr lang="en-US"/>
        </a:p>
      </dgm:t>
    </dgm:pt>
    <dgm:pt modelId="{3ADA5D48-082C-488C-8A80-275732524F19}">
      <dgm:prSet phldrT="[Text]"/>
      <dgm:spPr/>
      <dgm:t>
        <a:bodyPr/>
        <a:lstStyle/>
        <a:p>
          <a:r>
            <a:rPr lang="en-US" b="1" dirty="0"/>
            <a:t>Learning and Teaching Resources</a:t>
          </a:r>
          <a:endParaRPr lang="en-US" dirty="0"/>
        </a:p>
      </dgm:t>
    </dgm:pt>
    <dgm:pt modelId="{EBDC3988-B352-4811-9AD6-D719FBE26B39}" type="parTrans" cxnId="{3991A9A3-3EE4-4AD4-9885-1D9CEFD0B8A1}">
      <dgm:prSet/>
      <dgm:spPr/>
      <dgm:t>
        <a:bodyPr/>
        <a:lstStyle/>
        <a:p>
          <a:endParaRPr lang="en-US"/>
        </a:p>
      </dgm:t>
    </dgm:pt>
    <dgm:pt modelId="{A2F0A6B4-F204-4F5B-89C9-0E97A6FFF024}" type="sibTrans" cxnId="{3991A9A3-3EE4-4AD4-9885-1D9CEFD0B8A1}">
      <dgm:prSet/>
      <dgm:spPr/>
      <dgm:t>
        <a:bodyPr/>
        <a:lstStyle/>
        <a:p>
          <a:endParaRPr lang="en-US"/>
        </a:p>
      </dgm:t>
    </dgm:pt>
    <dgm:pt modelId="{40A9A2D5-20B8-4474-BAFB-E68831F278BF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S3</a:t>
          </a:r>
        </a:p>
      </dgm:t>
    </dgm:pt>
    <dgm:pt modelId="{7AC7E1B5-28F0-40F8-A662-DB458D40D263}" type="parTrans" cxnId="{E14C9966-ABFD-4362-9F13-74D8E3EA98D9}">
      <dgm:prSet/>
      <dgm:spPr/>
      <dgm:t>
        <a:bodyPr/>
        <a:lstStyle/>
        <a:p>
          <a:endParaRPr lang="en-US"/>
        </a:p>
      </dgm:t>
    </dgm:pt>
    <dgm:pt modelId="{8CA3B9ED-8722-4764-B40F-13EA7B3D2C0D}" type="sibTrans" cxnId="{E14C9966-ABFD-4362-9F13-74D8E3EA98D9}">
      <dgm:prSet/>
      <dgm:spPr/>
      <dgm:t>
        <a:bodyPr/>
        <a:lstStyle/>
        <a:p>
          <a:endParaRPr lang="en-US"/>
        </a:p>
      </dgm:t>
    </dgm:pt>
    <dgm:pt modelId="{F3352E95-6B5D-4AA7-977A-C87EE79EC4A9}">
      <dgm:prSet phldrT="[Text]"/>
      <dgm:spPr/>
      <dgm:t>
        <a:bodyPr/>
        <a:lstStyle/>
        <a:p>
          <a:r>
            <a:rPr lang="en-US" b="1" dirty="0"/>
            <a:t> Program Design and Review </a:t>
          </a:r>
          <a:endParaRPr lang="en-US" dirty="0"/>
        </a:p>
      </dgm:t>
    </dgm:pt>
    <dgm:pt modelId="{63DD89FC-A55E-429F-BBE6-DF6C24169DFD}" type="parTrans" cxnId="{A92EFE65-CCA0-4C30-8B93-ED211ECBCBB2}">
      <dgm:prSet/>
      <dgm:spPr/>
      <dgm:t>
        <a:bodyPr/>
        <a:lstStyle/>
        <a:p>
          <a:endParaRPr lang="en-US"/>
        </a:p>
      </dgm:t>
    </dgm:pt>
    <dgm:pt modelId="{2EC9E0C8-E44E-4DA9-8C47-CEF15EE85CBA}" type="sibTrans" cxnId="{A92EFE65-CCA0-4C30-8B93-ED211ECBCBB2}">
      <dgm:prSet/>
      <dgm:spPr/>
      <dgm:t>
        <a:bodyPr/>
        <a:lstStyle/>
        <a:p>
          <a:endParaRPr lang="en-US"/>
        </a:p>
      </dgm:t>
    </dgm:pt>
    <dgm:pt modelId="{20563800-018B-45F3-824B-5BE1BF6E2889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S4</a:t>
          </a:r>
        </a:p>
      </dgm:t>
    </dgm:pt>
    <dgm:pt modelId="{E508CBE7-B7F6-4021-B735-F7107DAB9411}" type="parTrans" cxnId="{B8F1A6C3-EB2E-4699-B4F7-FFE47C90DE43}">
      <dgm:prSet/>
      <dgm:spPr/>
      <dgm:t>
        <a:bodyPr/>
        <a:lstStyle/>
        <a:p>
          <a:endParaRPr lang="en-US"/>
        </a:p>
      </dgm:t>
    </dgm:pt>
    <dgm:pt modelId="{7F21395A-6413-4515-ADB8-6F3C3EB40A81}" type="sibTrans" cxnId="{B8F1A6C3-EB2E-4699-B4F7-FFE47C90DE43}">
      <dgm:prSet/>
      <dgm:spPr/>
      <dgm:t>
        <a:bodyPr/>
        <a:lstStyle/>
        <a:p>
          <a:endParaRPr lang="en-US"/>
        </a:p>
      </dgm:t>
    </dgm:pt>
    <dgm:pt modelId="{53C6BF0B-C241-4EB1-B4C7-13DC9C703F4F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S5</a:t>
          </a:r>
        </a:p>
      </dgm:t>
    </dgm:pt>
    <dgm:pt modelId="{A9B30C9B-FA77-4F1D-9720-2F7C55369150}" type="parTrans" cxnId="{0FBBDB3F-4E4F-479E-8B64-6CE56C983093}">
      <dgm:prSet/>
      <dgm:spPr/>
      <dgm:t>
        <a:bodyPr/>
        <a:lstStyle/>
        <a:p>
          <a:endParaRPr lang="en-US"/>
        </a:p>
      </dgm:t>
    </dgm:pt>
    <dgm:pt modelId="{8EA0F191-73B2-4F39-8D41-2114F7717FF6}" type="sibTrans" cxnId="{0FBBDB3F-4E4F-479E-8B64-6CE56C983093}">
      <dgm:prSet/>
      <dgm:spPr/>
      <dgm:t>
        <a:bodyPr/>
        <a:lstStyle/>
        <a:p>
          <a:endParaRPr lang="en-US"/>
        </a:p>
      </dgm:t>
    </dgm:pt>
    <dgm:pt modelId="{99C79F60-25DE-4E24-92DE-63D6C294A950}">
      <dgm:prSet/>
      <dgm:spPr/>
      <dgm:t>
        <a:bodyPr/>
        <a:lstStyle/>
        <a:p>
          <a:r>
            <a:rPr lang="en-US" b="1" dirty="0"/>
            <a:t>Teaching, Learning and Assessment</a:t>
          </a:r>
          <a:endParaRPr lang="en-US" dirty="0"/>
        </a:p>
      </dgm:t>
    </dgm:pt>
    <dgm:pt modelId="{D77416C0-7239-4C19-B6DE-9E70DC28991D}" type="parTrans" cxnId="{414DCC47-DE35-476B-82C5-C54219D4B5D8}">
      <dgm:prSet/>
      <dgm:spPr/>
      <dgm:t>
        <a:bodyPr/>
        <a:lstStyle/>
        <a:p>
          <a:endParaRPr lang="en-US"/>
        </a:p>
      </dgm:t>
    </dgm:pt>
    <dgm:pt modelId="{099DC963-1C9A-4DE4-9704-E2DCC0AA919B}" type="sibTrans" cxnId="{414DCC47-DE35-476B-82C5-C54219D4B5D8}">
      <dgm:prSet/>
      <dgm:spPr/>
      <dgm:t>
        <a:bodyPr/>
        <a:lstStyle/>
        <a:p>
          <a:endParaRPr lang="en-US"/>
        </a:p>
      </dgm:t>
    </dgm:pt>
    <dgm:pt modelId="{EE314FC6-2240-487C-A7FD-3EC43097EAE3}">
      <dgm:prSet/>
      <dgm:spPr/>
      <dgm:t>
        <a:bodyPr/>
        <a:lstStyle/>
        <a:p>
          <a:r>
            <a:rPr lang="en-US" b="1"/>
            <a:t>Quality Assurance System and continuous Improvement of Program</a:t>
          </a:r>
          <a:endParaRPr lang="en-US"/>
        </a:p>
      </dgm:t>
    </dgm:pt>
    <dgm:pt modelId="{1E575E7A-2003-411C-8B43-888D5AD6B0A9}" type="parTrans" cxnId="{ADAF72DF-4A5B-43D3-AE79-F726F7CBEF2A}">
      <dgm:prSet/>
      <dgm:spPr/>
      <dgm:t>
        <a:bodyPr/>
        <a:lstStyle/>
        <a:p>
          <a:endParaRPr lang="en-US"/>
        </a:p>
      </dgm:t>
    </dgm:pt>
    <dgm:pt modelId="{127767C3-52A8-4168-8888-295534F80A6C}" type="sibTrans" cxnId="{ADAF72DF-4A5B-43D3-AE79-F726F7CBEF2A}">
      <dgm:prSet/>
      <dgm:spPr/>
      <dgm:t>
        <a:bodyPr/>
        <a:lstStyle/>
        <a:p>
          <a:endParaRPr lang="en-US"/>
        </a:p>
      </dgm:t>
    </dgm:pt>
    <dgm:pt modelId="{E09D81FC-5F32-4332-9B88-FDD58F3BE9E1}" type="pres">
      <dgm:prSet presAssocID="{4FBA5D7B-73EC-4955-BD62-1D31880D35D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31C928-F2FB-484D-8D4E-2D5DDCBD079E}" type="pres">
      <dgm:prSet presAssocID="{22C12EBD-8F45-48C4-91DC-DFE9385D07E8}" presName="composite" presStyleCnt="0"/>
      <dgm:spPr/>
    </dgm:pt>
    <dgm:pt modelId="{DEE986B5-94F3-40C1-A1D9-F579038ED2A5}" type="pres">
      <dgm:prSet presAssocID="{22C12EBD-8F45-48C4-91DC-DFE9385D07E8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B82D0-12F0-4943-BD79-66CB405C1C1B}" type="pres">
      <dgm:prSet presAssocID="{22C12EBD-8F45-48C4-91DC-DFE9385D07E8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D66A78-9C3E-4047-B4CC-6480349D2455}" type="pres">
      <dgm:prSet presAssocID="{5A0D2C04-AFF1-445F-9D75-0A71A99C8A6F}" presName="sp" presStyleCnt="0"/>
      <dgm:spPr/>
    </dgm:pt>
    <dgm:pt modelId="{02C1C7BA-0A22-4CC9-9710-CA059F1C088C}" type="pres">
      <dgm:prSet presAssocID="{599D78B2-51CC-4A1B-8A7F-1264D2EF93C4}" presName="composite" presStyleCnt="0"/>
      <dgm:spPr/>
    </dgm:pt>
    <dgm:pt modelId="{A8FC3F2C-9D85-4389-9208-F334C64E673C}" type="pres">
      <dgm:prSet presAssocID="{599D78B2-51CC-4A1B-8A7F-1264D2EF93C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36BFA-5E84-413E-8834-DDFA1543CC26}" type="pres">
      <dgm:prSet presAssocID="{599D78B2-51CC-4A1B-8A7F-1264D2EF93C4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1BE7C-B3DC-41D5-B325-AADF1F7366CD}" type="pres">
      <dgm:prSet presAssocID="{E1AE15D6-8463-4119-8DFE-FE3234F47B9F}" presName="sp" presStyleCnt="0"/>
      <dgm:spPr/>
    </dgm:pt>
    <dgm:pt modelId="{E9CFBC68-41BD-499A-B7F8-3D8888B7A912}" type="pres">
      <dgm:prSet presAssocID="{40A9A2D5-20B8-4474-BAFB-E68831F278BF}" presName="composite" presStyleCnt="0"/>
      <dgm:spPr/>
    </dgm:pt>
    <dgm:pt modelId="{521CF1F4-36C9-4323-99BB-2DDAE7390BD4}" type="pres">
      <dgm:prSet presAssocID="{40A9A2D5-20B8-4474-BAFB-E68831F278BF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DB99F1-64A9-4EE0-B010-E9BD11DC5A4F}" type="pres">
      <dgm:prSet presAssocID="{40A9A2D5-20B8-4474-BAFB-E68831F278BF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4A7BE5-25C6-40D7-9EB4-70B86F8674A1}" type="pres">
      <dgm:prSet presAssocID="{8CA3B9ED-8722-4764-B40F-13EA7B3D2C0D}" presName="sp" presStyleCnt="0"/>
      <dgm:spPr/>
    </dgm:pt>
    <dgm:pt modelId="{5358C918-4015-4BD6-A357-F847D9B510F5}" type="pres">
      <dgm:prSet presAssocID="{20563800-018B-45F3-824B-5BE1BF6E2889}" presName="composite" presStyleCnt="0"/>
      <dgm:spPr/>
    </dgm:pt>
    <dgm:pt modelId="{41D6BFB3-1C02-40F7-AF19-171DD6FB73A6}" type="pres">
      <dgm:prSet presAssocID="{20563800-018B-45F3-824B-5BE1BF6E2889}" presName="parentText" presStyleLbl="alignNode1" presStyleIdx="3" presStyleCnt="5" custLinFactNeighborX="9037" custLinFactNeighborY="70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1B8C7-4E75-40D4-862F-8EE907072179}" type="pres">
      <dgm:prSet presAssocID="{20563800-018B-45F3-824B-5BE1BF6E2889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70F9A-C445-4583-8480-FDBE894E4288}" type="pres">
      <dgm:prSet presAssocID="{7F21395A-6413-4515-ADB8-6F3C3EB40A81}" presName="sp" presStyleCnt="0"/>
      <dgm:spPr/>
    </dgm:pt>
    <dgm:pt modelId="{323BF243-A7BA-4790-8372-F4EF5115A7B3}" type="pres">
      <dgm:prSet presAssocID="{53C6BF0B-C241-4EB1-B4C7-13DC9C703F4F}" presName="composite" presStyleCnt="0"/>
      <dgm:spPr/>
    </dgm:pt>
    <dgm:pt modelId="{BADA3200-513A-4BDD-AA09-D03E4F5CF383}" type="pres">
      <dgm:prSet presAssocID="{53C6BF0B-C241-4EB1-B4C7-13DC9C703F4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26AAB6-F61F-4E58-9801-93583440FB83}" type="pres">
      <dgm:prSet presAssocID="{53C6BF0B-C241-4EB1-B4C7-13DC9C703F4F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F1A6C3-EB2E-4699-B4F7-FFE47C90DE43}" srcId="{4FBA5D7B-73EC-4955-BD62-1D31880D35D9}" destId="{20563800-018B-45F3-824B-5BE1BF6E2889}" srcOrd="3" destOrd="0" parTransId="{E508CBE7-B7F6-4021-B735-F7107DAB9411}" sibTransId="{7F21395A-6413-4515-ADB8-6F3C3EB40A81}"/>
    <dgm:cxn modelId="{BE14513C-C40F-413B-A68A-EBF7A4D9C598}" type="presOf" srcId="{99C79F60-25DE-4E24-92DE-63D6C294A950}" destId="{F1D1B8C7-4E75-40D4-862F-8EE907072179}" srcOrd="0" destOrd="0" presId="urn:microsoft.com/office/officeart/2005/8/layout/chevron2"/>
    <dgm:cxn modelId="{87EA6F48-0C49-4E51-AFD4-9394D6D9B738}" type="presOf" srcId="{3ADA5D48-082C-488C-8A80-275732524F19}" destId="{BC036BFA-5E84-413E-8834-DDFA1543CC26}" srcOrd="0" destOrd="0" presId="urn:microsoft.com/office/officeart/2005/8/layout/chevron2"/>
    <dgm:cxn modelId="{210CE19E-ED17-4975-8627-351CCCB10D33}" srcId="{4FBA5D7B-73EC-4955-BD62-1D31880D35D9}" destId="{599D78B2-51CC-4A1B-8A7F-1264D2EF93C4}" srcOrd="1" destOrd="0" parTransId="{EF98A133-5030-4726-AA4F-D6ECB9580F69}" sibTransId="{E1AE15D6-8463-4119-8DFE-FE3234F47B9F}"/>
    <dgm:cxn modelId="{C5F7CF97-0E53-4460-87D6-0990CE66CEAC}" type="presOf" srcId="{599D78B2-51CC-4A1B-8A7F-1264D2EF93C4}" destId="{A8FC3F2C-9D85-4389-9208-F334C64E673C}" srcOrd="0" destOrd="0" presId="urn:microsoft.com/office/officeart/2005/8/layout/chevron2"/>
    <dgm:cxn modelId="{8D732514-A78A-4108-A189-DC0EB98FEDAD}" type="presOf" srcId="{53C6BF0B-C241-4EB1-B4C7-13DC9C703F4F}" destId="{BADA3200-513A-4BDD-AA09-D03E4F5CF383}" srcOrd="0" destOrd="0" presId="urn:microsoft.com/office/officeart/2005/8/layout/chevron2"/>
    <dgm:cxn modelId="{485210A1-AC0F-4A62-B48D-0AD742CA21B3}" type="presOf" srcId="{EE314FC6-2240-487C-A7FD-3EC43097EAE3}" destId="{EE26AAB6-F61F-4E58-9801-93583440FB83}" srcOrd="0" destOrd="0" presId="urn:microsoft.com/office/officeart/2005/8/layout/chevron2"/>
    <dgm:cxn modelId="{414DCC47-DE35-476B-82C5-C54219D4B5D8}" srcId="{20563800-018B-45F3-824B-5BE1BF6E2889}" destId="{99C79F60-25DE-4E24-92DE-63D6C294A950}" srcOrd="0" destOrd="0" parTransId="{D77416C0-7239-4C19-B6DE-9E70DC28991D}" sibTransId="{099DC963-1C9A-4DE4-9704-E2DCC0AA919B}"/>
    <dgm:cxn modelId="{64CCC0A4-E707-460D-B4FD-A77E23A377C3}" type="presOf" srcId="{40A9A2D5-20B8-4474-BAFB-E68831F278BF}" destId="{521CF1F4-36C9-4323-99BB-2DDAE7390BD4}" srcOrd="0" destOrd="0" presId="urn:microsoft.com/office/officeart/2005/8/layout/chevron2"/>
    <dgm:cxn modelId="{A92EFE65-CCA0-4C30-8B93-ED211ECBCBB2}" srcId="{40A9A2D5-20B8-4474-BAFB-E68831F278BF}" destId="{F3352E95-6B5D-4AA7-977A-C87EE79EC4A9}" srcOrd="0" destOrd="0" parTransId="{63DD89FC-A55E-429F-BBE6-DF6C24169DFD}" sibTransId="{2EC9E0C8-E44E-4DA9-8C47-CEF15EE85CBA}"/>
    <dgm:cxn modelId="{4AE24944-2E7F-4AAE-818A-55E0D0683398}" type="presOf" srcId="{F3352E95-6B5D-4AA7-977A-C87EE79EC4A9}" destId="{F2DB99F1-64A9-4EE0-B010-E9BD11DC5A4F}" srcOrd="0" destOrd="0" presId="urn:microsoft.com/office/officeart/2005/8/layout/chevron2"/>
    <dgm:cxn modelId="{E14C9966-ABFD-4362-9F13-74D8E3EA98D9}" srcId="{4FBA5D7B-73EC-4955-BD62-1D31880D35D9}" destId="{40A9A2D5-20B8-4474-BAFB-E68831F278BF}" srcOrd="2" destOrd="0" parTransId="{7AC7E1B5-28F0-40F8-A662-DB458D40D263}" sibTransId="{8CA3B9ED-8722-4764-B40F-13EA7B3D2C0D}"/>
    <dgm:cxn modelId="{68806A28-1F5C-4E57-8293-FCD1958838E0}" type="presOf" srcId="{0B664FB0-77D4-49AD-BDB3-E2FFCAD27BE5}" destId="{2B7B82D0-12F0-4943-BD79-66CB405C1C1B}" srcOrd="0" destOrd="0" presId="urn:microsoft.com/office/officeart/2005/8/layout/chevron2"/>
    <dgm:cxn modelId="{7F422DB2-5B07-4444-8DB0-15F7D302E8FE}" srcId="{4FBA5D7B-73EC-4955-BD62-1D31880D35D9}" destId="{22C12EBD-8F45-48C4-91DC-DFE9385D07E8}" srcOrd="0" destOrd="0" parTransId="{417A200C-E1A7-45DC-9295-EFE97881AD26}" sibTransId="{5A0D2C04-AFF1-445F-9D75-0A71A99C8A6F}"/>
    <dgm:cxn modelId="{5F34F1F5-0009-43EE-807D-C6DDEAFA3CCB}" type="presOf" srcId="{20563800-018B-45F3-824B-5BE1BF6E2889}" destId="{41D6BFB3-1C02-40F7-AF19-171DD6FB73A6}" srcOrd="0" destOrd="0" presId="urn:microsoft.com/office/officeart/2005/8/layout/chevron2"/>
    <dgm:cxn modelId="{C990E260-3136-4453-A46A-FA96AEDD3E9D}" type="presOf" srcId="{4FBA5D7B-73EC-4955-BD62-1D31880D35D9}" destId="{E09D81FC-5F32-4332-9B88-FDD58F3BE9E1}" srcOrd="0" destOrd="0" presId="urn:microsoft.com/office/officeart/2005/8/layout/chevron2"/>
    <dgm:cxn modelId="{F7BC21A2-9D6E-49DC-99C5-4491E47AC5D3}" srcId="{22C12EBD-8F45-48C4-91DC-DFE9385D07E8}" destId="{0B664FB0-77D4-49AD-BDB3-E2FFCAD27BE5}" srcOrd="0" destOrd="0" parTransId="{47BE2684-99D7-4B67-BD71-5B764992E95E}" sibTransId="{33CEA57B-5F20-4E71-8A27-FF7977220A6C}"/>
    <dgm:cxn modelId="{3991A9A3-3EE4-4AD4-9885-1D9CEFD0B8A1}" srcId="{599D78B2-51CC-4A1B-8A7F-1264D2EF93C4}" destId="{3ADA5D48-082C-488C-8A80-275732524F19}" srcOrd="0" destOrd="0" parTransId="{EBDC3988-B352-4811-9AD6-D719FBE26B39}" sibTransId="{A2F0A6B4-F204-4F5B-89C9-0E97A6FFF024}"/>
    <dgm:cxn modelId="{0FBBDB3F-4E4F-479E-8B64-6CE56C983093}" srcId="{4FBA5D7B-73EC-4955-BD62-1D31880D35D9}" destId="{53C6BF0B-C241-4EB1-B4C7-13DC9C703F4F}" srcOrd="4" destOrd="0" parTransId="{A9B30C9B-FA77-4F1D-9720-2F7C55369150}" sibTransId="{8EA0F191-73B2-4F39-8D41-2114F7717FF6}"/>
    <dgm:cxn modelId="{ADAF72DF-4A5B-43D3-AE79-F726F7CBEF2A}" srcId="{53C6BF0B-C241-4EB1-B4C7-13DC9C703F4F}" destId="{EE314FC6-2240-487C-A7FD-3EC43097EAE3}" srcOrd="0" destOrd="0" parTransId="{1E575E7A-2003-411C-8B43-888D5AD6B0A9}" sibTransId="{127767C3-52A8-4168-8888-295534F80A6C}"/>
    <dgm:cxn modelId="{C5F84A81-7847-4CA1-8B7E-5CAEA74A8E4F}" type="presOf" srcId="{22C12EBD-8F45-48C4-91DC-DFE9385D07E8}" destId="{DEE986B5-94F3-40C1-A1D9-F579038ED2A5}" srcOrd="0" destOrd="0" presId="urn:microsoft.com/office/officeart/2005/8/layout/chevron2"/>
    <dgm:cxn modelId="{39569155-9FE4-4B81-BDE4-CB9ACF3C0C81}" type="presParOf" srcId="{E09D81FC-5F32-4332-9B88-FDD58F3BE9E1}" destId="{4731C928-F2FB-484D-8D4E-2D5DDCBD079E}" srcOrd="0" destOrd="0" presId="urn:microsoft.com/office/officeart/2005/8/layout/chevron2"/>
    <dgm:cxn modelId="{2C4F8840-D967-4743-AE60-9F839E258614}" type="presParOf" srcId="{4731C928-F2FB-484D-8D4E-2D5DDCBD079E}" destId="{DEE986B5-94F3-40C1-A1D9-F579038ED2A5}" srcOrd="0" destOrd="0" presId="urn:microsoft.com/office/officeart/2005/8/layout/chevron2"/>
    <dgm:cxn modelId="{FE4925FB-EB0B-47C3-B917-C10AC44A96D0}" type="presParOf" srcId="{4731C928-F2FB-484D-8D4E-2D5DDCBD079E}" destId="{2B7B82D0-12F0-4943-BD79-66CB405C1C1B}" srcOrd="1" destOrd="0" presId="urn:microsoft.com/office/officeart/2005/8/layout/chevron2"/>
    <dgm:cxn modelId="{6445397C-D70F-4C15-AB8B-2FB7E5F9E55C}" type="presParOf" srcId="{E09D81FC-5F32-4332-9B88-FDD58F3BE9E1}" destId="{30D66A78-9C3E-4047-B4CC-6480349D2455}" srcOrd="1" destOrd="0" presId="urn:microsoft.com/office/officeart/2005/8/layout/chevron2"/>
    <dgm:cxn modelId="{0938FA49-9E2F-4994-84BB-3734D15A60B1}" type="presParOf" srcId="{E09D81FC-5F32-4332-9B88-FDD58F3BE9E1}" destId="{02C1C7BA-0A22-4CC9-9710-CA059F1C088C}" srcOrd="2" destOrd="0" presId="urn:microsoft.com/office/officeart/2005/8/layout/chevron2"/>
    <dgm:cxn modelId="{2055B233-0C87-4F3C-B31A-DBD2466DDA71}" type="presParOf" srcId="{02C1C7BA-0A22-4CC9-9710-CA059F1C088C}" destId="{A8FC3F2C-9D85-4389-9208-F334C64E673C}" srcOrd="0" destOrd="0" presId="urn:microsoft.com/office/officeart/2005/8/layout/chevron2"/>
    <dgm:cxn modelId="{CB336437-E3BB-4666-9F38-2C185D7AD524}" type="presParOf" srcId="{02C1C7BA-0A22-4CC9-9710-CA059F1C088C}" destId="{BC036BFA-5E84-413E-8834-DDFA1543CC26}" srcOrd="1" destOrd="0" presId="urn:microsoft.com/office/officeart/2005/8/layout/chevron2"/>
    <dgm:cxn modelId="{3D01CCEB-A778-4E7A-943C-7B83CADAE312}" type="presParOf" srcId="{E09D81FC-5F32-4332-9B88-FDD58F3BE9E1}" destId="{CBA1BE7C-B3DC-41D5-B325-AADF1F7366CD}" srcOrd="3" destOrd="0" presId="urn:microsoft.com/office/officeart/2005/8/layout/chevron2"/>
    <dgm:cxn modelId="{84054AEB-908A-4287-89D2-B99098AA3E53}" type="presParOf" srcId="{E09D81FC-5F32-4332-9B88-FDD58F3BE9E1}" destId="{E9CFBC68-41BD-499A-B7F8-3D8888B7A912}" srcOrd="4" destOrd="0" presId="urn:microsoft.com/office/officeart/2005/8/layout/chevron2"/>
    <dgm:cxn modelId="{9B2D5F9B-10BE-45B3-A3D3-CE77CE818433}" type="presParOf" srcId="{E9CFBC68-41BD-499A-B7F8-3D8888B7A912}" destId="{521CF1F4-36C9-4323-99BB-2DDAE7390BD4}" srcOrd="0" destOrd="0" presId="urn:microsoft.com/office/officeart/2005/8/layout/chevron2"/>
    <dgm:cxn modelId="{05E1548B-A80B-470B-A2F1-D24A964CB052}" type="presParOf" srcId="{E9CFBC68-41BD-499A-B7F8-3D8888B7A912}" destId="{F2DB99F1-64A9-4EE0-B010-E9BD11DC5A4F}" srcOrd="1" destOrd="0" presId="urn:microsoft.com/office/officeart/2005/8/layout/chevron2"/>
    <dgm:cxn modelId="{26CFD1B0-C3D5-44FA-BDB9-B6CE1E3DEF9D}" type="presParOf" srcId="{E09D81FC-5F32-4332-9B88-FDD58F3BE9E1}" destId="{1A4A7BE5-25C6-40D7-9EB4-70B86F8674A1}" srcOrd="5" destOrd="0" presId="urn:microsoft.com/office/officeart/2005/8/layout/chevron2"/>
    <dgm:cxn modelId="{B51A7D70-7D45-4F79-A442-16D2FEF266D1}" type="presParOf" srcId="{E09D81FC-5F32-4332-9B88-FDD58F3BE9E1}" destId="{5358C918-4015-4BD6-A357-F847D9B510F5}" srcOrd="6" destOrd="0" presId="urn:microsoft.com/office/officeart/2005/8/layout/chevron2"/>
    <dgm:cxn modelId="{8B54A1B1-0F68-4D3D-A36C-8D66C83B7C28}" type="presParOf" srcId="{5358C918-4015-4BD6-A357-F847D9B510F5}" destId="{41D6BFB3-1C02-40F7-AF19-171DD6FB73A6}" srcOrd="0" destOrd="0" presId="urn:microsoft.com/office/officeart/2005/8/layout/chevron2"/>
    <dgm:cxn modelId="{0C38F8E1-DE22-4E16-B851-A5888228BF3E}" type="presParOf" srcId="{5358C918-4015-4BD6-A357-F847D9B510F5}" destId="{F1D1B8C7-4E75-40D4-862F-8EE907072179}" srcOrd="1" destOrd="0" presId="urn:microsoft.com/office/officeart/2005/8/layout/chevron2"/>
    <dgm:cxn modelId="{C5ECB020-C1ED-470E-A3C8-7219EA33E000}" type="presParOf" srcId="{E09D81FC-5F32-4332-9B88-FDD58F3BE9E1}" destId="{32570F9A-C445-4583-8480-FDBE894E4288}" srcOrd="7" destOrd="0" presId="urn:microsoft.com/office/officeart/2005/8/layout/chevron2"/>
    <dgm:cxn modelId="{509D51C6-E423-40F9-B0D0-C540ED72B60C}" type="presParOf" srcId="{E09D81FC-5F32-4332-9B88-FDD58F3BE9E1}" destId="{323BF243-A7BA-4790-8372-F4EF5115A7B3}" srcOrd="8" destOrd="0" presId="urn:microsoft.com/office/officeart/2005/8/layout/chevron2"/>
    <dgm:cxn modelId="{93480C25-72FD-46E3-AB33-F3A94E5DCE18}" type="presParOf" srcId="{323BF243-A7BA-4790-8372-F4EF5115A7B3}" destId="{BADA3200-513A-4BDD-AA09-D03E4F5CF383}" srcOrd="0" destOrd="0" presId="urn:microsoft.com/office/officeart/2005/8/layout/chevron2"/>
    <dgm:cxn modelId="{1E7C55AD-379C-406F-9EA2-43F45E109266}" type="presParOf" srcId="{323BF243-A7BA-4790-8372-F4EF5115A7B3}" destId="{EE26AAB6-F61F-4E58-9801-93583440FB8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986B5-94F3-40C1-A1D9-F579038ED2A5}">
      <dsp:nvSpPr>
        <dsp:cNvPr id="0" name=""/>
        <dsp:cNvSpPr/>
      </dsp:nvSpPr>
      <dsp:spPr>
        <a:xfrm rot="5400000">
          <a:off x="-180689" y="182504"/>
          <a:ext cx="1204596" cy="84321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S1</a:t>
          </a:r>
        </a:p>
      </dsp:txBody>
      <dsp:txXfrm rot="-5400000">
        <a:off x="1" y="423424"/>
        <a:ext cx="843217" cy="361379"/>
      </dsp:txXfrm>
    </dsp:sp>
    <dsp:sp modelId="{2B7B82D0-12F0-4943-BD79-66CB405C1C1B}">
      <dsp:nvSpPr>
        <dsp:cNvPr id="0" name=""/>
        <dsp:cNvSpPr/>
      </dsp:nvSpPr>
      <dsp:spPr>
        <a:xfrm rot="5400000">
          <a:off x="3687714" y="-2842682"/>
          <a:ext cx="782987" cy="64719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/>
            <a:t>Institutional Context</a:t>
          </a:r>
          <a:endParaRPr lang="en-US" sz="2400" kern="1200" dirty="0"/>
        </a:p>
      </dsp:txBody>
      <dsp:txXfrm rot="-5400000">
        <a:off x="843217" y="40037"/>
        <a:ext cx="6433760" cy="706543"/>
      </dsp:txXfrm>
    </dsp:sp>
    <dsp:sp modelId="{A8FC3F2C-9D85-4389-9208-F334C64E673C}">
      <dsp:nvSpPr>
        <dsp:cNvPr id="0" name=""/>
        <dsp:cNvSpPr/>
      </dsp:nvSpPr>
      <dsp:spPr>
        <a:xfrm rot="5400000">
          <a:off x="-180689" y="1271098"/>
          <a:ext cx="1204596" cy="843217"/>
        </a:xfrm>
        <a:prstGeom prst="chevron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S2</a:t>
          </a:r>
        </a:p>
      </dsp:txBody>
      <dsp:txXfrm rot="-5400000">
        <a:off x="1" y="1512018"/>
        <a:ext cx="843217" cy="361379"/>
      </dsp:txXfrm>
    </dsp:sp>
    <dsp:sp modelId="{BC036BFA-5E84-413E-8834-DDFA1543CC26}">
      <dsp:nvSpPr>
        <dsp:cNvPr id="0" name=""/>
        <dsp:cNvSpPr/>
      </dsp:nvSpPr>
      <dsp:spPr>
        <a:xfrm rot="5400000">
          <a:off x="3687714" y="-1754088"/>
          <a:ext cx="782987" cy="64719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/>
            <a:t>Learning and Teaching Resources</a:t>
          </a:r>
          <a:endParaRPr lang="en-US" sz="2400" kern="1200" dirty="0"/>
        </a:p>
      </dsp:txBody>
      <dsp:txXfrm rot="-5400000">
        <a:off x="843217" y="1128631"/>
        <a:ext cx="6433760" cy="706543"/>
      </dsp:txXfrm>
    </dsp:sp>
    <dsp:sp modelId="{521CF1F4-36C9-4323-99BB-2DDAE7390BD4}">
      <dsp:nvSpPr>
        <dsp:cNvPr id="0" name=""/>
        <dsp:cNvSpPr/>
      </dsp:nvSpPr>
      <dsp:spPr>
        <a:xfrm rot="5400000">
          <a:off x="-180689" y="2359691"/>
          <a:ext cx="1204596" cy="843217"/>
        </a:xfrm>
        <a:prstGeom prst="chevron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S3</a:t>
          </a:r>
        </a:p>
      </dsp:txBody>
      <dsp:txXfrm rot="-5400000">
        <a:off x="1" y="2600611"/>
        <a:ext cx="843217" cy="361379"/>
      </dsp:txXfrm>
    </dsp:sp>
    <dsp:sp modelId="{F2DB99F1-64A9-4EE0-B010-E9BD11DC5A4F}">
      <dsp:nvSpPr>
        <dsp:cNvPr id="0" name=""/>
        <dsp:cNvSpPr/>
      </dsp:nvSpPr>
      <dsp:spPr>
        <a:xfrm rot="5400000">
          <a:off x="3687714" y="-665495"/>
          <a:ext cx="782987" cy="64719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/>
            <a:t> Program Design and Review </a:t>
          </a:r>
          <a:endParaRPr lang="en-US" sz="2400" kern="1200" dirty="0"/>
        </a:p>
      </dsp:txBody>
      <dsp:txXfrm rot="-5400000">
        <a:off x="843217" y="2217224"/>
        <a:ext cx="6433760" cy="706543"/>
      </dsp:txXfrm>
    </dsp:sp>
    <dsp:sp modelId="{41D6BFB3-1C02-40F7-AF19-171DD6FB73A6}">
      <dsp:nvSpPr>
        <dsp:cNvPr id="0" name=""/>
        <dsp:cNvSpPr/>
      </dsp:nvSpPr>
      <dsp:spPr>
        <a:xfrm rot="5400000">
          <a:off x="-104487" y="3533485"/>
          <a:ext cx="1204596" cy="843217"/>
        </a:xfrm>
        <a:prstGeom prst="chevron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S4</a:t>
          </a:r>
        </a:p>
      </dsp:txBody>
      <dsp:txXfrm rot="-5400000">
        <a:off x="76203" y="3774405"/>
        <a:ext cx="843217" cy="361379"/>
      </dsp:txXfrm>
    </dsp:sp>
    <dsp:sp modelId="{F1D1B8C7-4E75-40D4-862F-8EE907072179}">
      <dsp:nvSpPr>
        <dsp:cNvPr id="0" name=""/>
        <dsp:cNvSpPr/>
      </dsp:nvSpPr>
      <dsp:spPr>
        <a:xfrm rot="5400000">
          <a:off x="3687714" y="423097"/>
          <a:ext cx="782987" cy="64719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/>
            <a:t>Teaching, Learning and Assessment</a:t>
          </a:r>
          <a:endParaRPr lang="en-US" sz="2400" kern="1200" dirty="0"/>
        </a:p>
      </dsp:txBody>
      <dsp:txXfrm rot="-5400000">
        <a:off x="843217" y="3305816"/>
        <a:ext cx="6433760" cy="706543"/>
      </dsp:txXfrm>
    </dsp:sp>
    <dsp:sp modelId="{BADA3200-513A-4BDD-AA09-D03E4F5CF383}">
      <dsp:nvSpPr>
        <dsp:cNvPr id="0" name=""/>
        <dsp:cNvSpPr/>
      </dsp:nvSpPr>
      <dsp:spPr>
        <a:xfrm rot="5400000">
          <a:off x="-180689" y="4536877"/>
          <a:ext cx="1204596" cy="843217"/>
        </a:xfrm>
        <a:prstGeom prst="chevron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S5</a:t>
          </a:r>
        </a:p>
      </dsp:txBody>
      <dsp:txXfrm rot="-5400000">
        <a:off x="1" y="4777797"/>
        <a:ext cx="843217" cy="361379"/>
      </dsp:txXfrm>
    </dsp:sp>
    <dsp:sp modelId="{EE26AAB6-F61F-4E58-9801-93583440FB83}">
      <dsp:nvSpPr>
        <dsp:cNvPr id="0" name=""/>
        <dsp:cNvSpPr/>
      </dsp:nvSpPr>
      <dsp:spPr>
        <a:xfrm rot="5400000">
          <a:off x="3687714" y="1511690"/>
          <a:ext cx="782987" cy="64719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/>
            <a:t>Quality Assurance System and continuous Improvement of Program</a:t>
          </a:r>
          <a:endParaRPr lang="en-US" sz="2400" kern="1200"/>
        </a:p>
      </dsp:txBody>
      <dsp:txXfrm rot="-5400000">
        <a:off x="843217" y="4394409"/>
        <a:ext cx="6433760" cy="7065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AB72C-FD6F-4C41-8A24-7625B0C68125}" type="datetimeFigureOut">
              <a:rPr lang="en-US" smtClean="0"/>
              <a:pPr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3E152-F203-42B1-ACE7-B50818384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67000"/>
            <a:ext cx="7924800" cy="2232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/>
              <a:t>DRAFT Standards for the Accreditation  of e-Learning Programs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4" name="Picture 9" descr="Final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990600"/>
            <a:ext cx="2286000" cy="204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S1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1752600" y="5334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kern="1200" dirty="0"/>
                <a:t>Institutional Context</a:t>
              </a:r>
              <a:endParaRPr lang="en-US" sz="2400" kern="1200" dirty="0"/>
            </a:p>
          </p:txBody>
        </p:sp>
      </p:grp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1752600"/>
          <a:ext cx="8610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9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558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Indicators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8121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50" dirty="0">
                          <a:latin typeface="+mn-lt"/>
                          <a:ea typeface="SimSun"/>
                          <a:cs typeface="Calibri"/>
                        </a:rPr>
                        <a:t>1.4 Program Management</a:t>
                      </a:r>
                      <a:endParaRPr lang="en-US" sz="2400" kern="50" dirty="0">
                        <a:latin typeface="+mn-lt"/>
                        <a:ea typeface="SimSun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3088" marR="0" lvl="2" indent="-228600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0" algn="l"/>
                        </a:tabLst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 Academic leadership of the program and its organization are defined and transparent</a:t>
                      </a:r>
                    </a:p>
                    <a:p>
                      <a:pPr marL="573088" marR="0" lvl="2" indent="-22860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1.4.2 The administrative structure and processes effectively support the requirements of the program </a:t>
                      </a:r>
                    </a:p>
                    <a:p>
                      <a:pPr marL="573088" marR="0" lvl="2" indent="-22860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1.4.3 Selection criteria and Admission Policies and Regulations are defined and published </a:t>
                      </a:r>
                    </a:p>
                    <a:p>
                      <a:pPr marL="573088" marR="0" lvl="2" indent="-22860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1.4.4 A comprehensive system for Student support is in place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S2</a:t>
              </a:r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1752600" y="4572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Learning and Teaching Resources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608199"/>
          <a:ext cx="8686800" cy="458940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765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10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4601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6599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Human Resources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2.1.1 The number of Academic and Teaching Staff is appropriate for the program requirements.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2.1.2 The qualifications of Academic and Teaching Staff are appropriate to the curriculum and the delivery mode of the program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2.1.3 The number and qualification of Administrative and Technical Staff is adequate for the program requirements 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2.1.4 There are measures for  Capacity Building of Human Resources that respond to the training needs and reflect the particular mode of delivery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S2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1752600" y="4572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Learning and Teaching Resources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905000"/>
          <a:ext cx="8305800" cy="283707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2723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334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122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9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 Financial Resources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2.2.1 Budget is sufficient for efficient running of the program including technical Resources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2.2.2 Evidence for sustainability of the program is available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838200" y="2286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S2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1752600" y="3048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Learning and Teaching Resources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371600"/>
          <a:ext cx="8686800" cy="530352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5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122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9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 Technical Resources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2.3.1  IT Infrastructure is available and is in line with current security regulations and standards.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2.3.2 The education infrastructure should support different types of devices &amp; operating systems.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2.3.3. There is a policy for data protection and backup in place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2.3.4 There is a policy and a process for  Maintenance and upgrade of IT infrastructure.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2.3.5 Website and supporting platforms serving the requirements of the program are in place.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2.3.6 </a:t>
                      </a:r>
                      <a:r>
                        <a:rPr lang="en-US" sz="2400" kern="50" dirty="0">
                          <a:latin typeface="+mn-lt"/>
                          <a:ea typeface="SimSun"/>
                          <a:cs typeface="Calibri"/>
                        </a:rPr>
                        <a:t>Adequate IT Support</a:t>
                      </a:r>
                      <a:r>
                        <a:rPr lang="de-DE" sz="2400" kern="50" dirty="0">
                          <a:latin typeface="+mn-lt"/>
                          <a:ea typeface="SimSun"/>
                          <a:cs typeface="Calibri"/>
                        </a:rPr>
                        <a:t> meeting the requirements of the program is available for student and teaching staff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838200" y="2286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S2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1752600" y="3048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Learning and Teaching Resources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371601"/>
          <a:ext cx="8686800" cy="538866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5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7955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0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 Learning 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2.4.1 There is a diversity of learning material in accordance with the ILOs 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2.4.2 Access to the learning materials is unrestricted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2.4.3 The Institution ensures the quality of the learning media according to the scientific standards. 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2.4.4 A procedure for regular update of the learning media is in place. 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79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 Physical Resources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2.5.1 Adequate Physical Resources are available for running the program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2.5.2  Physical Resources supporting the achievement of the ILOs are available (e.g. workshops, labs).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S3</a:t>
              </a:r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1752600" y="4572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Program Design and Review 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371601"/>
          <a:ext cx="8686800" cy="527303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5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7955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/>
                        <a:t>3.1 Academic Reference Standards</a:t>
                      </a:r>
                      <a:endParaRPr lang="en-US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3.1.1 The Program adopts NARS /Accredited Reference Standards</a:t>
                      </a:r>
                    </a:p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3.1.2 The program  is in compliance with the adopted standards </a:t>
                      </a:r>
                      <a:endParaRPr 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79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/>
                        <a:t>3.2 Program Description</a:t>
                      </a:r>
                      <a:endParaRPr lang="en-US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3.2.1 Program Structure: </a:t>
                      </a:r>
                      <a:r>
                        <a:rPr lang="de-D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structure of the programme is defined and serves the achievement of the intended learning outcomes. </a:t>
                      </a:r>
                    </a:p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3.2.2 Intended Learning Outcomes:</a:t>
                      </a:r>
                      <a:r>
                        <a:rPr lang="de-DE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ILOs of the programme are defined, published and are appropriate for the qualification. </a:t>
                      </a:r>
                    </a:p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3.2.3  Alignment of the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Outcomes:The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Alignment of the Outcomes enables the achievement of the ILOS of the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programme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3.2.4 Course 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Descriptions:Course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Descriptions are publicly available, up to date and subjected to a policy for regular review and update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S3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1752600" y="4572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Program Design and Review 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600200"/>
          <a:ext cx="8458200" cy="20116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7955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/>
                        <a:t>3.3 Program Review and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3.3.1 The program is subjected to periodic review and development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3.3.2 The review process occurs with the participation of all relevant stakeholders</a:t>
                      </a:r>
                      <a:endParaRPr lang="en-US" sz="4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S4</a:t>
              </a:r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1752600" y="4572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Teaching, Learning and Assessment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676400"/>
          <a:ext cx="8686800" cy="45720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5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7955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/>
                        <a:t>4.1 Teaching and Learning Methods and Tools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/>
                        <a:t>4.1.1 Teaching and Learning Methods and Tools are appropriate for the ILOs and the mode of the delivery</a:t>
                      </a:r>
                    </a:p>
                    <a:p>
                      <a:r>
                        <a:rPr lang="en-US" sz="2400" kern="1200" dirty="0"/>
                        <a:t>4.1.2 T &amp; L methods and tools support flexibility of place of learning </a:t>
                      </a:r>
                    </a:p>
                    <a:p>
                      <a:r>
                        <a:rPr lang="en-US" sz="2400" kern="1200" dirty="0"/>
                        <a:t>4.1.3  T &amp; L methods and tools support flexibility of time</a:t>
                      </a:r>
                    </a:p>
                    <a:p>
                      <a:r>
                        <a:rPr lang="en-US" sz="2400" kern="1200" dirty="0"/>
                        <a:t>4.1.4  T &amp; L methods and tools promote a balanced personal and social learning</a:t>
                      </a:r>
                    </a:p>
                    <a:p>
                      <a:r>
                        <a:rPr lang="en-US" sz="2400" kern="1200" dirty="0"/>
                        <a:t>4.1.5  Use of a diversity of learning tasks to achieve the ILOs</a:t>
                      </a:r>
                      <a:endParaRPr lang="en-US" sz="4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S4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1752600" y="4572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Teaching, Learning and Assessment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371601"/>
          <a:ext cx="8915400" cy="54559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7955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/>
                        <a:t>4.2 Assessment 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4.2.1  Assessment regulations are published and available to the students </a:t>
                      </a:r>
                    </a:p>
                    <a:p>
                      <a:r>
                        <a:rPr lang="en-US" sz="2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4.2.2 Administration of the assessment process is efficient (e.g. planning, delivery, identity check, feedback)</a:t>
                      </a:r>
                    </a:p>
                    <a:p>
                      <a:r>
                        <a:rPr lang="en-US" sz="2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4.2.3 Methods and Tools are appropriate for the assessment of the achievement of the ILOs and to the mode of delivery</a:t>
                      </a:r>
                    </a:p>
                    <a:p>
                      <a:r>
                        <a:rPr lang="en-US" sz="2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4.2.4 Mechanisms to ensure fair and transparent Assessment are in place </a:t>
                      </a:r>
                    </a:p>
                    <a:p>
                      <a:r>
                        <a:rPr lang="en-US" sz="2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4.2.5 Students receive a timely and constructive Feedback </a:t>
                      </a:r>
                    </a:p>
                    <a:p>
                      <a:r>
                        <a:rPr lang="de-DE" sz="2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4.2.6 A system for </a:t>
                      </a:r>
                      <a:r>
                        <a:rPr lang="en-US" sz="2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Grievances and Complaint is in place</a:t>
                      </a:r>
                    </a:p>
                    <a:p>
                      <a:r>
                        <a:rPr lang="en-US" sz="2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4.2.7 Regulations to cope with malpractices are  in place </a:t>
                      </a:r>
                    </a:p>
                    <a:p>
                      <a:r>
                        <a:rPr lang="en-US" sz="2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4.2.8  Specific Examination Centers for E-Learning are available(  If needed)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S5</a:t>
              </a:r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1752600" y="4572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Quality Assurance System and continuous Improvement of Program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1676400"/>
          <a:ext cx="8305800" cy="39928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1128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929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7955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 Presence of comprehensive Policies for internal Quality Assurance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de-DE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5.1.1 The institution should have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comprehensive Policies </a:t>
                      </a:r>
                      <a:r>
                        <a:rPr lang="de-DE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internal quality assurance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de-DE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5.1.2 The policies are avialable to  relevant stakeholders. 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5.1.3 The institution’s policies  should provide </a:t>
                      </a:r>
                      <a:r>
                        <a:rPr lang="de-DE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tools to enhance the pedagogic effectiveness  of technologies as help on line, website map of the environment, learner’s path tracking, structure of the page, usage of icons, etc</a:t>
                      </a:r>
                      <a:r>
                        <a:rPr lang="en-US" sz="2400" b="0" kern="1200" dirty="0"/>
                        <a:t>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Pillars of the proposed e- learning</a:t>
            </a:r>
            <a:br>
              <a:rPr lang="en-US" sz="3200" b="1" dirty="0"/>
            </a:br>
            <a:r>
              <a:rPr lang="en-US" sz="3200" b="1" dirty="0"/>
              <a:t> Program accreditation Standards</a:t>
            </a:r>
          </a:p>
        </p:txBody>
      </p:sp>
      <p:pic>
        <p:nvPicPr>
          <p:cNvPr id="2050" name="Picture 2" descr="C:\Users\dell\Pictures\download (2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90800"/>
            <a:ext cx="8444424" cy="4267200"/>
          </a:xfrm>
          <a:prstGeom prst="rect">
            <a:avLst/>
          </a:prstGeom>
          <a:noFill/>
        </p:spPr>
      </p:pic>
      <p:sp>
        <p:nvSpPr>
          <p:cNvPr id="5" name="Isosceles Triangle 4"/>
          <p:cNvSpPr/>
          <p:nvPr/>
        </p:nvSpPr>
        <p:spPr>
          <a:xfrm>
            <a:off x="609600" y="1143000"/>
            <a:ext cx="8001000" cy="1447800"/>
          </a:xfrm>
          <a:prstGeom prst="triangle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e- learning program accreditation Standards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3810000"/>
            <a:ext cx="738664" cy="1981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of the mode of delivery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3429000"/>
            <a:ext cx="1015663" cy="2438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Consistency with NAQAAE’s standards for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86600" y="3886200"/>
            <a:ext cx="738664" cy="1981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NAQAAE standards core values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S5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1752600" y="4572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Quality Assurance System and continuous Improvement of Program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371601"/>
          <a:ext cx="8686800" cy="47396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5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7955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 The institution uses Performance Indicators and Measurement Tools 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5.2.1 Use</a:t>
                      </a:r>
                      <a:r>
                        <a:rPr lang="en-US" sz="2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Performance Indicators and Measurement Tools for regular self-evaluation.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5.2.2 E learning specific indicators are part of the used indicators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(Learning analytics &amp; signals for student performance used for automatic support and individualized</a:t>
                      </a:r>
                      <a:r>
                        <a:rPr lang="en-US" sz="2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tasks , recommendations, suggestion…)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5.2.3 the used tools are appropriate for the assessed indicators</a:t>
                      </a:r>
                    </a:p>
                    <a:p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S5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1752600" y="4572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Quality Assurance System and continuous Improvement of Program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1371601"/>
          <a:ext cx="8686800" cy="49377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7955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 Evidence for Comprehensibility and continuity of Self- Assessment is available 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5.3.1 Self-evaluation /Program annual reports are available</a:t>
                      </a:r>
                      <a:r>
                        <a:rPr lang="en-US" sz="2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accessible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5.3.2  Self evaluation is regular &amp; in light of benchmarks </a:t>
                      </a:r>
                    </a:p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5.3.3 Involvement of stakeholders in self evaluation.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5.3.4 Use of different feedback and collected data from technical support to improve the  system.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5.3.5 Use</a:t>
                      </a:r>
                      <a:r>
                        <a:rPr lang="en-GB" sz="2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feedback from tutors / staff about materials, pedagogy, assessment, workload etc...to improve the system and  the  administrative and operational processes.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S5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1752600" y="4572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dirty="0"/>
                <a:t>Quality Assurance System and continuous Improvement of Program</a:t>
              </a:r>
              <a:endParaRPr lang="en-US" sz="2400" kern="1200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1524000"/>
          <a:ext cx="9144000" cy="556580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3261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178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0638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Criteria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/>
                        <a:t>Indicators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81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 A functioning system for evaluation of  staff member performance is in place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5.4.1 The institution should have a functioning system for regular evaluation of  staff member performance.</a:t>
                      </a:r>
                    </a:p>
                    <a:p>
                      <a:r>
                        <a:rPr lang="en-US" sz="23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5.4.2 The institution uses staff evaluation results for accountability,</a:t>
                      </a:r>
                      <a:r>
                        <a:rPr lang="en-US" sz="23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promotions, incentives and capacity building of the staff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87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 Evidence for the implementation of  Improvement Plans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5.5.1 Corrective measures  are taken in light of the self-evaluation results and student feedback.</a:t>
                      </a: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5.5.2 The institution has established  Improvement Plans based on reflective analysis of self evaluation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40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 The institution provides evidence for Programs success 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3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Enrolment &amp; retention rates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3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Drop out rates (module level )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3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Graduates</a:t>
                      </a:r>
                      <a:r>
                        <a:rPr lang="en-US" sz="23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3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employability</a:t>
                      </a:r>
                      <a:r>
                        <a:rPr lang="de-DE" sz="23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rates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de-DE" sz="23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Stakeholders satisfaction 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Student centeredness</a:t>
            </a:r>
          </a:p>
          <a:p>
            <a:r>
              <a:rPr lang="en-US" dirty="0"/>
              <a:t>Credibility &amp; Ethics</a:t>
            </a:r>
          </a:p>
          <a:p>
            <a:r>
              <a:rPr lang="en-US" dirty="0"/>
              <a:t>Transparency</a:t>
            </a:r>
          </a:p>
          <a:p>
            <a:r>
              <a:rPr lang="en-US" dirty="0"/>
              <a:t>Fostering employability &amp; entrepreneurship</a:t>
            </a:r>
          </a:p>
          <a:p>
            <a:r>
              <a:rPr lang="en-US" dirty="0"/>
              <a:t>Community responsibility</a:t>
            </a:r>
          </a:p>
          <a:p>
            <a:r>
              <a:rPr lang="en-US" dirty="0"/>
              <a:t>Promoting continuous self evaluation and development</a:t>
            </a:r>
          </a:p>
          <a:p>
            <a:r>
              <a:rPr lang="en-US" dirty="0"/>
              <a:t>Coping with international standards &amp; progress</a:t>
            </a:r>
          </a:p>
          <a:p>
            <a:r>
              <a:rPr lang="en-US" dirty="0"/>
              <a:t>Quest for excellence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7174468" y="-316468"/>
            <a:ext cx="738664" cy="1981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NAQAAE standards core values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295400"/>
          <a:ext cx="8382000" cy="5206900"/>
        </p:xfrm>
        <a:graphic>
          <a:graphicData uri="http://schemas.openxmlformats.org/drawingml/2006/table">
            <a:tbl>
              <a:tblPr rtl="1"/>
              <a:tblGrid>
                <a:gridCol w="6007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43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1356">
                <a:tc>
                  <a:txBody>
                    <a:bodyPr/>
                    <a:lstStyle/>
                    <a:p>
                      <a:pPr marL="130810"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Batang"/>
                          <a:cs typeface="Times New Roman"/>
                        </a:rPr>
                        <a:t>Standards</a:t>
                      </a:r>
                      <a:endParaRPr lang="en-US" sz="2400" dirty="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130810"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Batang"/>
                          <a:cs typeface="Times New Roman"/>
                        </a:rPr>
                        <a:t>Domain</a:t>
                      </a:r>
                      <a:endParaRPr lang="en-US" sz="24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6108">
                <a:tc>
                  <a:txBody>
                    <a:bodyPr/>
                    <a:lstStyle/>
                    <a:p>
                      <a:pPr marL="57150"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Program Mission &amp; Objectives</a:t>
                      </a:r>
                      <a:endParaRPr lang="en-US" sz="24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57150" marR="0" indent="0" algn="ctr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Batang"/>
                          <a:cs typeface="Times New Roman"/>
                        </a:rPr>
                        <a:t>Administration of the Program</a:t>
                      </a:r>
                      <a:endParaRPr lang="en-US" sz="24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6108">
                <a:tc>
                  <a:txBody>
                    <a:bodyPr/>
                    <a:lstStyle/>
                    <a:p>
                      <a:pPr marL="57150"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Program Leadership &amp; Organization</a:t>
                      </a:r>
                      <a:endParaRPr lang="en-US" sz="2400" dirty="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371">
                <a:tc>
                  <a:txBody>
                    <a:bodyPr/>
                    <a:lstStyle/>
                    <a:p>
                      <a:pPr marL="57150"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Physical &amp;Financial Resources   and Supporting  Facilities</a:t>
                      </a:r>
                      <a:endParaRPr lang="en-US" sz="2400" dirty="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0192">
                <a:tc>
                  <a:txBody>
                    <a:bodyPr/>
                    <a:lstStyle/>
                    <a:p>
                      <a:pPr marL="57150" marR="0" indent="0" algn="l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Academic Reference Standards</a:t>
                      </a:r>
                      <a:endParaRPr lang="en-US" sz="2400" dirty="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57150" marR="0" indent="0" algn="ctr" rtl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Batang"/>
                          <a:cs typeface="Times New Roman"/>
                        </a:rPr>
                        <a:t>Educational Effectiveness of the Program</a:t>
                      </a:r>
                      <a:endParaRPr lang="en-US" sz="24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0192">
                <a:tc>
                  <a:txBody>
                    <a:bodyPr/>
                    <a:lstStyle/>
                    <a:p>
                      <a:pPr marL="57785"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Program design</a:t>
                      </a:r>
                      <a:endParaRPr lang="en-US" sz="2400" dirty="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0192">
                <a:tc>
                  <a:txBody>
                    <a:bodyPr/>
                    <a:lstStyle/>
                    <a:p>
                      <a:pPr marL="57785"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7645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Students</a:t>
                      </a:r>
                      <a:endParaRPr lang="en-US" sz="24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0192">
                <a:tc>
                  <a:txBody>
                    <a:bodyPr/>
                    <a:lstStyle/>
                    <a:p>
                      <a:pPr marL="57785"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Faculty</a:t>
                      </a:r>
                      <a:endParaRPr lang="en-US" sz="24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0192">
                <a:tc>
                  <a:txBody>
                    <a:bodyPr/>
                    <a:lstStyle/>
                    <a:p>
                      <a:pPr marL="57785"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1445" algn="l"/>
                          <a:tab pos="282702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Teaching &amp;Learning</a:t>
                      </a:r>
                      <a:r>
                        <a:rPr lang="ar-EG" sz="240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24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0192">
                <a:tc>
                  <a:txBody>
                    <a:bodyPr/>
                    <a:lstStyle/>
                    <a:p>
                      <a:pPr marL="57785"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1445" algn="l"/>
                          <a:tab pos="282702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Assessment of Learning Outcomes</a:t>
                      </a:r>
                      <a:endParaRPr lang="en-US" sz="24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0192">
                <a:tc>
                  <a:txBody>
                    <a:bodyPr/>
                    <a:lstStyle/>
                    <a:p>
                      <a:pPr marL="57785"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1445" algn="l"/>
                          <a:tab pos="282702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Enhancement &amp;Development</a:t>
                      </a:r>
                      <a:endParaRPr lang="en-US" sz="240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00192">
                <a:tc>
                  <a:txBody>
                    <a:bodyPr/>
                    <a:lstStyle/>
                    <a:p>
                      <a:pPr marL="57785"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1445" algn="l"/>
                          <a:tab pos="2827020" algn="l"/>
                        </a:tabLs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Indicators of Program Success</a:t>
                      </a:r>
                      <a:endParaRPr lang="en-US" sz="2400" dirty="0"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5400000">
            <a:off x="6450566" y="-971117"/>
            <a:ext cx="738664" cy="3276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Consistency with NAQAAE’s standards for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Pictures\Untitled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286"/>
            <a:ext cx="9238287" cy="678871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5400000">
            <a:off x="7250668" y="-392668"/>
            <a:ext cx="738664" cy="1981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of the mode of delivery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924800" cy="2232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b="1" dirty="0"/>
              <a:t>Standards &amp;Criteria for the Accreditation  of e-Learning Programs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762000" y="914400"/>
          <a:ext cx="7315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752600" y="5334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kern="1200" dirty="0"/>
                <a:t>Institutional Context</a:t>
              </a:r>
              <a:endParaRPr lang="en-US" sz="2400" kern="1200" dirty="0"/>
            </a:p>
          </p:txBody>
        </p:sp>
      </p:grp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1752600"/>
          <a:ext cx="8610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61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Indicators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748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50" dirty="0">
                          <a:latin typeface="+mn-lt"/>
                          <a:ea typeface="SimSun"/>
                          <a:cs typeface="Calibri"/>
                        </a:rPr>
                        <a:t>1.1 The program is in integrated into  the institutional context</a:t>
                      </a:r>
                      <a:endParaRPr lang="en-US" sz="2400" kern="50" dirty="0">
                        <a:latin typeface="+mn-lt"/>
                        <a:ea typeface="SimSun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50" dirty="0">
                          <a:latin typeface="+mn-lt"/>
                          <a:ea typeface="SimSun"/>
                          <a:cs typeface="Calibri"/>
                        </a:rPr>
                        <a:t>1.1.1 The program is in accordance with the institutional mission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50" dirty="0">
                          <a:latin typeface="+mn-lt"/>
                          <a:ea typeface="SimSun"/>
                          <a:cs typeface="Calibri"/>
                        </a:rPr>
                        <a:t>1.1.2 The institution's strategy and policies supports the character of the 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3498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1.2</a:t>
                      </a:r>
                      <a:r>
                        <a:rPr lang="en-US" sz="2400" b="1" baseline="0" dirty="0"/>
                        <a:t> Program 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1.2.1 The Program has clearly defined and publicly available mission and objectives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1.2.2 </a:t>
                      </a:r>
                      <a:r>
                        <a:rPr lang="en-US" sz="2400" kern="50" dirty="0">
                          <a:latin typeface="+mn-lt"/>
                          <a:ea typeface="SimSun"/>
                          <a:cs typeface="Calibri"/>
                        </a:rPr>
                        <a:t>The program responds to labor market -  Societal Needs 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1.2.3 </a:t>
                      </a:r>
                      <a:r>
                        <a:rPr lang="en-US" sz="2400" kern="50" dirty="0">
                          <a:latin typeface="+mn-lt"/>
                          <a:ea typeface="SimSun"/>
                          <a:cs typeface="Calibri"/>
                        </a:rPr>
                        <a:t>Processes for </a:t>
                      </a:r>
                      <a:r>
                        <a:rPr lang="de-DE" sz="2400" kern="50" dirty="0">
                          <a:solidFill>
                            <a:schemeClr val="tx1"/>
                          </a:solidFill>
                          <a:latin typeface="+mn-lt"/>
                          <a:ea typeface="SimSun"/>
                          <a:cs typeface="Calibri"/>
                        </a:rPr>
                        <a:t>periodic</a:t>
                      </a:r>
                      <a:r>
                        <a:rPr lang="de-DE" sz="2400" kern="50" dirty="0">
                          <a:solidFill>
                            <a:srgbClr val="FF0000"/>
                          </a:solidFill>
                          <a:latin typeface="+mn-lt"/>
                          <a:ea typeface="SimSun"/>
                          <a:cs typeface="Calibri"/>
                        </a:rPr>
                        <a:t> </a:t>
                      </a:r>
                      <a:r>
                        <a:rPr lang="en-US" sz="2400" kern="50" dirty="0">
                          <a:latin typeface="+mn-lt"/>
                          <a:ea typeface="SimSun"/>
                          <a:cs typeface="Calibri"/>
                        </a:rPr>
                        <a:t> review of the mission's statement and objectives are in place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09383" y="457200"/>
            <a:ext cx="843218" cy="1204596"/>
            <a:chOff x="0" y="1815"/>
            <a:chExt cx="843218" cy="1204596"/>
          </a:xfrm>
          <a:scene3d>
            <a:camera prst="orthographicFront"/>
            <a:lightRig rig="flat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80689" y="182504"/>
              <a:ext cx="1204596" cy="843217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423424"/>
              <a:ext cx="843217" cy="3613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/>
                <a:t>S1</a:t>
              </a:r>
            </a:p>
          </p:txBody>
        </p:sp>
      </p:grpSp>
      <p:grpSp>
        <p:nvGrpSpPr>
          <p:cNvPr id="3" name="Group 4"/>
          <p:cNvGrpSpPr/>
          <p:nvPr/>
        </p:nvGrpSpPr>
        <p:grpSpPr>
          <a:xfrm>
            <a:off x="1752600" y="533400"/>
            <a:ext cx="6471982" cy="782987"/>
            <a:chOff x="843217" y="1815"/>
            <a:chExt cx="6471982" cy="782987"/>
          </a:xfrm>
          <a:scene3d>
            <a:camera prst="orthographicFront"/>
            <a:lightRig rig="flat" dir="t"/>
          </a:scene3d>
        </p:grpSpPr>
        <p:sp>
          <p:nvSpPr>
            <p:cNvPr id="6" name="Round Same Side Corner Rectangle 5"/>
            <p:cNvSpPr/>
            <p:nvPr/>
          </p:nvSpPr>
          <p:spPr>
            <a:xfrm rot="5400000">
              <a:off x="3687714" y="-2842682"/>
              <a:ext cx="782987" cy="6471982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6"/>
            <p:cNvSpPr/>
            <p:nvPr/>
          </p:nvSpPr>
          <p:spPr>
            <a:xfrm>
              <a:off x="843217" y="40037"/>
              <a:ext cx="6433760" cy="7065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b="1" kern="1200" dirty="0"/>
                <a:t>Institutional Context</a:t>
              </a:r>
              <a:endParaRPr lang="en-US" sz="2400" kern="1200" dirty="0"/>
            </a:p>
          </p:txBody>
        </p:sp>
      </p:grp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1773322"/>
          <a:ext cx="8610600" cy="470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61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Indicators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748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50" dirty="0">
                          <a:latin typeface="+mn-lt"/>
                          <a:ea typeface="SimSun"/>
                          <a:cs typeface="Calibri"/>
                        </a:rPr>
                        <a:t>1.3 Program Ethics </a:t>
                      </a:r>
                      <a:endParaRPr lang="en-US" sz="2400" kern="50" dirty="0">
                        <a:latin typeface="+mn-lt"/>
                        <a:ea typeface="SimSun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4813" marR="0" lvl="2" indent="-60325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2400" kern="50" dirty="0">
                          <a:solidFill>
                            <a:schemeClr val="dk1"/>
                          </a:solidFill>
                          <a:latin typeface="+mn-lt"/>
                          <a:ea typeface="SimSun"/>
                          <a:cs typeface="Calibri"/>
                        </a:rPr>
                        <a:t>1.3.1 Credibility and Transparency of information about the program are guaranteed </a:t>
                      </a:r>
                    </a:p>
                    <a:p>
                      <a:pPr marL="404813" marR="0" lvl="2" indent="-60325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2400" kern="50" dirty="0">
                          <a:solidFill>
                            <a:schemeClr val="dk1"/>
                          </a:solidFill>
                          <a:latin typeface="+mn-lt"/>
                          <a:ea typeface="SimSun"/>
                          <a:cs typeface="Calibri"/>
                        </a:rPr>
                        <a:t>1.3.2 The institution has a policy to secure Copyright Issues and Intellectual Property Rights</a:t>
                      </a:r>
                    </a:p>
                    <a:p>
                      <a:pPr marL="404813" marR="0" lvl="2" indent="-60325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2400" kern="50" dirty="0">
                          <a:solidFill>
                            <a:schemeClr val="dk1"/>
                          </a:solidFill>
                          <a:latin typeface="+mn-lt"/>
                          <a:ea typeface="SimSun"/>
                          <a:cs typeface="Calibri"/>
                        </a:rPr>
                        <a:t>1.3.3 There are policies in place to avoid Conflict of Interest</a:t>
                      </a:r>
                    </a:p>
                    <a:p>
                      <a:pPr marL="404813" marR="0" lvl="2" indent="-60325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2400" kern="50" dirty="0">
                          <a:latin typeface="+mn-lt"/>
                          <a:ea typeface="SimSun"/>
                          <a:cs typeface="Calibri"/>
                        </a:rPr>
                        <a:t>1.3.4</a:t>
                      </a:r>
                      <a:r>
                        <a:rPr lang="en-US" sz="2400" kern="50" baseline="0" dirty="0">
                          <a:latin typeface="+mn-lt"/>
                          <a:ea typeface="SimSun"/>
                          <a:cs typeface="Calibri"/>
                        </a:rPr>
                        <a:t> </a:t>
                      </a:r>
                      <a:r>
                        <a:rPr lang="en-US" sz="2400" kern="50" dirty="0">
                          <a:latin typeface="+mn-lt"/>
                          <a:ea typeface="SimSun"/>
                          <a:cs typeface="Calibri"/>
                        </a:rPr>
                        <a:t>There is a policy in place to ensure Equity and non-discrimination</a:t>
                      </a:r>
                    </a:p>
                    <a:p>
                      <a:pPr marL="404813" marR="0" lvl="2" indent="-60325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</a:tabLst>
                        <a:defRPr/>
                      </a:pPr>
                      <a:endParaRPr lang="en-US" sz="2400" kern="50" dirty="0">
                        <a:solidFill>
                          <a:schemeClr val="dk1"/>
                        </a:solidFill>
                        <a:latin typeface="+mn-lt"/>
                        <a:ea typeface="SimSun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1329</Words>
  <Application>Microsoft Office PowerPoint</Application>
  <PresentationFormat>Экран (4:3)</PresentationFormat>
  <Paragraphs>196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DRAFT Standards for the Accreditation  of e-Learning Programs </vt:lpstr>
      <vt:lpstr>Pillars of the proposed e- learning  Program accreditation Standards</vt:lpstr>
      <vt:lpstr>Презентация PowerPoint</vt:lpstr>
      <vt:lpstr>Презентация PowerPoint</vt:lpstr>
      <vt:lpstr>Презентация PowerPoint</vt:lpstr>
      <vt:lpstr>Standards &amp;Criteria for the Accreditation  of e-Learning Programs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Mammadova</cp:lastModifiedBy>
  <cp:revision>25</cp:revision>
  <dcterms:created xsi:type="dcterms:W3CDTF">2015-07-11T20:55:56Z</dcterms:created>
  <dcterms:modified xsi:type="dcterms:W3CDTF">2016-11-11T10:48:13Z</dcterms:modified>
</cp:coreProperties>
</file>