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77" r:id="rId4"/>
    <p:sldId id="284" r:id="rId5"/>
    <p:sldId id="285" r:id="rId6"/>
    <p:sldId id="293" r:id="rId7"/>
    <p:sldId id="286" r:id="rId8"/>
    <p:sldId id="304" r:id="rId9"/>
    <p:sldId id="296" r:id="rId10"/>
    <p:sldId id="302" r:id="rId11"/>
    <p:sldId id="307" r:id="rId12"/>
    <p:sldId id="306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6433" autoAdjust="0"/>
  </p:normalViewPr>
  <p:slideViewPr>
    <p:cSldViewPr>
      <p:cViewPr>
        <p:scale>
          <a:sx n="78" d="100"/>
          <a:sy n="78" d="100"/>
        </p:scale>
        <p:origin x="-118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F0D-978A-47E6-9146-1C4FFC308253}" type="datetimeFigureOut">
              <a:rPr lang="fi-FI" smtClean="0"/>
              <a:pPr/>
              <a:t>21.11.2016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8BDB5-F319-404E-BFF3-114CE40A6FE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74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E1D-2D3D-495E-BA2D-0FE9B8094151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63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7E9-6748-4256-B039-6D73879E0D8A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20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5203-D8DE-42E7-AA2A-815563824AC7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69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67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3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2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47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06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83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4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7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08C2-6483-4264-B529-9372C722FA27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0814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61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52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74F7-81BE-45DB-BF43-E9B60B3D7D4C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804-E684-43B2-B29E-0551E127EF43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97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27E5-8F51-4477-AD85-CF5B67E9D29A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5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FE59-EC32-4DC4-9548-867D606C7905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200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BA5-7C8C-4385-AE81-20F2BA224583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02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9364-D4B9-4CE5-9C11-2745B71DCE5B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00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01EC-8813-43CA-9189-3D351B01599E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66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39006-11CE-419D-B9D1-4C3ED02901F4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9E98-DCE1-48B7-B2CD-F99AFC9452D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42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DA900-8817-C347-BAB3-C678BE80379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F3DC0-971B-4240-81EB-BD97F7789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2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ene.fi/en/universities-applied-sciences/effectiveness/structural-development" TargetMode="External"/><Relationship Id="rId2" Type="http://schemas.openxmlformats.org/officeDocument/2006/relationships/hyperlink" Target="https://studyinfo.fi/wp2/e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8134672" cy="2160240"/>
          </a:xfrm>
        </p:spPr>
        <p:txBody>
          <a:bodyPr>
            <a:noAutofit/>
          </a:bodyPr>
          <a:lstStyle/>
          <a:p>
            <a:pPr algn="l"/>
            <a:r>
              <a:rPr lang="fi-FI" altLang="fi-FI" sz="3600" b="1" dirty="0" smtClean="0">
                <a:solidFill>
                  <a:schemeClr val="bg1"/>
                </a:solidFill>
              </a:rPr>
              <a:t>ARENE – </a:t>
            </a:r>
            <a:r>
              <a:rPr lang="az-Latn-AZ" sz="3600" b="1" dirty="0" smtClean="0">
                <a:solidFill>
                  <a:schemeClr val="bg1"/>
                </a:solidFill>
              </a:rPr>
              <a:t>Fin Tətbiqi Elmlər Universitetlərinin Rektorlarının Şurası</a:t>
            </a:r>
            <a:r>
              <a:rPr lang="fi-FI" altLang="fi-FI" sz="3600" b="1" dirty="0" smtClean="0">
                <a:solidFill>
                  <a:schemeClr val="bg1"/>
                </a:solidFill>
              </a:rPr>
              <a:t> </a:t>
            </a:r>
            <a:r>
              <a:rPr lang="fi-FI" altLang="fi-FI" sz="3200" b="1" dirty="0" smtClean="0">
                <a:solidFill>
                  <a:schemeClr val="bg1"/>
                </a:solidFill>
              </a:rPr>
              <a:t/>
            </a:r>
            <a:br>
              <a:rPr lang="fi-FI" altLang="fi-FI" sz="3200" b="1" dirty="0" smtClean="0">
                <a:solidFill>
                  <a:schemeClr val="bg1"/>
                </a:solidFill>
              </a:rPr>
            </a:br>
            <a:r>
              <a:rPr lang="fi-FI" altLang="fi-FI" sz="3200" b="1" dirty="0" smtClean="0">
                <a:solidFill>
                  <a:schemeClr val="bg1"/>
                </a:solidFill>
              </a:rPr>
              <a:t/>
            </a:r>
            <a:br>
              <a:rPr lang="fi-FI" altLang="fi-FI" sz="3200" b="1" dirty="0" smtClean="0">
                <a:solidFill>
                  <a:schemeClr val="bg1"/>
                </a:solidFill>
              </a:rPr>
            </a:br>
            <a:r>
              <a:rPr lang="az-Latn-AZ" altLang="fi-FI" sz="2800" b="1" i="1" dirty="0" smtClean="0">
                <a:solidFill>
                  <a:schemeClr val="bg1"/>
                </a:solidFill>
              </a:rPr>
              <a:t>Rolu və fəaliyyəti / Fin Tətbiqi Elmlər Universitetləri arasında əməkdaşlıq</a:t>
            </a:r>
            <a:r>
              <a:rPr lang="fi-FI" altLang="fi-FI" sz="3200" b="1" dirty="0" smtClean="0">
                <a:solidFill>
                  <a:schemeClr val="bg1"/>
                </a:solidFill>
              </a:rPr>
              <a:t/>
            </a:r>
            <a:br>
              <a:rPr lang="fi-FI" altLang="fi-FI" sz="3200" b="1" dirty="0" smtClean="0">
                <a:solidFill>
                  <a:schemeClr val="bg1"/>
                </a:solidFill>
              </a:rPr>
            </a:br>
            <a:r>
              <a:rPr lang="fi-FI" altLang="fi-FI" sz="3200" b="1" dirty="0" smtClean="0">
                <a:solidFill>
                  <a:schemeClr val="bg1"/>
                </a:solidFill>
              </a:rPr>
              <a:t/>
            </a:r>
            <a:br>
              <a:rPr lang="fi-FI" altLang="fi-FI" sz="3200" b="1" dirty="0" smtClean="0">
                <a:solidFill>
                  <a:schemeClr val="bg1"/>
                </a:solidFill>
              </a:rPr>
            </a:br>
            <a:r>
              <a:rPr lang="fi-FI" altLang="fi-FI" sz="3200" b="1" dirty="0" smtClean="0">
                <a:solidFill>
                  <a:schemeClr val="bg1"/>
                </a:solidFill>
              </a:rPr>
              <a:t/>
            </a:r>
            <a:br>
              <a:rPr lang="fi-FI" altLang="fi-FI" sz="3200" b="1" dirty="0" smtClean="0">
                <a:solidFill>
                  <a:schemeClr val="bg1"/>
                </a:solidFill>
              </a:rPr>
            </a:br>
            <a:r>
              <a:rPr lang="fi-FI" altLang="fi-FI" sz="2000" b="1" dirty="0" smtClean="0">
                <a:solidFill>
                  <a:schemeClr val="bg1"/>
                </a:solidFill>
              </a:rPr>
              <a:t>Örjan Andersson</a:t>
            </a:r>
            <a:br>
              <a:rPr lang="fi-FI" altLang="fi-FI" sz="2000" b="1" dirty="0" smtClean="0">
                <a:solidFill>
                  <a:schemeClr val="bg1"/>
                </a:solidFill>
              </a:rPr>
            </a:br>
            <a:r>
              <a:rPr lang="fi-FI" altLang="fi-FI" sz="2000" b="1" dirty="0" smtClean="0">
                <a:solidFill>
                  <a:schemeClr val="bg1"/>
                </a:solidFill>
              </a:rPr>
              <a:t>Re</a:t>
            </a:r>
            <a:r>
              <a:rPr lang="az-Latn-AZ" altLang="fi-FI" sz="2000" b="1" dirty="0" smtClean="0">
                <a:solidFill>
                  <a:schemeClr val="bg1"/>
                </a:solidFill>
              </a:rPr>
              <a:t>k</a:t>
            </a:r>
            <a:r>
              <a:rPr lang="fi-FI" altLang="fi-FI" sz="2000" b="1" dirty="0" smtClean="0">
                <a:solidFill>
                  <a:schemeClr val="bg1"/>
                </a:solidFill>
              </a:rPr>
              <a:t>tor </a:t>
            </a:r>
            <a:r>
              <a:rPr lang="az-Latn-AZ" altLang="fi-FI" sz="2000" b="1" dirty="0" smtClean="0">
                <a:solidFill>
                  <a:schemeClr val="bg1"/>
                </a:solidFill>
              </a:rPr>
              <a:t>və BİD</a:t>
            </a:r>
            <a:r>
              <a:rPr lang="fi-FI" altLang="fi-FI" sz="2000" b="1" dirty="0" smtClean="0">
                <a:solidFill>
                  <a:schemeClr val="bg1"/>
                </a:solidFill>
              </a:rPr>
              <a:t>, Novia </a:t>
            </a:r>
            <a:r>
              <a:rPr lang="az-Latn-AZ" altLang="fi-FI" sz="2000" b="1" dirty="0" smtClean="0">
                <a:solidFill>
                  <a:schemeClr val="bg1"/>
                </a:solidFill>
              </a:rPr>
              <a:t>Tətbiqi Elmlər Universiteti</a:t>
            </a:r>
            <a:br>
              <a:rPr lang="az-Latn-AZ" altLang="fi-FI" sz="2000" b="1" dirty="0" smtClean="0">
                <a:solidFill>
                  <a:schemeClr val="bg1"/>
                </a:solidFill>
              </a:rPr>
            </a:br>
            <a:r>
              <a:rPr lang="az-Latn-AZ" altLang="fi-FI" sz="2000" b="1" dirty="0" smtClean="0">
                <a:solidFill>
                  <a:schemeClr val="bg1"/>
                </a:solidFill>
              </a:rPr>
              <a:t>Arene-nin beynəlxalq komitəsinin üzvü</a:t>
            </a:r>
            <a:r>
              <a:rPr lang="fi-FI" altLang="fi-FI" sz="2000" b="1" dirty="0" smtClean="0">
                <a:solidFill>
                  <a:schemeClr val="bg1"/>
                </a:solidFill>
              </a:rPr>
              <a:t/>
            </a:r>
            <a:br>
              <a:rPr lang="fi-FI" altLang="fi-FI" sz="2000" b="1" dirty="0" smtClean="0">
                <a:solidFill>
                  <a:schemeClr val="bg1"/>
                </a:solidFill>
              </a:rPr>
            </a:br>
            <a:r>
              <a:rPr lang="fi-FI" altLang="fi-FI" sz="2000" b="1" dirty="0" smtClean="0">
                <a:solidFill>
                  <a:schemeClr val="bg1"/>
                </a:solidFill>
              </a:rPr>
              <a:t/>
            </a:r>
            <a:br>
              <a:rPr lang="fi-FI" altLang="fi-FI" sz="2000" b="1" dirty="0" smtClean="0">
                <a:solidFill>
                  <a:schemeClr val="bg1"/>
                </a:solidFill>
              </a:rPr>
            </a:br>
            <a:r>
              <a:rPr lang="fi-FI" altLang="fi-FI" sz="2000" b="1" dirty="0" smtClean="0">
                <a:solidFill>
                  <a:schemeClr val="bg1"/>
                </a:solidFill>
              </a:rPr>
              <a:t>Bak</a:t>
            </a:r>
            <a:r>
              <a:rPr lang="az-Latn-AZ" altLang="fi-FI" sz="2000" b="1" dirty="0" smtClean="0">
                <a:solidFill>
                  <a:schemeClr val="bg1"/>
                </a:solidFill>
              </a:rPr>
              <a:t>ı şəhəri,</a:t>
            </a:r>
            <a:r>
              <a:rPr lang="fi-FI" altLang="fi-FI" sz="2000" b="1" dirty="0" smtClean="0">
                <a:solidFill>
                  <a:schemeClr val="bg1"/>
                </a:solidFill>
              </a:rPr>
              <a:t> 17</a:t>
            </a:r>
            <a:r>
              <a:rPr lang="az-Latn-AZ" altLang="fi-FI" sz="2000" b="1" dirty="0" smtClean="0">
                <a:solidFill>
                  <a:schemeClr val="bg1"/>
                </a:solidFill>
              </a:rPr>
              <a:t> noyabr </a:t>
            </a:r>
            <a:r>
              <a:rPr lang="fi-FI" altLang="fi-FI" sz="2000" b="1" dirty="0" smtClean="0">
                <a:solidFill>
                  <a:schemeClr val="bg1"/>
                </a:solidFill>
              </a:rPr>
              <a:t>2016</a:t>
            </a:r>
            <a:r>
              <a:rPr lang="az-Latn-AZ" altLang="fi-FI" sz="2000" b="1" dirty="0" smtClean="0">
                <a:solidFill>
                  <a:schemeClr val="bg1"/>
                </a:solidFill>
              </a:rPr>
              <a:t>-cı il</a:t>
            </a:r>
            <a:r>
              <a:rPr lang="fi-FI" altLang="fi-FI" sz="3200" b="1" dirty="0" smtClean="0"/>
              <a:t/>
            </a:r>
            <a:br>
              <a:rPr lang="fi-FI" altLang="fi-FI" sz="3200" b="1" dirty="0" smtClean="0"/>
            </a:br>
            <a:endParaRPr lang="fi-FI" sz="3200" dirty="0"/>
          </a:p>
        </p:txBody>
      </p:sp>
      <p:sp>
        <p:nvSpPr>
          <p:cNvPr id="3" name="Suorakulmio 2"/>
          <p:cNvSpPr/>
          <p:nvPr/>
        </p:nvSpPr>
        <p:spPr>
          <a:xfrm>
            <a:off x="1115616" y="6488668"/>
            <a:ext cx="239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http://www.arene.fi/en</a:t>
            </a:r>
          </a:p>
        </p:txBody>
      </p:sp>
    </p:spTree>
    <p:extLst>
      <p:ext uri="{BB962C8B-B14F-4D97-AF65-F5344CB8AC3E}">
        <p14:creationId xmlns:p14="http://schemas.microsoft.com/office/powerpoint/2010/main" val="9012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9966" y="6394534"/>
            <a:ext cx="2133600" cy="365125"/>
          </a:xfrm>
        </p:spPr>
        <p:txBody>
          <a:bodyPr/>
          <a:lstStyle/>
          <a:p>
            <a:fld id="{4621EBA5-7C8C-4385-AE81-20F2BA224583}" type="datetime1">
              <a:rPr lang="fi-FI" smtClean="0"/>
              <a:pPr/>
              <a:t>21.11.2016</a:t>
            </a:fld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1519288" y="1196752"/>
            <a:ext cx="7488832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az-Latn-AZ" b="1" dirty="0" smtClean="0"/>
              <a:t>Rektorlar Şurası mövcud olmasa idi, nə edərdim</a:t>
            </a:r>
            <a:r>
              <a:rPr lang="en-US" b="1" dirty="0" smtClean="0"/>
              <a:t>?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daha az məlumatlı olardım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fərdi iş yüküm və universitetdaxili işim daha çox olardı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universitet sektoru üçün mühum olan məsələlərin inkişafına təsir imkanım daha məhdud olardı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7" name="Picture 6" descr="logo_inv_intern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3" y="260648"/>
            <a:ext cx="1327224" cy="432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86744" y="3582154"/>
            <a:ext cx="748883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Latn-AZ" b="1" dirty="0" smtClean="0"/>
              <a:t>Yekun olaraq</a:t>
            </a:r>
            <a:r>
              <a:rPr lang="en-US" b="1" dirty="0" smtClean="0"/>
              <a:t>…….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Rektorlar Şurasından əlavə, digər universitetlər, sənaye, biznes və hakimiyyət orqanları ilə də əməkdaşlıq etmək lazımdır</a:t>
            </a:r>
            <a:r>
              <a:rPr lang="en-US" dirty="0" smtClean="0"/>
              <a:t>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Novia Tətbiqi Elmlər Universitetinin əməkdaşlıq etdiyi sahələrə dair bəzi nümunələr:</a:t>
            </a:r>
            <a:r>
              <a:rPr lang="en-US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Yüksək texnologiyalara malik ortaq laboratoriya</a:t>
            </a:r>
            <a:r>
              <a:rPr lang="en-US" dirty="0" smtClean="0"/>
              <a:t> (3 </a:t>
            </a:r>
            <a:r>
              <a:rPr lang="az-Latn-AZ" dirty="0" smtClean="0"/>
              <a:t>universitetlə birgə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Ali Təhsil üzrə </a:t>
            </a:r>
            <a:r>
              <a:rPr lang="en-US" dirty="0" smtClean="0"/>
              <a:t>Vaasa</a:t>
            </a:r>
            <a:r>
              <a:rPr lang="az-Latn-AZ" dirty="0" smtClean="0"/>
              <a:t> Konsorsiumu</a:t>
            </a:r>
            <a:r>
              <a:rPr lang="en-US" dirty="0" smtClean="0"/>
              <a:t> (6 </a:t>
            </a:r>
            <a:r>
              <a:rPr lang="az-Latn-AZ" dirty="0" smtClean="0"/>
              <a:t>universitet daxildir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Turku </a:t>
            </a:r>
            <a:r>
              <a:rPr lang="az-Latn-AZ" dirty="0" smtClean="0"/>
              <a:t>Konsorsiumu</a:t>
            </a:r>
            <a:r>
              <a:rPr lang="en-US" dirty="0" smtClean="0"/>
              <a:t> (4 </a:t>
            </a:r>
            <a:r>
              <a:rPr lang="az-Latn-AZ" dirty="0" smtClean="0"/>
              <a:t>universitet daxildir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Və s</a:t>
            </a:r>
            <a:r>
              <a:rPr lang="en-US" dirty="0" smtClean="0"/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688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972229" y="3139522"/>
            <a:ext cx="5042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z-Latn-AZ" sz="3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/>
              </a:rPr>
              <a:t>Təşəkkür edirəm</a:t>
            </a:r>
            <a:r>
              <a:rPr lang="sv-SE" sz="3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/>
              </a:rPr>
              <a:t>!</a:t>
            </a:r>
            <a:endParaRPr lang="sv-SE" sz="3600" b="1" dirty="0">
              <a:solidFill>
                <a:schemeClr val="bg2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57422" y="5085184"/>
            <a:ext cx="5066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r>
              <a:rPr lang="fi-FI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Örjan Andersson, </a:t>
            </a:r>
            <a:r>
              <a:rPr lang="az-Latn-AZ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Elmlər Doktoru</a:t>
            </a:r>
            <a:r>
              <a:rPr lang="fi-FI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fi-FI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</a:t>
            </a:r>
            <a:r>
              <a:rPr lang="fi-FI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Te</a:t>
            </a:r>
            <a:r>
              <a:rPr lang="az-Latn-AZ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xniki Elmlər</a:t>
            </a:r>
            <a:r>
              <a:rPr lang="fi-FI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  <a:endParaRPr lang="fi-FI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r>
              <a:rPr lang="fi-FI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orjan.andersson@novia.fi</a:t>
            </a:r>
            <a:endParaRPr lang="sv-SE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pic>
        <p:nvPicPr>
          <p:cNvPr id="6" name="Picture 5" descr="logo_inv_intern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3" y="260648"/>
            <a:ext cx="132722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2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z-Latn-AZ" altLang="fi-FI" sz="3600" b="1" dirty="0" smtClean="0">
                <a:solidFill>
                  <a:srgbClr val="00569B"/>
                </a:solidFill>
              </a:rPr>
              <a:t>Finlandiyada fəaliyyət göstərən</a:t>
            </a:r>
            <a:br>
              <a:rPr lang="az-Latn-AZ" altLang="fi-FI" sz="3600" b="1" dirty="0" smtClean="0">
                <a:solidFill>
                  <a:srgbClr val="00569B"/>
                </a:solidFill>
              </a:rPr>
            </a:br>
            <a:r>
              <a:rPr lang="az-Latn-AZ" altLang="fi-FI" sz="3600" b="1" dirty="0" smtClean="0">
                <a:solidFill>
                  <a:srgbClr val="00569B"/>
                </a:solidFill>
              </a:rPr>
              <a:t>Tətbiqi Elmlər Universitetləri</a:t>
            </a:r>
            <a:endParaRPr lang="fi-FI" sz="3600" b="1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979" y="1071546"/>
            <a:ext cx="3309021" cy="5669822"/>
          </a:xfrm>
        </p:spPr>
      </p:pic>
      <p:sp>
        <p:nvSpPr>
          <p:cNvPr id="8" name="Tekstiruutu 7"/>
          <p:cNvSpPr txBox="1"/>
          <p:nvPr/>
        </p:nvSpPr>
        <p:spPr>
          <a:xfrm>
            <a:off x="4283968" y="1268760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900" dirty="0"/>
          </a:p>
        </p:txBody>
      </p:sp>
      <p:sp>
        <p:nvSpPr>
          <p:cNvPr id="9" name="Tekstiruutu 8"/>
          <p:cNvSpPr txBox="1"/>
          <p:nvPr/>
        </p:nvSpPr>
        <p:spPr>
          <a:xfrm>
            <a:off x="4572000" y="1041047"/>
            <a:ext cx="3816424" cy="58169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1. </a:t>
            </a:r>
            <a:r>
              <a:rPr lang="fi-FI" altLang="fi-FI" sz="950" b="1" dirty="0" err="1">
                <a:sym typeface="Monotype Sorts" charset="2"/>
              </a:rPr>
              <a:t>Arcada</a:t>
            </a:r>
            <a:r>
              <a:rPr lang="fi-FI" altLang="fi-FI" sz="950" b="1" dirty="0">
                <a:sym typeface="Monotype Sorts" charset="2"/>
              </a:rPr>
              <a:t>, Helsinki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2. Diaconia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Helsinki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3. HAAGA-HELIA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Helsinki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4. HUMAK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Helsinki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5. HAMK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Hämeenlinna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6. JAMK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Jyväskylä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7. Kajaani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Kajaani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8. Central Ostrobotnia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Kokkola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9. Kymenlaakso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Kotka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10. Lahti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Lahti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11. Laurea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Vanta</a:t>
            </a:r>
            <a:endParaRPr lang="fi-FI" altLang="fi-FI" sz="950" b="1" dirty="0">
              <a:sym typeface="Monotype Sorts" charset="2"/>
            </a:endParaRP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12. Helsinki Metropolia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Helsinki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13. Mikkeli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Mikkeli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14. Oulu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Oulu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15. Karelia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Joensu</a:t>
            </a:r>
            <a:endParaRPr lang="fi-FI" altLang="fi-FI" sz="950" b="1" dirty="0">
              <a:sym typeface="Monotype Sorts" charset="2"/>
            </a:endParaRP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16. </a:t>
            </a:r>
            <a:r>
              <a:rPr lang="fi-FI" altLang="fi-FI" sz="950" b="1" dirty="0" smtClean="0">
                <a:sym typeface="Monotype Sorts" charset="2"/>
              </a:rPr>
              <a:t>Poli</a:t>
            </a:r>
            <a:r>
              <a:rPr lang="az-Latn-AZ" altLang="fi-FI" sz="950" b="1" dirty="0" smtClean="0">
                <a:sym typeface="Monotype Sorts" charset="2"/>
              </a:rPr>
              <a:t>s Kolleci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Tampere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17. Lappi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Rovaniemi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18. Saimaa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Lappeenranta</a:t>
            </a:r>
            <a:endParaRPr lang="fi-FI" altLang="fi-FI" sz="950" b="1" dirty="0">
              <a:sym typeface="Monotype Sorts" charset="2"/>
            </a:endParaRP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19. Satakunta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Pori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20. Savonia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Kuopio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21. Seinäjoki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Seinäjoki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22. TAMK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Tampere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23. Turku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Turku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24. Vaasa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Vaasa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>
                <a:sym typeface="Monotype Sorts" charset="2"/>
              </a:rPr>
              <a:t>25. Novia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>
                <a:sym typeface="Monotype Sorts" charset="2"/>
              </a:rPr>
              <a:t>, </a:t>
            </a:r>
            <a:r>
              <a:rPr lang="fi-FI" altLang="fi-FI" sz="950" b="1" dirty="0">
                <a:sym typeface="Monotype Sorts" charset="2"/>
              </a:rPr>
              <a:t>Vaasa</a:t>
            </a:r>
          </a:p>
          <a:p>
            <a:pPr>
              <a:spcBef>
                <a:spcPts val="600"/>
              </a:spcBef>
            </a:pPr>
            <a:r>
              <a:rPr lang="fi-FI" altLang="fi-FI" sz="950" b="1" dirty="0"/>
              <a:t>26. Åland </a:t>
            </a:r>
            <a:r>
              <a:rPr lang="az-Latn-AZ" altLang="fi-FI" sz="950" b="1" dirty="0" smtClean="0"/>
              <a:t>Tətbiqi Elmlər Universiteti</a:t>
            </a:r>
            <a:r>
              <a:rPr lang="fi-FI" altLang="fi-FI" sz="950" b="1" dirty="0" smtClean="0"/>
              <a:t>, </a:t>
            </a:r>
            <a:r>
              <a:rPr lang="fi-FI" altLang="fi-FI" sz="950" b="1" dirty="0"/>
              <a:t>Maarianhamina</a:t>
            </a:r>
          </a:p>
        </p:txBody>
      </p:sp>
      <p:sp>
        <p:nvSpPr>
          <p:cNvPr id="3" name="Suorakulmio 2"/>
          <p:cNvSpPr/>
          <p:nvPr/>
        </p:nvSpPr>
        <p:spPr>
          <a:xfrm>
            <a:off x="8244408" y="6525344"/>
            <a:ext cx="720080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61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fi-FI" sz="4800" b="1" dirty="0">
                <a:solidFill>
                  <a:srgbClr val="0070C0"/>
                </a:solidFill>
              </a:rPr>
              <a:t>ARENE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24847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ARENE </a:t>
            </a:r>
            <a:r>
              <a:rPr lang="az-Latn-AZ" b="1" dirty="0" smtClean="0"/>
              <a:t>Fin </a:t>
            </a:r>
            <a:r>
              <a:rPr lang="az-Latn-AZ" altLang="fi-FI" b="1" dirty="0" smtClean="0"/>
              <a:t>Tətbiqi Elmlər Universitetlərinin Rektorlar Şurasıdır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az-Latn-AZ" dirty="0" smtClean="0"/>
              <a:t>Əsas vəzifələri fin ali təhsil sisteminin inkişafına töhfə vermək və tətbiqi elmlər universitetləri arasında daha sıx əməkdaşlığı təşviq etməkdir.</a:t>
            </a:r>
            <a:endParaRPr lang="en-US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33396"/>
            <a:ext cx="864096" cy="1070252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33396"/>
            <a:ext cx="864096" cy="107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3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9809" y="327794"/>
            <a:ext cx="8229600" cy="130100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Fin T</a:t>
            </a:r>
            <a:r>
              <a:rPr lang="az-Latn-AZ" sz="3600" b="1" dirty="0" smtClean="0">
                <a:solidFill>
                  <a:srgbClr val="0070C0"/>
                </a:solidFill>
              </a:rPr>
              <a:t>ətbiqi Elmlər Universitetlərinin Rektorlar Şurası </a:t>
            </a:r>
            <a:r>
              <a:rPr lang="en-US" sz="3600" b="1" dirty="0" smtClean="0">
                <a:solidFill>
                  <a:srgbClr val="0070C0"/>
                </a:solidFill>
              </a:rPr>
              <a:t>(ARENE)</a:t>
            </a:r>
            <a:endParaRPr lang="fi-FI" sz="3600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az-Latn-AZ" sz="3000" dirty="0" smtClean="0"/>
              <a:t>Finlandiyada və Avropada </a:t>
            </a:r>
            <a:r>
              <a:rPr lang="az-Latn-AZ" sz="3000" b="1" dirty="0" smtClean="0">
                <a:solidFill>
                  <a:schemeClr val="accent1"/>
                </a:solidFill>
              </a:rPr>
              <a:t>ali təhsil siyasətinə təsir etməyə və təşviq etməyə</a:t>
            </a:r>
            <a:r>
              <a:rPr lang="az-Latn-AZ" sz="3000" dirty="0" smtClean="0"/>
              <a:t> xidmət edir</a:t>
            </a:r>
            <a:r>
              <a:rPr lang="en-US" sz="3000" dirty="0" smtClean="0"/>
              <a:t>. </a:t>
            </a:r>
            <a:endParaRPr lang="en-US" sz="3000" dirty="0"/>
          </a:p>
          <a:p>
            <a:r>
              <a:rPr lang="az-Latn-AZ" sz="3000" b="1" dirty="0" smtClean="0">
                <a:solidFill>
                  <a:schemeClr val="accent1"/>
                </a:solidFill>
              </a:rPr>
              <a:t>tətbiqi elmlər universitetləri arasında əməkdaşlığı </a:t>
            </a:r>
            <a:r>
              <a:rPr lang="az-Latn-AZ" sz="3000" dirty="0" smtClean="0"/>
              <a:t>təşviq edir və beynəlxalq müstəvidə nüfuza malikdir</a:t>
            </a:r>
            <a:r>
              <a:rPr lang="en-US" sz="3000" dirty="0" smtClean="0"/>
              <a:t>. </a:t>
            </a:r>
            <a:endParaRPr lang="en-US" sz="3000" dirty="0"/>
          </a:p>
          <a:p>
            <a:r>
              <a:rPr lang="az-Latn-AZ" sz="3000" dirty="0" smtClean="0"/>
              <a:t>tətbiqi elmlər universitetlərini keyfiyyətli, ixtisaslaşmış ali təhsil, eləcə də tədqiqat, inkişaf və innovasiya üzrə ilkin şərtlərlə təmin edir</a:t>
            </a:r>
            <a:r>
              <a:rPr lang="en-US" sz="3000" dirty="0" smtClean="0"/>
              <a:t>.</a:t>
            </a:r>
            <a:r>
              <a:rPr lang="en-US" sz="3000" dirty="0"/>
              <a:t> </a:t>
            </a:r>
            <a:endParaRPr lang="fi-FI" sz="3000" dirty="0"/>
          </a:p>
        </p:txBody>
      </p:sp>
    </p:spTree>
    <p:extLst>
      <p:ext uri="{BB962C8B-B14F-4D97-AF65-F5344CB8AC3E}">
        <p14:creationId xmlns:p14="http://schemas.microsoft.com/office/powerpoint/2010/main" val="130762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82536"/>
            <a:ext cx="9144000" cy="1417638"/>
          </a:xfrm>
        </p:spPr>
        <p:txBody>
          <a:bodyPr>
            <a:noAutofit/>
          </a:bodyPr>
          <a:lstStyle/>
          <a:p>
            <a:r>
              <a:rPr lang="az-Latn-AZ" sz="3600" b="1" dirty="0" smtClean="0">
                <a:solidFill>
                  <a:srgbClr val="0070C0"/>
                </a:solidFill>
              </a:rPr>
              <a:t>Fin Tətbiqi Elmlər Universitetləri arasında ARENE-nin vasitəsi ilə həyata keçirilən əməkdaşlığa dair nümunələr</a:t>
            </a:r>
            <a:endParaRPr lang="fi-FI" sz="3600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z-Latn-AZ" b="1" dirty="0" smtClean="0">
                <a:solidFill>
                  <a:srgbClr val="0070C0"/>
                </a:solidFill>
              </a:rPr>
              <a:t>Təhsil Komitəsi</a:t>
            </a:r>
            <a:r>
              <a:rPr lang="fi-FI" b="1" dirty="0" smtClean="0">
                <a:solidFill>
                  <a:srgbClr val="0070C0"/>
                </a:solidFill>
              </a:rPr>
              <a:t>:</a:t>
            </a:r>
            <a:endParaRPr lang="fi-FI" b="1" dirty="0">
              <a:solidFill>
                <a:srgbClr val="0070C0"/>
              </a:solidFill>
            </a:endParaRPr>
          </a:p>
          <a:p>
            <a:pPr lvl="1"/>
            <a:r>
              <a:rPr lang="az-Latn-AZ" dirty="0" smtClean="0"/>
              <a:t>Tətbiqi Elmlər Universitetləri sektorunun müxtəlif təhsil sahələri üzrə Müştərək Tələbə Seçimi testləri və meyarları</a:t>
            </a:r>
            <a:r>
              <a:rPr lang="fi-FI" dirty="0" smtClean="0"/>
              <a:t>, </a:t>
            </a:r>
            <a:r>
              <a:rPr lang="fi-FI" dirty="0">
                <a:hlinkClick r:id="rId2"/>
              </a:rPr>
              <a:t>https://studyinfo.fi/wp2/en/</a:t>
            </a:r>
            <a:endParaRPr lang="fi-FI" dirty="0"/>
          </a:p>
          <a:p>
            <a:pPr lvl="1"/>
            <a:r>
              <a:rPr lang="az-Latn-AZ" dirty="0" smtClean="0"/>
              <a:t>On TEU-i arasında İKT təhsili üzrə əməkdaşlıq; ortaq kurslar, kompetensiya mübadiləsi, rəqəmsal öyrənmə və s</a:t>
            </a:r>
            <a:r>
              <a:rPr lang="fi-FI" dirty="0" smtClean="0"/>
              <a:t>. (</a:t>
            </a:r>
            <a:r>
              <a:rPr lang="az-Latn-AZ" dirty="0" smtClean="0"/>
              <a:t>Misal, </a:t>
            </a:r>
            <a:r>
              <a:rPr lang="fi-FI" dirty="0" smtClean="0"/>
              <a:t>Kajaani </a:t>
            </a:r>
            <a:r>
              <a:rPr lang="az-Latn-AZ" dirty="0" smtClean="0"/>
              <a:t>TEU</a:t>
            </a:r>
            <a:r>
              <a:rPr lang="fi-FI" dirty="0" smtClean="0"/>
              <a:t>)</a:t>
            </a:r>
            <a:endParaRPr lang="fi-FI" dirty="0"/>
          </a:p>
          <a:p>
            <a:pPr lvl="1"/>
            <a:r>
              <a:rPr lang="az-Latn-AZ" b="1" dirty="0" smtClean="0">
                <a:solidFill>
                  <a:srgbClr val="0070C0"/>
                </a:solidFill>
              </a:rPr>
              <a:t>Müxtəlif təhsil sahələri üzrə İnkişaf qrupları, sədr həmişə tətbiqi elmlər universitetlərinin rektorlarından biri olur</a:t>
            </a:r>
            <a:r>
              <a:rPr lang="fi-FI" b="1" dirty="0" smtClean="0">
                <a:solidFill>
                  <a:srgbClr val="0070C0"/>
                </a:solidFill>
              </a:rPr>
              <a:t>; </a:t>
            </a:r>
            <a:r>
              <a:rPr lang="az-Latn-AZ" dirty="0" smtClean="0"/>
              <a:t>dərəcə proqramlarının, kompetensiyaların hazırlanması, seminarların keçirilməsi, magistratura proqramarında əməkdaşlıq</a:t>
            </a:r>
            <a:r>
              <a:rPr lang="fi-FI" dirty="0" smtClean="0"/>
              <a:t>.</a:t>
            </a:r>
            <a:endParaRPr lang="fi-FI" dirty="0"/>
          </a:p>
          <a:p>
            <a:pPr lvl="1"/>
            <a:endParaRPr lang="fi-FI" dirty="0"/>
          </a:p>
          <a:p>
            <a:r>
              <a:rPr lang="az-Latn-AZ" b="1" dirty="0" smtClean="0">
                <a:solidFill>
                  <a:srgbClr val="0070C0"/>
                </a:solidFill>
              </a:rPr>
              <a:t>Tədqiqat,  İşləmələr və İnnovasiya  (Tİİ) üzrə Komitə</a:t>
            </a:r>
            <a:endParaRPr lang="fi-FI" b="1" dirty="0">
              <a:solidFill>
                <a:srgbClr val="0070C0"/>
              </a:solidFill>
            </a:endParaRPr>
          </a:p>
          <a:p>
            <a:pPr lvl="1"/>
            <a:r>
              <a:rPr lang="az-Latn-AZ" dirty="0" smtClean="0"/>
              <a:t>Mühazirəçilər və Tİİ peşəkarları üçün TEU kontekstində praktiki Tİİ kompetensiyaları ilə bağlı Tİİ üzrə kompetensiya təlimləri və s. (məsələn, layihənin idarəedilməsi, real həyat şəraitində yaranan problemlərin həlli və bizneslə əməkdaşlıq)</a:t>
            </a:r>
            <a:endParaRPr lang="fi-FI" dirty="0"/>
          </a:p>
          <a:p>
            <a:pPr marL="914400" lvl="2" indent="0">
              <a:buNone/>
            </a:pPr>
            <a:endParaRPr lang="fi-FI" dirty="0"/>
          </a:p>
          <a:p>
            <a:pPr marL="571500" indent="-457200"/>
            <a:r>
              <a:rPr lang="az-Latn-AZ" b="1" dirty="0" smtClean="0">
                <a:solidFill>
                  <a:srgbClr val="0070C0"/>
                </a:solidFill>
              </a:rPr>
              <a:t>ATM və TEU sektorunda struktur dəyişiklikləri</a:t>
            </a:r>
            <a:endParaRPr lang="fi-FI" b="1" dirty="0">
              <a:solidFill>
                <a:srgbClr val="0070C0"/>
              </a:solidFill>
            </a:endParaRPr>
          </a:p>
          <a:p>
            <a:pPr lvl="1"/>
            <a:r>
              <a:rPr lang="fi-FI" dirty="0">
                <a:hlinkClick r:id="rId3"/>
              </a:rPr>
              <a:t>http://www.arene.fi/en/universities-applied-sciences/effectiveness/structural-development</a:t>
            </a: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08C2-6483-4264-B529-9372C722FA27}" type="datetime1">
              <a:rPr lang="fi-FI" smtClean="0"/>
              <a:pPr/>
              <a:t>21.11.2016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14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591872" cy="792088"/>
          </a:xfrm>
        </p:spPr>
        <p:txBody>
          <a:bodyPr>
            <a:noAutofit/>
          </a:bodyPr>
          <a:lstStyle/>
          <a:p>
            <a:r>
              <a:rPr lang="az-Latn-AZ" sz="2400" b="1" dirty="0" smtClean="0">
                <a:solidFill>
                  <a:srgbClr val="0070C0"/>
                </a:solidFill>
              </a:rPr>
              <a:t>Fin Tətbiqi Elmlər Universitetlərinin Rektorlar Şurası </a:t>
            </a:r>
            <a:r>
              <a:rPr lang="en-US" sz="2400" b="1" dirty="0" smtClean="0">
                <a:solidFill>
                  <a:srgbClr val="0070C0"/>
                </a:solidFill>
              </a:rPr>
              <a:t>(ARENE)</a:t>
            </a:r>
            <a:r>
              <a:rPr lang="en-US" sz="2400" b="1" dirty="0">
                <a:solidFill>
                  <a:srgbClr val="0070C0"/>
                </a:solidFill>
              </a:rPr>
              <a:t/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>www. http://www.arene.fi/en/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az-Latn-AZ" dirty="0" smtClean="0"/>
              <a:t>ARENE-nin </a:t>
            </a:r>
            <a:r>
              <a:rPr lang="az-Latn-AZ" dirty="0" smtClean="0">
                <a:solidFill>
                  <a:schemeClr val="accent1"/>
                </a:solidFill>
              </a:rPr>
              <a:t>üzvləri</a:t>
            </a:r>
            <a:r>
              <a:rPr lang="az-Latn-AZ" dirty="0" smtClean="0"/>
              <a:t> tətbiqi elmlər universitetlərinin </a:t>
            </a:r>
            <a:r>
              <a:rPr lang="az-Latn-AZ" dirty="0" smtClean="0">
                <a:solidFill>
                  <a:schemeClr val="accent1"/>
                </a:solidFill>
              </a:rPr>
              <a:t>rektorlarından</a:t>
            </a:r>
            <a:r>
              <a:rPr lang="az-Latn-AZ" dirty="0" smtClean="0"/>
              <a:t> (həqiqi üzvlər) və universitet sahiblarinin </a:t>
            </a:r>
            <a:r>
              <a:rPr lang="az-Latn-AZ" dirty="0" smtClean="0">
                <a:solidFill>
                  <a:schemeClr val="accent1"/>
                </a:solidFill>
              </a:rPr>
              <a:t>nümayəndələrindən </a:t>
            </a:r>
            <a:r>
              <a:rPr lang="az-Latn-AZ" dirty="0" smtClean="0"/>
              <a:t>ibarətdir.</a:t>
            </a:r>
            <a:endParaRPr lang="en-US" dirty="0"/>
          </a:p>
          <a:p>
            <a:r>
              <a:rPr lang="az-Latn-AZ" dirty="0" smtClean="0"/>
              <a:t>Qurumun məsələləri ilə  </a:t>
            </a:r>
            <a:r>
              <a:rPr lang="az-Latn-AZ" dirty="0" smtClean="0">
                <a:solidFill>
                  <a:schemeClr val="accent1"/>
                </a:solidFill>
              </a:rPr>
              <a:t>Prezident və 5 digər</a:t>
            </a:r>
            <a:r>
              <a:rPr lang="az-Latn-AZ" dirty="0" smtClean="0"/>
              <a:t> üzvdən ibarət daxili Şura məşğul olur. Onlar hər il keçirilən iclasda seçilirlər. Prezident və Şuranın digər üzvləri </a:t>
            </a:r>
            <a:r>
              <a:rPr lang="az-Latn-AZ" dirty="0" smtClean="0">
                <a:solidFill>
                  <a:schemeClr val="accent1"/>
                </a:solidFill>
              </a:rPr>
              <a:t>2 illik müddətə </a:t>
            </a:r>
            <a:r>
              <a:rPr lang="az-Latn-AZ" dirty="0" smtClean="0"/>
              <a:t>seçilir. 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ARENE</a:t>
            </a:r>
            <a:r>
              <a:rPr lang="az-Latn-AZ" dirty="0" smtClean="0"/>
              <a:t>-nin həqiqi </a:t>
            </a:r>
            <a:r>
              <a:rPr lang="az-Latn-AZ" dirty="0" smtClean="0">
                <a:solidFill>
                  <a:srgbClr val="0070C0"/>
                </a:solidFill>
              </a:rPr>
              <a:t>üzvləri ildə bir neçə dəfə keçirilən iclaslarda bir araya gəlirlər. 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z-Latn-AZ" dirty="0" smtClean="0"/>
              <a:t>ARENE-nin</a:t>
            </a:r>
            <a:r>
              <a:rPr lang="az-Latn-AZ" dirty="0" smtClean="0">
                <a:solidFill>
                  <a:srgbClr val="0070C0"/>
                </a:solidFill>
              </a:rPr>
              <a:t> daxili Şurasının görüşləri </a:t>
            </a:r>
            <a:r>
              <a:rPr lang="az-Latn-AZ" dirty="0" smtClean="0"/>
              <a:t>adətən</a:t>
            </a:r>
            <a:r>
              <a:rPr lang="az-Latn-AZ" dirty="0" smtClean="0">
                <a:solidFill>
                  <a:srgbClr val="0070C0"/>
                </a:solidFill>
              </a:rPr>
              <a:t> ayda bir dəfə </a:t>
            </a:r>
            <a:r>
              <a:rPr lang="az-Latn-AZ" dirty="0" smtClean="0"/>
              <a:t>keçirilir</a:t>
            </a:r>
            <a:r>
              <a:rPr lang="az-Latn-AZ" dirty="0" smtClean="0">
                <a:solidFill>
                  <a:srgbClr val="0070C0"/>
                </a:solidFill>
              </a:rPr>
              <a:t>. 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z-Latn-AZ" dirty="0" smtClean="0">
                <a:solidFill>
                  <a:srgbClr val="0070C0"/>
                </a:solidFill>
              </a:rPr>
              <a:t>Təhsil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az-Latn-AZ" dirty="0" smtClean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&amp;</a:t>
            </a:r>
            <a:r>
              <a:rPr lang="az-Latn-AZ" dirty="0" smtClean="0">
                <a:solidFill>
                  <a:srgbClr val="0070C0"/>
                </a:solidFill>
              </a:rPr>
              <a:t>İ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az-Latn-AZ" dirty="0" smtClean="0">
                <a:solidFill>
                  <a:srgbClr val="0070C0"/>
                </a:solidFill>
              </a:rPr>
              <a:t>Beynəlxalq Fəaliyyət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az-Latn-AZ" dirty="0" smtClean="0">
                <a:solidFill>
                  <a:srgbClr val="0070C0"/>
                </a:solidFill>
              </a:rPr>
              <a:t>İdarəetmə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az-Latn-AZ" dirty="0" smtClean="0">
                <a:solidFill>
                  <a:srgbClr val="0070C0"/>
                </a:solidFill>
              </a:rPr>
              <a:t>Maliyyə və Qanunvericilik</a:t>
            </a:r>
            <a:r>
              <a:rPr lang="en-US" dirty="0" smtClean="0"/>
              <a:t> </a:t>
            </a:r>
            <a:r>
              <a:rPr lang="az-Latn-AZ" dirty="0" smtClean="0"/>
              <a:t>üzrə Komitələr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z-Latn-AZ" dirty="0" smtClean="0"/>
              <a:t>Müxtəlif </a:t>
            </a:r>
            <a:r>
              <a:rPr lang="az-Latn-AZ" dirty="0" smtClean="0">
                <a:solidFill>
                  <a:srgbClr val="0070C0"/>
                </a:solidFill>
              </a:rPr>
              <a:t>işçi qruplar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az-Latn-AZ" dirty="0" smtClean="0">
                <a:solidFill>
                  <a:srgbClr val="0070C0"/>
                </a:solidFill>
              </a:rPr>
              <a:t>layihələr və seminarlar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735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bg1"/>
          </a:fgClr>
          <a:bgClr>
            <a:prstClr val="whit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79912" y="1719242"/>
            <a:ext cx="5184576" cy="2200602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defTabSz="457189"/>
            <a:r>
              <a:rPr lang="az-Latn-AZ" sz="2800" dirty="0" smtClean="0">
                <a:solidFill>
                  <a:prstClr val="black"/>
                </a:solidFill>
                <a:latin typeface="Corbel"/>
                <a:ea typeface="ＭＳ Ｐゴシック" charset="-128"/>
                <a:cs typeface="Corbel"/>
              </a:rPr>
              <a:t>Rektorlar Şurası</a:t>
            </a:r>
            <a:r>
              <a:rPr lang="en-US" sz="2800" dirty="0" smtClean="0">
                <a:solidFill>
                  <a:prstClr val="black"/>
                </a:solidFill>
                <a:latin typeface="Corbel"/>
                <a:ea typeface="ＭＳ Ｐゴシック" charset="-128"/>
                <a:cs typeface="Corbel"/>
              </a:rPr>
              <a:t> –  ARENE</a:t>
            </a:r>
          </a:p>
          <a:p>
            <a:pPr defTabSz="457189"/>
            <a:endParaRPr lang="en-US" sz="2800" dirty="0" smtClean="0">
              <a:solidFill>
                <a:prstClr val="black"/>
              </a:solidFill>
              <a:latin typeface="Corbel"/>
              <a:ea typeface="ＭＳ Ｐゴシック" charset="-128"/>
              <a:cs typeface="Corbel"/>
            </a:endParaRPr>
          </a:p>
          <a:p>
            <a:pPr defTabSz="457189"/>
            <a:r>
              <a:rPr lang="az-Latn-AZ" sz="2800" i="1" dirty="0" smtClean="0">
                <a:solidFill>
                  <a:prstClr val="black"/>
                </a:solidFill>
                <a:latin typeface="Corbel"/>
                <a:ea typeface="ＭＳ Ｐゴシック" charset="-128"/>
                <a:cs typeface="Corbel"/>
              </a:rPr>
              <a:t>Şəxsi düşüncələr</a:t>
            </a:r>
            <a:endParaRPr lang="en-US" sz="2800" i="1" dirty="0" smtClean="0">
              <a:solidFill>
                <a:prstClr val="black"/>
              </a:solidFill>
              <a:latin typeface="Corbel"/>
              <a:ea typeface="ＭＳ Ｐゴシック" charset="-128"/>
              <a:cs typeface="Corbel"/>
            </a:endParaRPr>
          </a:p>
          <a:p>
            <a:pPr defTabSz="457189"/>
            <a:r>
              <a:rPr lang="en-US" sz="2800" i="1" dirty="0" smtClean="0">
                <a:solidFill>
                  <a:prstClr val="black"/>
                </a:solidFill>
                <a:latin typeface="Corbel"/>
                <a:ea typeface="ＭＳ Ｐゴシック" charset="-128"/>
                <a:cs typeface="Corbel"/>
              </a:rPr>
              <a:t>- </a:t>
            </a:r>
            <a:r>
              <a:rPr lang="az-Latn-AZ" sz="2800" i="1" dirty="0" smtClean="0">
                <a:solidFill>
                  <a:prstClr val="black"/>
                </a:solidFill>
                <a:latin typeface="Corbel"/>
                <a:ea typeface="ＭＳ Ｐゴシック" charset="-128"/>
                <a:cs typeface="Corbel"/>
              </a:rPr>
              <a:t>2002-ci ildən toplanan təcrübəyə əsaslanır</a:t>
            </a:r>
            <a:endParaRPr lang="en-US" sz="2800" i="1" dirty="0">
              <a:solidFill>
                <a:prstClr val="black"/>
              </a:solidFill>
              <a:latin typeface="Corbel"/>
              <a:ea typeface="ＭＳ Ｐゴシック" charset="-128"/>
              <a:cs typeface="Corbel"/>
            </a:endParaRPr>
          </a:p>
        </p:txBody>
      </p:sp>
      <p:pic>
        <p:nvPicPr>
          <p:cNvPr id="9" name="Picture 8" descr="logo_inv_intern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260647"/>
            <a:ext cx="2448272" cy="79698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851012" y="1185189"/>
            <a:ext cx="509367" cy="103914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58244"/>
            <a:ext cx="2755426" cy="381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ounded Rectangle 156"/>
          <p:cNvSpPr/>
          <p:nvPr/>
        </p:nvSpPr>
        <p:spPr>
          <a:xfrm>
            <a:off x="2287036" y="1844824"/>
            <a:ext cx="6317412" cy="489654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3436" y="6414487"/>
            <a:ext cx="2133600" cy="365125"/>
          </a:xfrm>
        </p:spPr>
        <p:txBody>
          <a:bodyPr/>
          <a:lstStyle/>
          <a:p>
            <a:fld id="{4621EBA5-7C8C-4385-AE81-20F2BA224583}" type="datetime1">
              <a:rPr lang="fi-FI" smtClean="0"/>
              <a:pPr/>
              <a:t>21.11.2016</a:t>
            </a:fld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3969715" y="1960272"/>
            <a:ext cx="3075353" cy="175676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109574" y="2100499"/>
            <a:ext cx="1275928" cy="392397"/>
          </a:xfrm>
          <a:prstGeom prst="ellipse">
            <a:avLst/>
          </a:prstGeom>
          <a:solidFill>
            <a:srgbClr val="EEECE1">
              <a:alpha val="50196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000" dirty="0" smtClean="0">
                <a:solidFill>
                  <a:schemeClr val="tx1"/>
                </a:solidFill>
              </a:rPr>
              <a:t>Şura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1955" y="4149082"/>
            <a:ext cx="1800200" cy="3725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Komitə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11955" y="4628993"/>
            <a:ext cx="1800200" cy="3725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Komitə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08958" y="4149081"/>
            <a:ext cx="1800200" cy="3725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Komitə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08958" y="4628993"/>
            <a:ext cx="1800200" cy="3725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Komitə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07292" y="5116968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07292" y="5604943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08623" y="5116968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08623" y="5606518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505961" y="5116968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16216" y="5588408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84670" y="2731500"/>
            <a:ext cx="2874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2800" dirty="0" smtClean="0"/>
              <a:t>Rektorların görüşü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2413605" y="513539"/>
            <a:ext cx="2301271" cy="629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</a:rPr>
              <a:t>Təhsil Nazirliyi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86314" y="500042"/>
            <a:ext cx="2477154" cy="629445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</a:rPr>
              <a:t>Digər nazirliklər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az-Latn-AZ" dirty="0" smtClean="0">
                <a:solidFill>
                  <a:schemeClr val="tx1"/>
                </a:solidFill>
              </a:rPr>
              <a:t>qurumlar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az-Latn-AZ" dirty="0" smtClean="0">
                <a:solidFill>
                  <a:schemeClr val="tx1"/>
                </a:solidFill>
              </a:rPr>
              <a:t>ittifaqlar və 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703" y="2717117"/>
            <a:ext cx="177702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z-Latn-AZ" sz="2800" dirty="0" smtClean="0">
                <a:solidFill>
                  <a:schemeClr val="bg2">
                    <a:lumMod val="50000"/>
                  </a:schemeClr>
                </a:solidFill>
              </a:rPr>
              <a:t>Universitet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9" name="Straight Arrow Connector 98"/>
          <p:cNvCxnSpPr>
            <a:stCxn id="92" idx="0"/>
          </p:cNvCxnSpPr>
          <p:nvPr/>
        </p:nvCxnSpPr>
        <p:spPr>
          <a:xfrm rot="5400000" flipH="1" flipV="1">
            <a:off x="663796" y="1409301"/>
            <a:ext cx="1609236" cy="1006396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1763688" y="2978727"/>
            <a:ext cx="2018603" cy="12259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3598468" y="3851467"/>
            <a:ext cx="0" cy="153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598468" y="3851467"/>
            <a:ext cx="38075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7406061" y="3851467"/>
            <a:ext cx="10255" cy="153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4" idx="4"/>
          </p:cNvCxnSpPr>
          <p:nvPr/>
        </p:nvCxnSpPr>
        <p:spPr>
          <a:xfrm>
            <a:off x="5507392" y="3717034"/>
            <a:ext cx="10337" cy="288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6505961" y="4147691"/>
            <a:ext cx="1800200" cy="3725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Komitə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2708623" y="6063239"/>
            <a:ext cx="1800200" cy="3725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/>
              <a:t>İşçi Qrupu</a:t>
            </a:r>
            <a:endParaRPr lang="en-US" dirty="0"/>
          </a:p>
        </p:txBody>
      </p:sp>
      <p:cxnSp>
        <p:nvCxnSpPr>
          <p:cNvPr id="147" name="Straight Arrow Connector 146"/>
          <p:cNvCxnSpPr>
            <a:endCxn id="92" idx="2"/>
          </p:cNvCxnSpPr>
          <p:nvPr/>
        </p:nvCxnSpPr>
        <p:spPr>
          <a:xfrm rot="16200000" flipV="1">
            <a:off x="249398" y="3956155"/>
            <a:ext cx="2349828" cy="918191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3821334" y="2123564"/>
            <a:ext cx="1038698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dirty="0" smtClean="0">
                <a:solidFill>
                  <a:schemeClr val="bg1"/>
                </a:solidFill>
              </a:rPr>
              <a:t>Ofis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6516216" y="5001522"/>
            <a:ext cx="1789945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4622756" y="6435768"/>
            <a:ext cx="3693660" cy="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4999640" y="1403731"/>
            <a:ext cx="922" cy="945152"/>
          </a:xfrm>
          <a:prstGeom prst="straightConnector1">
            <a:avLst/>
          </a:prstGeom>
          <a:ln w="101600">
            <a:solidFill>
              <a:schemeClr val="bg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7347193" y="513539"/>
            <a:ext cx="1011553" cy="629445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</a:rPr>
              <a:t>Mətbuat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1" name="Picture 170" descr="logo_inv_intern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3" y="260648"/>
            <a:ext cx="132722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0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87624" y="6356350"/>
            <a:ext cx="2133600" cy="365125"/>
          </a:xfrm>
        </p:spPr>
        <p:txBody>
          <a:bodyPr/>
          <a:lstStyle/>
          <a:p>
            <a:fld id="{4621EBA5-7C8C-4385-AE81-20F2BA224583}" type="datetime1">
              <a:rPr lang="fi-FI" smtClean="0"/>
              <a:pPr/>
              <a:t>21.11.2016</a:t>
            </a:fld>
            <a:endParaRPr lang="fi-FI"/>
          </a:p>
        </p:txBody>
      </p:sp>
      <p:sp>
        <p:nvSpPr>
          <p:cNvPr id="3" name="TextBox 2"/>
          <p:cNvSpPr txBox="1"/>
          <p:nvPr/>
        </p:nvSpPr>
        <p:spPr>
          <a:xfrm>
            <a:off x="2411760" y="381601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dirty="0" smtClean="0"/>
              <a:t>Rektorlar şurası</a:t>
            </a:r>
            <a:r>
              <a:rPr lang="en-US" dirty="0" smtClean="0"/>
              <a:t>…… </a:t>
            </a:r>
            <a:r>
              <a:rPr lang="az-Latn-AZ" b="1" dirty="0" smtClean="0">
                <a:solidFill>
                  <a:schemeClr val="accent1"/>
                </a:solidFill>
              </a:rPr>
              <a:t>Şəxsi düşüncə</a:t>
            </a:r>
            <a:r>
              <a:rPr lang="en-US" b="1" dirty="0" smtClean="0">
                <a:solidFill>
                  <a:schemeClr val="accent1"/>
                </a:solidFill>
              </a:rPr>
              <a:t> ……</a:t>
            </a:r>
          </a:p>
          <a:p>
            <a:endParaRPr lang="en-US" dirty="0" smtClean="0"/>
          </a:p>
          <a:p>
            <a:r>
              <a:rPr lang="az-Latn-AZ" dirty="0" smtClean="0"/>
              <a:t>Əsas</a:t>
            </a:r>
            <a:r>
              <a:rPr lang="en-US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az-Latn-AZ" dirty="0" smtClean="0"/>
              <a:t>Bütün universitetlərin ortaq maraqları var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az-Latn-AZ" dirty="0" smtClean="0"/>
              <a:t>Bütün universitetlər müstəqildir</a:t>
            </a:r>
            <a:r>
              <a:rPr lang="en-US" dirty="0" smtClean="0"/>
              <a:t>……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0100" y="1991322"/>
            <a:ext cx="804674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az-Latn-AZ" b="1" dirty="0" smtClean="0"/>
              <a:t>Birlikdə daha güclüyük</a:t>
            </a:r>
            <a:endParaRPr lang="en-US" b="1" dirty="0"/>
          </a:p>
          <a:p>
            <a:pPr marL="742950" lvl="1" indent="-285750">
              <a:buFontTx/>
              <a:buChar char="-"/>
            </a:pPr>
            <a:r>
              <a:rPr lang="az-Latn-AZ" dirty="0" smtClean="0"/>
              <a:t>Həmkarlar arasında müzakirələr</a:t>
            </a:r>
            <a:r>
              <a:rPr lang="en-US" dirty="0" smtClean="0"/>
              <a:t>……. </a:t>
            </a:r>
            <a:r>
              <a:rPr lang="az-Latn-AZ" dirty="0" smtClean="0"/>
              <a:t>Faydalıdır, heç də həmişə asan olmur</a:t>
            </a:r>
          </a:p>
          <a:p>
            <a:pPr marL="742950" lvl="1" indent="-285750">
              <a:buFontTx/>
              <a:buChar char="-"/>
            </a:pPr>
            <a:r>
              <a:rPr lang="az-Latn-AZ" dirty="0" smtClean="0"/>
              <a:t>Ali təhsil siyasətinə, qanunvericiliyinə, maliyyələşməsinə təsir edir</a:t>
            </a:r>
            <a:r>
              <a:rPr lang="en-US" dirty="0" smtClean="0"/>
              <a:t>.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az-Latn-AZ" dirty="0" smtClean="0"/>
              <a:t>Mətbuatı məlumatlandırır və ümumi rəyə təsir edir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00100" y="3380507"/>
            <a:ext cx="80467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2. </a:t>
            </a:r>
            <a:r>
              <a:rPr lang="az-Latn-AZ" b="1" dirty="0" smtClean="0"/>
              <a:t>Məlumat çox vacibdir</a:t>
            </a:r>
            <a:endParaRPr lang="en-US" b="1" dirty="0"/>
          </a:p>
          <a:p>
            <a:pPr marL="742950" lvl="1" indent="-285750">
              <a:buFontTx/>
              <a:buChar char="-"/>
            </a:pPr>
            <a:r>
              <a:rPr lang="az-Latn-AZ" dirty="0" smtClean="0"/>
              <a:t>TN və digər nazirliklərlə rəsmi və qeyri-rəsmi müzakirələr</a:t>
            </a:r>
            <a:r>
              <a:rPr lang="en-US" dirty="0" smtClean="0"/>
              <a:t>. 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az-Latn-AZ" dirty="0" smtClean="0"/>
              <a:t>TN-nin plan və hədəfləri barədə erkən mərhələdən məlumatlı olmaq (Rektorların iclasında və ofisdən müntəzəm məlumatlanma)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00100" y="4561963"/>
            <a:ext cx="804674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3. </a:t>
            </a:r>
            <a:r>
              <a:rPr lang="az-Latn-AZ" b="1" dirty="0" smtClean="0"/>
              <a:t>Əməkdaşlıq üçün platforma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az-Latn-AZ" dirty="0" smtClean="0"/>
              <a:t>Əməkdaşlıq əsasən inzibati məsələlər üzrə baş tutur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az-Latn-AZ" dirty="0" smtClean="0"/>
              <a:t>Hər kəs hər şeyi özü kəşf etməli deyil = paylaşıb öyrənmək mümkündür! </a:t>
            </a:r>
            <a:endParaRPr lang="en-US" dirty="0"/>
          </a:p>
        </p:txBody>
      </p:sp>
      <p:pic>
        <p:nvPicPr>
          <p:cNvPr id="7" name="Picture 6" descr="logo_inv_intern_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3" y="260648"/>
            <a:ext cx="132722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11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2876</TotalTime>
  <Words>806</Words>
  <Application>Microsoft Office PowerPoint</Application>
  <PresentationFormat>Экран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Office-teema</vt:lpstr>
      <vt:lpstr>1_Office Theme</vt:lpstr>
      <vt:lpstr>ARENE – Fin Tətbiqi Elmlər Universitetlərinin Rektorlarının Şurası   Rolu və fəaliyyəti / Fin Tətbiqi Elmlər Universitetləri arasında əməkdaşlıq   Örjan Andersson Rektor və BİD, Novia Tətbiqi Elmlər Universiteti Arene-nin beynəlxalq komitəsinin üzvü  Bakı şəhəri, 17 noyabr 2016-cı il </vt:lpstr>
      <vt:lpstr>Finlandiyada fəaliyyət göstərən Tətbiqi Elmlər Universitetləri</vt:lpstr>
      <vt:lpstr>ARENE</vt:lpstr>
      <vt:lpstr>Fin Tətbiqi Elmlər Universitetlərinin Rektorlar Şurası (ARENE)</vt:lpstr>
      <vt:lpstr>Fin Tətbiqi Elmlər Universitetləri arasında ARENE-nin vasitəsi ilə həyata keçirilən əməkdaşlığa dair nümunələr</vt:lpstr>
      <vt:lpstr>Fin Tətbiqi Elmlər Universitetlərinin Rektorlar Şurası (ARENE) www. http://www.arene.fi/en/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Käyttäjä1</dc:creator>
  <cp:lastModifiedBy>Mammadova</cp:lastModifiedBy>
  <cp:revision>165</cp:revision>
  <dcterms:created xsi:type="dcterms:W3CDTF">2013-12-02T14:18:00Z</dcterms:created>
  <dcterms:modified xsi:type="dcterms:W3CDTF">2016-11-21T06:00:53Z</dcterms:modified>
</cp:coreProperties>
</file>