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85" r:id="rId4"/>
    <p:sldId id="286" r:id="rId5"/>
    <p:sldId id="277" r:id="rId6"/>
    <p:sldId id="290" r:id="rId7"/>
    <p:sldId id="292" r:id="rId8"/>
    <p:sldId id="291" r:id="rId9"/>
    <p:sldId id="293" r:id="rId10"/>
    <p:sldId id="279" r:id="rId11"/>
    <p:sldId id="294" r:id="rId12"/>
    <p:sldId id="260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433" autoAdjust="0"/>
  </p:normalViewPr>
  <p:slideViewPr>
    <p:cSldViewPr>
      <p:cViewPr>
        <p:scale>
          <a:sx n="78" d="100"/>
          <a:sy n="78" d="100"/>
        </p:scale>
        <p:origin x="-118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81F0D-978A-47E6-9146-1C4FFC308253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8BDB5-F319-404E-BFF3-114CE40A6F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74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9E1D-2D3D-495E-BA2D-0FE9B8094151}" type="datetime1">
              <a:rPr lang="fi-FI" smtClean="0"/>
              <a:t>14.11.2016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63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C7E9-6748-4256-B039-6D73879E0D8A}" type="datetime1">
              <a:rPr lang="fi-FI" smtClean="0"/>
              <a:t>14.11.2016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20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5203-D8DE-42E7-AA2A-815563824AC7}" type="datetime1">
              <a:rPr lang="fi-FI" smtClean="0"/>
              <a:t>14.11.2016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6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14.11.2016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08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4F7-81BE-45DB-BF43-E9B60B3D7D4C}" type="datetime1">
              <a:rPr lang="fi-FI" smtClean="0"/>
              <a:t>14.11.2016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7804-E684-43B2-B29E-0551E127EF43}" type="datetime1">
              <a:rPr lang="fi-FI" smtClean="0"/>
              <a:t>14.11.2016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97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27E5-8F51-4477-AD85-CF5B67E9D29A}" type="datetime1">
              <a:rPr lang="fi-FI" smtClean="0"/>
              <a:t>14.11.2016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5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FE59-EC32-4DC4-9548-867D606C7905}" type="datetime1">
              <a:rPr lang="fi-FI" smtClean="0"/>
              <a:t>14.11.2016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00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BA5-7C8C-4385-AE81-20F2BA224583}" type="datetime1">
              <a:rPr lang="fi-FI" smtClean="0"/>
              <a:t>14.11.2016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25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9364-D4B9-4CE5-9C11-2745B71DCE5B}" type="datetime1">
              <a:rPr lang="fi-FI" smtClean="0"/>
              <a:t>14.11.2016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01EC-8813-43CA-9189-3D351B01599E}" type="datetime1">
              <a:rPr lang="fi-FI" smtClean="0"/>
              <a:t>14.11.2016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66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39006-11CE-419D-B9D1-4C3ED02901F4}" type="datetime1">
              <a:rPr lang="fi-FI" smtClean="0"/>
              <a:t>14.11.2016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9E98-DCE1-48B7-B2CD-F99AFC9452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42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ene.fi/en/universities-applied-sciences/effectiveness/structural-developmen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ene.fi/en/universities-applied-sciences/effectiveness/structural-development" TargetMode="External"/><Relationship Id="rId2" Type="http://schemas.openxmlformats.org/officeDocument/2006/relationships/hyperlink" Target="https://studyinfo.fi/wp2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134672" cy="2160240"/>
          </a:xfrm>
        </p:spPr>
        <p:txBody>
          <a:bodyPr>
            <a:noAutofit/>
          </a:bodyPr>
          <a:lstStyle/>
          <a:p>
            <a:pPr algn="l"/>
            <a:r>
              <a:rPr lang="fi-FI" altLang="fi-FI" sz="3600" b="1" dirty="0" err="1" smtClean="0">
                <a:solidFill>
                  <a:schemeClr val="bg1"/>
                </a:solidFill>
              </a:rPr>
              <a:t>Arene</a:t>
            </a:r>
            <a:r>
              <a:rPr lang="fi-FI" altLang="fi-FI" sz="3600" b="1" dirty="0" smtClean="0">
                <a:solidFill>
                  <a:schemeClr val="bg1"/>
                </a:solidFill>
              </a:rPr>
              <a:t> – </a:t>
            </a:r>
            <a:r>
              <a:rPr lang="fi-FI" altLang="fi-FI" sz="3600" b="1" dirty="0" err="1" smtClean="0">
                <a:solidFill>
                  <a:schemeClr val="bg1"/>
                </a:solidFill>
              </a:rPr>
              <a:t>The</a:t>
            </a:r>
            <a:r>
              <a:rPr lang="fi-FI" altLang="fi-FI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Rectors' Conference of Finnish Universities of Applied Sciences</a:t>
            </a:r>
            <a:r>
              <a:rPr lang="fi-FI" altLang="fi-FI" sz="3600" b="1" dirty="0" smtClean="0">
                <a:solidFill>
                  <a:schemeClr val="bg1"/>
                </a:solidFill>
              </a:rPr>
              <a:t> </a:t>
            </a:r>
            <a:r>
              <a:rPr lang="fi-FI" altLang="fi-FI" sz="3200" b="1" dirty="0" smtClean="0">
                <a:solidFill>
                  <a:schemeClr val="bg1"/>
                </a:solidFill>
              </a:rPr>
              <a:t/>
            </a:r>
            <a:br>
              <a:rPr lang="fi-FI" altLang="fi-FI" sz="3200" b="1" dirty="0" smtClean="0">
                <a:solidFill>
                  <a:schemeClr val="bg1"/>
                </a:solidFill>
              </a:rPr>
            </a:br>
            <a:r>
              <a:rPr lang="fi-FI" altLang="fi-FI" sz="3200" b="1" dirty="0" smtClean="0">
                <a:solidFill>
                  <a:schemeClr val="bg1"/>
                </a:solidFill>
              </a:rPr>
              <a:t/>
            </a:r>
            <a:br>
              <a:rPr lang="fi-FI" altLang="fi-FI" sz="3200" b="1" dirty="0" smtClean="0">
                <a:solidFill>
                  <a:schemeClr val="bg1"/>
                </a:solidFill>
              </a:rPr>
            </a:br>
            <a:r>
              <a:rPr lang="fi-FI" altLang="fi-FI" sz="2800" b="1" i="1" dirty="0" err="1" smtClean="0">
                <a:solidFill>
                  <a:schemeClr val="bg1"/>
                </a:solidFill>
              </a:rPr>
              <a:t>Role</a:t>
            </a:r>
            <a:r>
              <a:rPr lang="fi-FI" altLang="fi-FI" sz="2800" b="1" i="1" dirty="0" smtClean="0">
                <a:solidFill>
                  <a:schemeClr val="bg1"/>
                </a:solidFill>
              </a:rPr>
              <a:t> and </a:t>
            </a:r>
            <a:r>
              <a:rPr lang="fi-FI" altLang="fi-FI" sz="2800" b="1" i="1" dirty="0" err="1" smtClean="0">
                <a:solidFill>
                  <a:schemeClr val="bg1"/>
                </a:solidFill>
              </a:rPr>
              <a:t>activities</a:t>
            </a:r>
            <a:r>
              <a:rPr lang="fi-FI" altLang="fi-FI" sz="2800" b="1" i="1" dirty="0" smtClean="0">
                <a:solidFill>
                  <a:schemeClr val="bg1"/>
                </a:solidFill>
              </a:rPr>
              <a:t> / </a:t>
            </a:r>
            <a:r>
              <a:rPr lang="fi-FI" altLang="fi-FI" sz="2800" b="1" i="1" dirty="0" err="1" smtClean="0">
                <a:solidFill>
                  <a:schemeClr val="bg1"/>
                </a:solidFill>
              </a:rPr>
              <a:t>co-operation</a:t>
            </a:r>
            <a:r>
              <a:rPr lang="fi-FI" altLang="fi-FI" sz="2800" b="1" i="1" dirty="0" smtClean="0">
                <a:solidFill>
                  <a:schemeClr val="bg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/>
                </a:solidFill>
              </a:rPr>
              <a:t>between</a:t>
            </a:r>
            <a:r>
              <a:rPr lang="fi-FI" altLang="fi-FI" sz="2800" b="1" i="1" dirty="0" smtClean="0">
                <a:solidFill>
                  <a:schemeClr val="bg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/>
                </a:solidFill>
              </a:rPr>
              <a:t>Finnish</a:t>
            </a:r>
            <a:r>
              <a:rPr lang="fi-FI" altLang="fi-FI" sz="2800" b="1" i="1" dirty="0" smtClean="0">
                <a:solidFill>
                  <a:schemeClr val="bg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/>
                </a:solidFill>
              </a:rPr>
              <a:t>Universities</a:t>
            </a:r>
            <a:r>
              <a:rPr lang="fi-FI" altLang="fi-FI" sz="2800" b="1" i="1" dirty="0" smtClean="0">
                <a:solidFill>
                  <a:schemeClr val="bg1"/>
                </a:solidFill>
              </a:rPr>
              <a:t> of </a:t>
            </a:r>
            <a:r>
              <a:rPr lang="fi-FI" altLang="fi-FI" sz="2800" b="1" i="1" dirty="0" err="1" smtClean="0">
                <a:solidFill>
                  <a:schemeClr val="bg1"/>
                </a:solidFill>
              </a:rPr>
              <a:t>Applied</a:t>
            </a:r>
            <a:r>
              <a:rPr lang="fi-FI" altLang="fi-FI" sz="2800" b="1" i="1" dirty="0" smtClean="0">
                <a:solidFill>
                  <a:schemeClr val="bg1"/>
                </a:solidFill>
              </a:rPr>
              <a:t> Sciences</a:t>
            </a:r>
            <a:r>
              <a:rPr lang="fi-FI" altLang="fi-FI" sz="3200" b="1" dirty="0" smtClean="0">
                <a:solidFill>
                  <a:schemeClr val="bg1"/>
                </a:solidFill>
              </a:rPr>
              <a:t/>
            </a:r>
            <a:br>
              <a:rPr lang="fi-FI" altLang="fi-FI" sz="3200" b="1" dirty="0" smtClean="0">
                <a:solidFill>
                  <a:schemeClr val="bg1"/>
                </a:solidFill>
              </a:rPr>
            </a:br>
            <a:r>
              <a:rPr lang="fi-FI" altLang="fi-FI" sz="3200" b="1" dirty="0" smtClean="0">
                <a:solidFill>
                  <a:schemeClr val="bg1"/>
                </a:solidFill>
              </a:rPr>
              <a:t/>
            </a:r>
            <a:br>
              <a:rPr lang="fi-FI" altLang="fi-FI" sz="3200" b="1" dirty="0" smtClean="0">
                <a:solidFill>
                  <a:schemeClr val="bg1"/>
                </a:solidFill>
              </a:rPr>
            </a:br>
            <a:r>
              <a:rPr lang="fi-FI" altLang="fi-FI" sz="3200" b="1" dirty="0" smtClean="0">
                <a:solidFill>
                  <a:schemeClr val="bg1"/>
                </a:solidFill>
              </a:rPr>
              <a:t/>
            </a:r>
            <a:br>
              <a:rPr lang="fi-FI" altLang="fi-FI" sz="3200" b="1" dirty="0" smtClean="0">
                <a:solidFill>
                  <a:schemeClr val="bg1"/>
                </a:solidFill>
              </a:rPr>
            </a:br>
            <a:r>
              <a:rPr lang="fi-FI" altLang="fi-FI" sz="2000" b="1" dirty="0" smtClean="0">
                <a:solidFill>
                  <a:schemeClr val="bg1"/>
                </a:solidFill>
              </a:rPr>
              <a:t>Örjan Andersson, </a:t>
            </a:r>
            <a:r>
              <a:rPr lang="fi-FI" altLang="fi-FI" sz="2000" b="1" dirty="0" err="1" smtClean="0">
                <a:solidFill>
                  <a:schemeClr val="bg1"/>
                </a:solidFill>
              </a:rPr>
              <a:t>D.Sc</a:t>
            </a:r>
            <a:r>
              <a:rPr lang="fi-FI" altLang="fi-FI" sz="2000" b="1" dirty="0" smtClean="0">
                <a:solidFill>
                  <a:schemeClr val="bg1"/>
                </a:solidFill>
              </a:rPr>
              <a:t>. (Tech)</a:t>
            </a:r>
            <a:br>
              <a:rPr lang="fi-FI" altLang="fi-FI" sz="2000" b="1" dirty="0" smtClean="0">
                <a:solidFill>
                  <a:schemeClr val="bg1"/>
                </a:solidFill>
              </a:rPr>
            </a:br>
            <a:r>
              <a:rPr lang="fi-FI" altLang="fi-FI" sz="2000" b="1" dirty="0" err="1" smtClean="0">
                <a:solidFill>
                  <a:schemeClr val="bg1"/>
                </a:solidFill>
              </a:rPr>
              <a:t>President</a:t>
            </a:r>
            <a:r>
              <a:rPr lang="fi-FI" altLang="fi-FI" sz="2000" b="1" dirty="0" smtClean="0">
                <a:solidFill>
                  <a:schemeClr val="bg1"/>
                </a:solidFill>
              </a:rPr>
              <a:t>, Novia </a:t>
            </a:r>
            <a:r>
              <a:rPr lang="fi-FI" altLang="fi-FI" sz="2000" b="1" dirty="0" err="1" smtClean="0">
                <a:solidFill>
                  <a:schemeClr val="bg1"/>
                </a:solidFill>
              </a:rPr>
              <a:t>University</a:t>
            </a:r>
            <a:r>
              <a:rPr lang="fi-FI" altLang="fi-FI" sz="2000" b="1" dirty="0" smtClean="0">
                <a:solidFill>
                  <a:schemeClr val="bg1"/>
                </a:solidFill>
              </a:rPr>
              <a:t> of </a:t>
            </a:r>
            <a:r>
              <a:rPr lang="fi-FI" altLang="fi-FI" sz="2000" b="1" dirty="0" err="1" smtClean="0">
                <a:solidFill>
                  <a:schemeClr val="bg1"/>
                </a:solidFill>
              </a:rPr>
              <a:t>Applied</a:t>
            </a:r>
            <a:r>
              <a:rPr lang="fi-FI" altLang="fi-FI" sz="2000" b="1" dirty="0" smtClean="0">
                <a:solidFill>
                  <a:schemeClr val="bg1"/>
                </a:solidFill>
              </a:rPr>
              <a:t> Sciences</a:t>
            </a:r>
            <a:br>
              <a:rPr lang="fi-FI" altLang="fi-FI" sz="2000" b="1" dirty="0" smtClean="0">
                <a:solidFill>
                  <a:schemeClr val="bg1"/>
                </a:solidFill>
              </a:rPr>
            </a:br>
            <a:r>
              <a:rPr lang="fi-FI" altLang="fi-FI" sz="2000" b="1" dirty="0" err="1" smtClean="0">
                <a:solidFill>
                  <a:schemeClr val="bg1"/>
                </a:solidFill>
              </a:rPr>
              <a:t>Member</a:t>
            </a:r>
            <a:r>
              <a:rPr lang="fi-FI" altLang="fi-FI" sz="2000" b="1" dirty="0" smtClean="0">
                <a:solidFill>
                  <a:schemeClr val="bg1"/>
                </a:solidFill>
              </a:rPr>
              <a:t> of </a:t>
            </a:r>
            <a:r>
              <a:rPr lang="fi-FI" altLang="fi-FI" sz="2000" b="1" dirty="0" err="1" smtClean="0">
                <a:solidFill>
                  <a:schemeClr val="bg1"/>
                </a:solidFill>
              </a:rPr>
              <a:t>the</a:t>
            </a:r>
            <a:r>
              <a:rPr lang="fi-FI" altLang="fi-FI" sz="2000" b="1" dirty="0" smtClean="0">
                <a:solidFill>
                  <a:schemeClr val="bg1"/>
                </a:solidFill>
              </a:rPr>
              <a:t> </a:t>
            </a:r>
            <a:r>
              <a:rPr lang="fi-FI" altLang="fi-FI" sz="2000" b="1" dirty="0" err="1" smtClean="0">
                <a:solidFill>
                  <a:schemeClr val="bg1"/>
                </a:solidFill>
              </a:rPr>
              <a:t>international</a:t>
            </a:r>
            <a:r>
              <a:rPr lang="fi-FI" altLang="fi-FI" sz="2000" b="1" dirty="0" smtClean="0">
                <a:solidFill>
                  <a:schemeClr val="bg1"/>
                </a:solidFill>
              </a:rPr>
              <a:t> </a:t>
            </a:r>
            <a:r>
              <a:rPr lang="fi-FI" altLang="fi-FI" sz="2000" b="1" dirty="0" err="1" smtClean="0">
                <a:solidFill>
                  <a:schemeClr val="bg1"/>
                </a:solidFill>
              </a:rPr>
              <a:t>committee</a:t>
            </a:r>
            <a:r>
              <a:rPr lang="fi-FI" altLang="fi-FI" sz="2000" b="1" dirty="0" smtClean="0">
                <a:solidFill>
                  <a:schemeClr val="bg1"/>
                </a:solidFill>
              </a:rPr>
              <a:t> of </a:t>
            </a:r>
            <a:r>
              <a:rPr lang="fi-FI" altLang="fi-FI" sz="2000" b="1" dirty="0" err="1" smtClean="0">
                <a:solidFill>
                  <a:schemeClr val="bg1"/>
                </a:solidFill>
              </a:rPr>
              <a:t>Arene</a:t>
            </a:r>
            <a:r>
              <a:rPr lang="fi-FI" altLang="fi-FI" sz="2000" b="1" dirty="0" smtClean="0">
                <a:solidFill>
                  <a:schemeClr val="bg1"/>
                </a:solidFill>
              </a:rPr>
              <a:t/>
            </a:r>
            <a:br>
              <a:rPr lang="fi-FI" altLang="fi-FI" sz="2000" b="1" dirty="0" smtClean="0">
                <a:solidFill>
                  <a:schemeClr val="bg1"/>
                </a:solidFill>
              </a:rPr>
            </a:br>
            <a:r>
              <a:rPr lang="fi-FI" altLang="fi-FI" sz="2000" b="1" dirty="0" smtClean="0">
                <a:solidFill>
                  <a:schemeClr val="bg1"/>
                </a:solidFill>
              </a:rPr>
              <a:t>Baku, November 2016</a:t>
            </a:r>
            <a:r>
              <a:rPr lang="fi-FI" altLang="fi-FI" sz="3200" b="1" dirty="0" smtClean="0"/>
              <a:t/>
            </a:r>
            <a:br>
              <a:rPr lang="fi-FI" altLang="fi-FI" sz="3200" b="1" dirty="0" smtClean="0"/>
            </a:br>
            <a:endParaRPr lang="fi-FI" sz="3200" dirty="0"/>
          </a:p>
        </p:txBody>
      </p:sp>
      <p:sp>
        <p:nvSpPr>
          <p:cNvPr id="3" name="Suorakulmio 2"/>
          <p:cNvSpPr/>
          <p:nvPr/>
        </p:nvSpPr>
        <p:spPr>
          <a:xfrm>
            <a:off x="1115616" y="6488668"/>
            <a:ext cx="239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http://www.arene.fi/en</a:t>
            </a:r>
          </a:p>
        </p:txBody>
      </p:sp>
    </p:spTree>
    <p:extLst>
      <p:ext uri="{BB962C8B-B14F-4D97-AF65-F5344CB8AC3E}">
        <p14:creationId xmlns:p14="http://schemas.microsoft.com/office/powerpoint/2010/main" val="90125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fi-FI" altLang="fi-FI" sz="3600" b="1" dirty="0" err="1">
                <a:solidFill>
                  <a:srgbClr val="00569B"/>
                </a:solidFill>
              </a:rPr>
              <a:t>Working</a:t>
            </a:r>
            <a:r>
              <a:rPr lang="fi-FI" altLang="fi-FI" sz="3600" b="1" dirty="0">
                <a:solidFill>
                  <a:srgbClr val="00569B"/>
                </a:solidFill>
              </a:rPr>
              <a:t> life </a:t>
            </a:r>
            <a:r>
              <a:rPr lang="fi-FI" altLang="fi-FI" sz="3600" b="1" dirty="0" err="1">
                <a:solidFill>
                  <a:srgbClr val="00569B"/>
                </a:solidFill>
              </a:rPr>
              <a:t>based</a:t>
            </a:r>
            <a:r>
              <a:rPr lang="fi-FI" altLang="fi-FI" sz="3600" b="1" dirty="0">
                <a:solidFill>
                  <a:srgbClr val="00569B"/>
                </a:solidFill>
              </a:rPr>
              <a:t> </a:t>
            </a:r>
            <a:r>
              <a:rPr lang="fi-FI" altLang="fi-FI" sz="3600" b="1" dirty="0" err="1">
                <a:solidFill>
                  <a:srgbClr val="00569B"/>
                </a:solidFill>
              </a:rPr>
              <a:t>Higher</a:t>
            </a:r>
            <a:r>
              <a:rPr lang="fi-FI" altLang="fi-FI" sz="3600" b="1" dirty="0">
                <a:solidFill>
                  <a:srgbClr val="00569B"/>
                </a:solidFill>
              </a:rPr>
              <a:t> </a:t>
            </a:r>
            <a:r>
              <a:rPr lang="fi-FI" altLang="fi-FI" sz="3600" b="1" dirty="0" err="1">
                <a:solidFill>
                  <a:srgbClr val="00569B"/>
                </a:solidFill>
              </a:rPr>
              <a:t>Education</a:t>
            </a:r>
            <a:r>
              <a:rPr lang="fi-FI" altLang="fi-FI" sz="3600" b="1" dirty="0">
                <a:solidFill>
                  <a:srgbClr val="00569B"/>
                </a:solidFill>
              </a:rPr>
              <a:t> - </a:t>
            </a:r>
            <a:r>
              <a:rPr lang="fi-FI" altLang="fi-FI" sz="3600" b="1" dirty="0" err="1">
                <a:solidFill>
                  <a:srgbClr val="00569B"/>
                </a:solidFill>
              </a:rPr>
              <a:t>qualifications</a:t>
            </a:r>
            <a:r>
              <a:rPr lang="fi-FI" altLang="fi-FI" sz="3600" b="1" dirty="0">
                <a:solidFill>
                  <a:srgbClr val="00569B"/>
                </a:solidFill>
              </a:rPr>
              <a:t> and </a:t>
            </a:r>
            <a:r>
              <a:rPr lang="fi-FI" altLang="fi-FI" sz="3600" b="1" dirty="0" err="1">
                <a:solidFill>
                  <a:srgbClr val="00569B"/>
                </a:solidFill>
              </a:rPr>
              <a:t>competences</a:t>
            </a: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700808"/>
            <a:ext cx="6048672" cy="49251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altLang="fi-FI" sz="1300" dirty="0"/>
          </a:p>
          <a:p>
            <a:pPr marL="0" indent="0">
              <a:buNone/>
            </a:pPr>
            <a:r>
              <a:rPr lang="sv-SE" altLang="fi-FI" sz="3600" dirty="0">
                <a:solidFill>
                  <a:srgbClr val="0070C0"/>
                </a:solidFill>
                <a:latin typeface="Symbol" charset="2"/>
                <a:cs typeface="Times New Roman" charset="0"/>
              </a:rPr>
              <a:t>·</a:t>
            </a:r>
            <a:r>
              <a:rPr lang="sv-SE" altLang="fi-FI" sz="3600" dirty="0">
                <a:latin typeface="Symbol" charset="2"/>
                <a:cs typeface="Times New Roman" charset="0"/>
              </a:rPr>
              <a:t>   </a:t>
            </a:r>
            <a:r>
              <a:rPr lang="sv-SE" altLang="fi-FI" sz="3100" b="1" dirty="0">
                <a:solidFill>
                  <a:srgbClr val="0070C0"/>
                </a:solidFill>
              </a:rPr>
              <a:t>Research and </a:t>
            </a:r>
            <a:r>
              <a:rPr lang="sv-SE" altLang="fi-FI" sz="3100" b="1" dirty="0" err="1">
                <a:solidFill>
                  <a:srgbClr val="0070C0"/>
                </a:solidFill>
              </a:rPr>
              <a:t>development</a:t>
            </a:r>
            <a:r>
              <a:rPr lang="sv-SE" altLang="fi-FI" sz="3100" b="1" dirty="0">
                <a:solidFill>
                  <a:srgbClr val="0070C0"/>
                </a:solidFill>
              </a:rPr>
              <a:t> </a:t>
            </a:r>
            <a:r>
              <a:rPr lang="sv-SE" altLang="fi-FI" sz="3100" b="1" dirty="0" err="1">
                <a:solidFill>
                  <a:srgbClr val="0070C0"/>
                </a:solidFill>
              </a:rPr>
              <a:t>work</a:t>
            </a:r>
            <a:r>
              <a:rPr lang="sv-SE" altLang="fi-FI" sz="3100" b="1" dirty="0">
                <a:solidFill>
                  <a:srgbClr val="0070C0"/>
                </a:solidFill>
              </a:rPr>
              <a:t> is mixed </a:t>
            </a:r>
            <a:r>
              <a:rPr lang="sv-SE" altLang="fi-FI" sz="3100" b="1" dirty="0" err="1">
                <a:solidFill>
                  <a:srgbClr val="0070C0"/>
                </a:solidFill>
              </a:rPr>
              <a:t>into</a:t>
            </a:r>
            <a:r>
              <a:rPr lang="sv-SE" altLang="fi-FI" sz="3100" b="1" dirty="0">
                <a:solidFill>
                  <a:srgbClr val="0070C0"/>
                </a:solidFill>
              </a:rPr>
              <a:t> </a:t>
            </a:r>
            <a:r>
              <a:rPr lang="sv-SE" altLang="fi-FI" sz="3100" b="1" dirty="0" err="1">
                <a:solidFill>
                  <a:srgbClr val="0070C0"/>
                </a:solidFill>
              </a:rPr>
              <a:t>teaching</a:t>
            </a:r>
            <a:r>
              <a:rPr lang="sv-SE" altLang="fi-FI" sz="3100" b="1" dirty="0">
                <a:solidFill>
                  <a:srgbClr val="0070C0"/>
                </a:solidFill>
              </a:rPr>
              <a:t> and </a:t>
            </a:r>
            <a:r>
              <a:rPr lang="sv-SE" altLang="fi-FI" sz="3100" b="1" dirty="0" err="1">
                <a:solidFill>
                  <a:srgbClr val="0070C0"/>
                </a:solidFill>
              </a:rPr>
              <a:t>learning</a:t>
            </a:r>
            <a:endParaRPr lang="sv-SE" altLang="fi-FI" sz="3100" b="1" dirty="0">
              <a:solidFill>
                <a:srgbClr val="0070C0"/>
              </a:solidFill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GB" altLang="fi-FI" sz="3100" b="1" dirty="0">
                <a:solidFill>
                  <a:srgbClr val="0070C0"/>
                </a:solidFill>
              </a:rPr>
              <a:t>Close co-operate between HEI/UAS and society and  companies, especially with SME`s.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GB" altLang="fi-FI" sz="3100" b="1" dirty="0">
                <a:solidFill>
                  <a:srgbClr val="0070C0"/>
                </a:solidFill>
              </a:rPr>
              <a:t>Practical projects based on real-life problems is part of curriculum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GB" altLang="fi-FI" sz="3100" b="1" dirty="0">
                <a:solidFill>
                  <a:srgbClr val="0070C0"/>
                </a:solidFill>
              </a:rPr>
              <a:t>Entrepreneurship education; students start their own business`s while studying their degree.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GB" altLang="fi-FI" sz="3100" b="1" dirty="0">
                <a:solidFill>
                  <a:srgbClr val="0070C0"/>
                </a:solidFill>
              </a:rPr>
              <a:t>Living labs and new kind of learning environments.</a:t>
            </a:r>
            <a:endParaRPr lang="fi-FI" altLang="fi-FI" sz="3100" b="1" dirty="0">
              <a:solidFill>
                <a:srgbClr val="0070C0"/>
              </a:solidFill>
            </a:endParaRPr>
          </a:p>
          <a:p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2805"/>
            <a:ext cx="2731217" cy="30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b="1" dirty="0">
                <a:solidFill>
                  <a:srgbClr val="0070C0"/>
                </a:solidFill>
              </a:rPr>
              <a:t> </a:t>
            </a:r>
            <a:r>
              <a:rPr lang="fi-FI" sz="2800" b="1" dirty="0" err="1">
                <a:solidFill>
                  <a:srgbClr val="0070C0"/>
                </a:solidFill>
              </a:rPr>
              <a:t>The</a:t>
            </a:r>
            <a:r>
              <a:rPr lang="fi-FI" sz="2800" b="1" dirty="0">
                <a:solidFill>
                  <a:srgbClr val="0070C0"/>
                </a:solidFill>
              </a:rPr>
              <a:t> </a:t>
            </a:r>
            <a:r>
              <a:rPr lang="fi-FI" sz="2800" b="1" dirty="0" err="1">
                <a:solidFill>
                  <a:srgbClr val="0070C0"/>
                </a:solidFill>
              </a:rPr>
              <a:t>key</a:t>
            </a:r>
            <a:r>
              <a:rPr lang="fi-FI" sz="2800" b="1" dirty="0">
                <a:solidFill>
                  <a:srgbClr val="0070C0"/>
                </a:solidFill>
              </a:rPr>
              <a:t> </a:t>
            </a:r>
            <a:r>
              <a:rPr lang="fi-FI" sz="2800" b="1" dirty="0" err="1">
                <a:solidFill>
                  <a:srgbClr val="0070C0"/>
                </a:solidFill>
              </a:rPr>
              <a:t>change</a:t>
            </a:r>
            <a:r>
              <a:rPr lang="fi-FI" sz="2800" b="1" dirty="0">
                <a:solidFill>
                  <a:srgbClr val="0070C0"/>
                </a:solidFill>
              </a:rPr>
              <a:t> is in </a:t>
            </a:r>
            <a:r>
              <a:rPr lang="fi-FI" sz="2800" b="1" dirty="0" err="1">
                <a:solidFill>
                  <a:srgbClr val="0070C0"/>
                </a:solidFill>
              </a:rPr>
              <a:t>the</a:t>
            </a:r>
            <a:r>
              <a:rPr lang="fi-FI" sz="2800" b="1" dirty="0">
                <a:solidFill>
                  <a:srgbClr val="0070C0"/>
                </a:solidFill>
              </a:rPr>
              <a:t> </a:t>
            </a:r>
            <a:r>
              <a:rPr lang="fi-FI" sz="2800" b="1" dirty="0" err="1">
                <a:solidFill>
                  <a:srgbClr val="0070C0"/>
                </a:solidFill>
              </a:rPr>
              <a:t>understanding</a:t>
            </a:r>
            <a:r>
              <a:rPr lang="fi-FI" sz="2800" b="1" dirty="0">
                <a:solidFill>
                  <a:srgbClr val="0070C0"/>
                </a:solidFill>
              </a:rPr>
              <a:t> of </a:t>
            </a:r>
            <a:r>
              <a:rPr lang="fi-FI" sz="2800" b="1" dirty="0" err="1">
                <a:solidFill>
                  <a:srgbClr val="0070C0"/>
                </a:solidFill>
              </a:rPr>
              <a:t>the</a:t>
            </a:r>
            <a:r>
              <a:rPr lang="fi-FI" sz="2800" b="1" dirty="0">
                <a:solidFill>
                  <a:srgbClr val="0070C0"/>
                </a:solidFill>
              </a:rPr>
              <a:t> </a:t>
            </a:r>
            <a:r>
              <a:rPr lang="fi-FI" sz="2800" b="1" dirty="0" err="1">
                <a:solidFill>
                  <a:srgbClr val="0070C0"/>
                </a:solidFill>
              </a:rPr>
              <a:t>content</a:t>
            </a:r>
            <a:r>
              <a:rPr lang="fi-FI" sz="2800" b="1" dirty="0">
                <a:solidFill>
                  <a:srgbClr val="0070C0"/>
                </a:solidFill>
              </a:rPr>
              <a:t> of </a:t>
            </a:r>
            <a:r>
              <a:rPr lang="fi-FI" sz="2800" b="1" dirty="0" err="1">
                <a:solidFill>
                  <a:srgbClr val="0070C0"/>
                </a:solidFill>
              </a:rPr>
              <a:t>degree</a:t>
            </a:r>
            <a:r>
              <a:rPr lang="fi-FI" sz="2800" b="1" dirty="0">
                <a:solidFill>
                  <a:srgbClr val="0070C0"/>
                </a:solidFill>
              </a:rPr>
              <a:t> </a:t>
            </a:r>
            <a:r>
              <a:rPr lang="fi-FI" sz="2800" b="1" dirty="0" err="1">
                <a:solidFill>
                  <a:srgbClr val="0070C0"/>
                </a:solidFill>
              </a:rPr>
              <a:t>education</a:t>
            </a:r>
            <a:r>
              <a:rPr lang="fi-FI" sz="2800" b="1" dirty="0">
                <a:solidFill>
                  <a:srgbClr val="0070C0"/>
                </a:solidFill>
              </a:rPr>
              <a:t>, </a:t>
            </a:r>
            <a:r>
              <a:rPr lang="fi-FI" sz="2800" b="1" dirty="0" err="1">
                <a:solidFill>
                  <a:srgbClr val="0070C0"/>
                </a:solidFill>
              </a:rPr>
              <a:t>teaching</a:t>
            </a:r>
            <a:r>
              <a:rPr lang="fi-FI" sz="2800" b="1" dirty="0">
                <a:solidFill>
                  <a:srgbClr val="0070C0"/>
                </a:solidFill>
              </a:rPr>
              <a:t>, </a:t>
            </a:r>
            <a:r>
              <a:rPr lang="fi-FI" sz="2800" b="1" dirty="0" err="1">
                <a:solidFill>
                  <a:srgbClr val="0070C0"/>
                </a:solidFill>
              </a:rPr>
              <a:t>learning</a:t>
            </a:r>
            <a:r>
              <a:rPr lang="fi-FI" sz="2800" b="1" dirty="0">
                <a:solidFill>
                  <a:srgbClr val="0070C0"/>
                </a:solidFill>
              </a:rPr>
              <a:t> and </a:t>
            </a:r>
            <a:r>
              <a:rPr lang="fi-FI" sz="2800" b="1" dirty="0" err="1">
                <a:solidFill>
                  <a:srgbClr val="0070C0"/>
                </a:solidFill>
              </a:rPr>
              <a:t>assessment</a:t>
            </a:r>
            <a:endParaRPr lang="fi-FI" sz="2800" b="1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 Creating flexible learning paths</a:t>
            </a:r>
          </a:p>
          <a:p>
            <a:pPr lvl="1"/>
            <a:r>
              <a:rPr lang="en-US" sz="3300" dirty="0"/>
              <a:t>Individual needs of students and their different levels of skills and knowledge demands a lot from institutions and teachers. </a:t>
            </a:r>
          </a:p>
          <a:p>
            <a:pPr marL="514350" indent="-457200"/>
            <a:r>
              <a:rPr lang="en-US" b="1" dirty="0">
                <a:solidFill>
                  <a:srgbClr val="0070C0"/>
                </a:solidFill>
              </a:rPr>
              <a:t>Student-</a:t>
            </a:r>
            <a:r>
              <a:rPr lang="en-US" b="1" dirty="0" err="1">
                <a:solidFill>
                  <a:srgbClr val="0070C0"/>
                </a:solidFill>
              </a:rPr>
              <a:t>centred</a:t>
            </a:r>
            <a:r>
              <a:rPr lang="en-US" b="1" dirty="0">
                <a:solidFill>
                  <a:srgbClr val="0070C0"/>
                </a:solidFill>
              </a:rPr>
              <a:t> approach</a:t>
            </a:r>
          </a:p>
          <a:p>
            <a:pPr marL="914400" lvl="1" indent="-457200">
              <a:buFontTx/>
              <a:buChar char="-"/>
            </a:pPr>
            <a:r>
              <a:rPr lang="en-US" sz="3300" dirty="0"/>
              <a:t>integrates the students into the academic community</a:t>
            </a:r>
          </a:p>
          <a:p>
            <a:pPr marL="914400" lvl="1" indent="-457200">
              <a:buFontTx/>
              <a:buChar char="-"/>
            </a:pPr>
            <a:r>
              <a:rPr lang="en-US" sz="3300" dirty="0"/>
              <a:t>increases their motivation and engagement</a:t>
            </a:r>
          </a:p>
          <a:p>
            <a:pPr marL="914400" lvl="1" indent="-457200">
              <a:buFontTx/>
              <a:buChar char="-"/>
            </a:pPr>
            <a:r>
              <a:rPr lang="en-US" sz="3300" dirty="0"/>
              <a:t>shortens study times and</a:t>
            </a:r>
          </a:p>
          <a:p>
            <a:pPr marL="914400" lvl="1" indent="-457200">
              <a:buFontTx/>
              <a:buChar char="-"/>
            </a:pPr>
            <a:r>
              <a:rPr lang="en-US" sz="3300" dirty="0"/>
              <a:t>improves learning outcomes by promoting profound learning and understanding</a:t>
            </a:r>
            <a:r>
              <a:rPr lang="en-US" dirty="0"/>
              <a:t>. </a:t>
            </a:r>
          </a:p>
          <a:p>
            <a:pPr marL="514350" indent="-457200"/>
            <a:r>
              <a:rPr lang="en-US" b="1" dirty="0">
                <a:solidFill>
                  <a:srgbClr val="0070C0"/>
                </a:solidFill>
              </a:rPr>
              <a:t>How UAS sector has reacted to this change?</a:t>
            </a:r>
          </a:p>
          <a:p>
            <a:pPr lvl="1"/>
            <a:r>
              <a:rPr lang="en-US" dirty="0"/>
              <a:t>the changing roles of teachers and students has been raised into </a:t>
            </a:r>
            <a:r>
              <a:rPr lang="en-US" b="1" dirty="0">
                <a:solidFill>
                  <a:srgbClr val="0070C0"/>
                </a:solidFill>
              </a:rPr>
              <a:t>strategic issue</a:t>
            </a:r>
          </a:p>
          <a:p>
            <a:pPr lvl="1"/>
            <a:r>
              <a:rPr lang="en-US" dirty="0"/>
              <a:t>the pedagogical development and support to teachers</a:t>
            </a:r>
          </a:p>
          <a:p>
            <a:pPr lvl="1"/>
            <a:r>
              <a:rPr lang="en-US" dirty="0"/>
              <a:t>raising the status of  </a:t>
            </a:r>
            <a:r>
              <a:rPr lang="en-US" b="1" dirty="0">
                <a:solidFill>
                  <a:srgbClr val="0070C0"/>
                </a:solidFill>
              </a:rPr>
              <a:t>innovative teaching </a:t>
            </a:r>
            <a:r>
              <a:rPr lang="en-US" dirty="0"/>
              <a:t>in HEI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strengthening educational leadership</a:t>
            </a:r>
            <a:r>
              <a:rPr lang="en-US" dirty="0"/>
              <a:t>, e.g. pedagogical vice presidents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developing learning environments</a:t>
            </a:r>
            <a:r>
              <a:rPr lang="en-US" dirty="0"/>
              <a:t>, together with companies, students, education institutions</a:t>
            </a:r>
          </a:p>
          <a:p>
            <a:pPr lvl="1"/>
            <a:r>
              <a:rPr lang="en-US" dirty="0"/>
              <a:t>making </a:t>
            </a:r>
            <a:r>
              <a:rPr lang="en-US" b="1" dirty="0">
                <a:solidFill>
                  <a:srgbClr val="0070C0"/>
                </a:solidFill>
              </a:rPr>
              <a:t>strategic partnerships </a:t>
            </a:r>
            <a:r>
              <a:rPr lang="en-US" dirty="0"/>
              <a:t>with business`s locally and nationally</a:t>
            </a:r>
          </a:p>
          <a:p>
            <a:pPr lvl="1"/>
            <a:r>
              <a:rPr lang="en-US" dirty="0"/>
              <a:t>aligning learning outcomes and assessment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developing methods for external evaluation </a:t>
            </a:r>
            <a:r>
              <a:rPr lang="en-US" dirty="0"/>
              <a:t>of the quality of teaching and learning, e.g. working life feedback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14.11.2016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6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920880" cy="1512168"/>
          </a:xfrm>
        </p:spPr>
        <p:txBody>
          <a:bodyPr/>
          <a:lstStyle/>
          <a:p>
            <a:r>
              <a:rPr lang="fi-FI" altLang="fi-FI" dirty="0" err="1">
                <a:solidFill>
                  <a:srgbClr val="00569B"/>
                </a:solidFill>
              </a:rPr>
              <a:t>Thank</a:t>
            </a:r>
            <a:r>
              <a:rPr lang="fi-FI" altLang="fi-FI" dirty="0">
                <a:solidFill>
                  <a:srgbClr val="00569B"/>
                </a:solidFill>
              </a:rPr>
              <a:t> </a:t>
            </a:r>
            <a:r>
              <a:rPr lang="fi-FI" altLang="fi-FI" dirty="0" err="1">
                <a:solidFill>
                  <a:srgbClr val="00569B"/>
                </a:solidFill>
              </a:rPr>
              <a:t>You</a:t>
            </a:r>
            <a:r>
              <a:rPr lang="fi-FI" altLang="fi-FI" dirty="0">
                <a:solidFill>
                  <a:srgbClr val="00569B"/>
                </a:solidFill>
              </a:rPr>
              <a:t>!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755576" y="2096855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323528" y="1988840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>
                <a:hlinkClick r:id="rId3"/>
              </a:rPr>
              <a:t>http://www.arene.fi/en/universities-applied-sciences/effectiveness/structural-development</a:t>
            </a:r>
            <a:r>
              <a:rPr lang="fi-FI" sz="3200" dirty="0"/>
              <a:t>.</a:t>
            </a:r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r>
              <a:rPr lang="fi-FI" sz="3200" dirty="0">
                <a:solidFill>
                  <a:srgbClr val="0070C0"/>
                </a:solidFill>
              </a:rPr>
              <a:t>TOWARDS THE WORLD BEST HIGHER EDUCATION SYSTEM</a:t>
            </a:r>
          </a:p>
        </p:txBody>
      </p:sp>
    </p:spTree>
    <p:extLst>
      <p:ext uri="{BB962C8B-B14F-4D97-AF65-F5344CB8AC3E}">
        <p14:creationId xmlns:p14="http://schemas.microsoft.com/office/powerpoint/2010/main" val="9268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sz="4800" b="1" dirty="0">
                <a:solidFill>
                  <a:srgbClr val="0070C0"/>
                </a:solidFill>
              </a:rPr>
              <a:t>ARENE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484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Arene </a:t>
            </a:r>
            <a:r>
              <a:rPr lang="en-US" b="1" dirty="0" err="1"/>
              <a:t>ry</a:t>
            </a:r>
            <a:r>
              <a:rPr lang="en-US" b="1" dirty="0"/>
              <a:t> </a:t>
            </a:r>
            <a:r>
              <a:rPr lang="en-US" dirty="0"/>
              <a:t>is the</a:t>
            </a:r>
            <a:r>
              <a:rPr lang="en-US" b="1" dirty="0"/>
              <a:t> Rectors' Conference of Finnish Universities of Applied Sciences</a:t>
            </a:r>
            <a:r>
              <a:rPr lang="en-US" dirty="0"/>
              <a:t>. It's main functions are influencing on the development of the Finnish higher education system and promoting closer cooperation between the universities of applied sciences.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3396"/>
            <a:ext cx="864096" cy="107025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3396"/>
            <a:ext cx="864096" cy="10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6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9809" y="327794"/>
            <a:ext cx="8229600" cy="13010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The Rectors' Conference of Finnish Universities of Applied Sciences (Arene)</a:t>
            </a: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serves to </a:t>
            </a:r>
            <a:r>
              <a:rPr lang="en-US" sz="3000" b="1" dirty="0">
                <a:solidFill>
                  <a:srgbClr val="0070C0"/>
                </a:solidFill>
              </a:rPr>
              <a:t>influence and promote higher education policy </a:t>
            </a:r>
            <a:r>
              <a:rPr lang="en-US" sz="3000" dirty="0"/>
              <a:t>in Finland and Europe. </a:t>
            </a:r>
          </a:p>
          <a:p>
            <a:r>
              <a:rPr lang="en-US" sz="3000" dirty="0"/>
              <a:t>it promotes </a:t>
            </a:r>
            <a:r>
              <a:rPr lang="en-US" sz="3000" b="1" dirty="0">
                <a:solidFill>
                  <a:srgbClr val="0070C0"/>
                </a:solidFill>
              </a:rPr>
              <a:t>co-operation between universities of applied sciences</a:t>
            </a:r>
            <a:r>
              <a:rPr lang="en-US" sz="3000" dirty="0"/>
              <a:t> and exerts influence on the international stage. </a:t>
            </a:r>
          </a:p>
          <a:p>
            <a:r>
              <a:rPr lang="en-US" sz="3000" dirty="0"/>
              <a:t>it provides universities of applied sciences with the prerequisites for high-quality, </a:t>
            </a:r>
            <a:r>
              <a:rPr lang="en-US" sz="3000" b="1" dirty="0">
                <a:solidFill>
                  <a:srgbClr val="0070C0"/>
                </a:solidFill>
              </a:rPr>
              <a:t>workplace-oriented higher education as well as research, development and innovation. </a:t>
            </a:r>
            <a:endParaRPr lang="fi-FI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2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591872" cy="79208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Rectors' Conference of Finnish Universities of Applied Sciences (Arene)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www. http://www.arene.fi/en/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Arene </a:t>
            </a:r>
            <a:r>
              <a:rPr lang="en-US" dirty="0">
                <a:solidFill>
                  <a:srgbClr val="0070C0"/>
                </a:solidFill>
              </a:rPr>
              <a:t>members </a:t>
            </a:r>
            <a:r>
              <a:rPr lang="en-US" dirty="0"/>
              <a:t>are </a:t>
            </a:r>
            <a:r>
              <a:rPr lang="en-US" dirty="0">
                <a:solidFill>
                  <a:srgbClr val="0070C0"/>
                </a:solidFill>
              </a:rPr>
              <a:t>the rectors of universities of applied sciences (actual members) and representatives of university owners (supportive members).</a:t>
            </a:r>
          </a:p>
          <a:p>
            <a:r>
              <a:rPr lang="en-US" dirty="0"/>
              <a:t>Conference matters are overseen by the </a:t>
            </a:r>
            <a:r>
              <a:rPr lang="en-US" dirty="0">
                <a:solidFill>
                  <a:srgbClr val="0070C0"/>
                </a:solidFill>
              </a:rPr>
              <a:t>Board,</a:t>
            </a:r>
            <a:r>
              <a:rPr lang="en-US" dirty="0"/>
              <a:t> which is comprised of the </a:t>
            </a:r>
            <a:r>
              <a:rPr lang="en-US" dirty="0">
                <a:solidFill>
                  <a:srgbClr val="0070C0"/>
                </a:solidFill>
              </a:rPr>
              <a:t>President and five other members</a:t>
            </a:r>
            <a:r>
              <a:rPr lang="en-US" dirty="0"/>
              <a:t>, who are elected at the annual meeting. The President and other Board members serve a </a:t>
            </a:r>
            <a:r>
              <a:rPr lang="en-US" dirty="0">
                <a:solidFill>
                  <a:srgbClr val="0070C0"/>
                </a:solidFill>
              </a:rPr>
              <a:t>term of two years.</a:t>
            </a:r>
          </a:p>
          <a:p>
            <a:r>
              <a:rPr lang="en-US" dirty="0" err="1"/>
              <a:t>Arene's</a:t>
            </a:r>
            <a:r>
              <a:rPr lang="en-US" dirty="0"/>
              <a:t> actual </a:t>
            </a:r>
            <a:r>
              <a:rPr lang="en-US" dirty="0">
                <a:solidFill>
                  <a:srgbClr val="0070C0"/>
                </a:solidFill>
              </a:rPr>
              <a:t>members convene at joint meetings held a few times each year. </a:t>
            </a:r>
          </a:p>
          <a:p>
            <a:r>
              <a:rPr lang="en-US" dirty="0"/>
              <a:t>Arene </a:t>
            </a:r>
            <a:r>
              <a:rPr lang="en-US" dirty="0">
                <a:solidFill>
                  <a:srgbClr val="0070C0"/>
                </a:solidFill>
              </a:rPr>
              <a:t>Board meetings </a:t>
            </a:r>
            <a:r>
              <a:rPr lang="en-US" dirty="0"/>
              <a:t>are generally held </a:t>
            </a:r>
            <a:r>
              <a:rPr lang="en-US" dirty="0">
                <a:solidFill>
                  <a:srgbClr val="0070C0"/>
                </a:solidFill>
              </a:rPr>
              <a:t>once a month.</a:t>
            </a:r>
          </a:p>
          <a:p>
            <a:r>
              <a:rPr lang="en-US" dirty="0"/>
              <a:t>Committees in</a:t>
            </a:r>
            <a:r>
              <a:rPr lang="en-US" dirty="0">
                <a:solidFill>
                  <a:srgbClr val="0070C0"/>
                </a:solidFill>
              </a:rPr>
              <a:t> Education, R&amp;D, International Activities, Administration, Finance and Legislation.</a:t>
            </a:r>
          </a:p>
          <a:p>
            <a:r>
              <a:rPr lang="en-US" dirty="0"/>
              <a:t>Various</a:t>
            </a:r>
            <a:r>
              <a:rPr lang="en-US" dirty="0">
                <a:solidFill>
                  <a:srgbClr val="0070C0"/>
                </a:solidFill>
              </a:rPr>
              <a:t> working groups, projects and seminars.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735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i-FI" altLang="fi-FI" sz="3600" b="1" dirty="0" err="1">
                <a:solidFill>
                  <a:srgbClr val="00569B"/>
                </a:solidFill>
              </a:rPr>
              <a:t>Universities</a:t>
            </a:r>
            <a:r>
              <a:rPr lang="fi-FI" altLang="fi-FI" sz="3600" b="1" dirty="0">
                <a:solidFill>
                  <a:srgbClr val="00569B"/>
                </a:solidFill>
              </a:rPr>
              <a:t> of </a:t>
            </a:r>
            <a:r>
              <a:rPr lang="fi-FI" altLang="fi-FI" sz="3600" b="1" dirty="0" err="1">
                <a:solidFill>
                  <a:srgbClr val="00569B"/>
                </a:solidFill>
              </a:rPr>
              <a:t>Applied</a:t>
            </a:r>
            <a:r>
              <a:rPr lang="fi-FI" altLang="fi-FI" sz="3600" b="1" dirty="0">
                <a:solidFill>
                  <a:srgbClr val="00569B"/>
                </a:solidFill>
              </a:rPr>
              <a:t> Sciences in Finland</a:t>
            </a:r>
            <a:endParaRPr lang="fi-FI" sz="3600" b="1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79" y="908720"/>
            <a:ext cx="3309021" cy="5832648"/>
          </a:xfrm>
        </p:spPr>
      </p:pic>
      <p:sp>
        <p:nvSpPr>
          <p:cNvPr id="8" name="Tekstiruutu 7"/>
          <p:cNvSpPr txBox="1"/>
          <p:nvPr/>
        </p:nvSpPr>
        <p:spPr>
          <a:xfrm>
            <a:off x="4283968" y="1268760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</p:txBody>
      </p:sp>
      <p:sp>
        <p:nvSpPr>
          <p:cNvPr id="9" name="Tekstiruutu 8"/>
          <p:cNvSpPr txBox="1"/>
          <p:nvPr/>
        </p:nvSpPr>
        <p:spPr>
          <a:xfrm>
            <a:off x="4572000" y="924391"/>
            <a:ext cx="3816424" cy="581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1. </a:t>
            </a:r>
            <a:r>
              <a:rPr lang="fi-FI" altLang="fi-FI" sz="950" b="1" dirty="0" err="1">
                <a:sym typeface="Monotype Sorts" charset="2"/>
              </a:rPr>
              <a:t>Arcada</a:t>
            </a:r>
            <a:r>
              <a:rPr lang="fi-FI" altLang="fi-FI" sz="950" b="1" dirty="0">
                <a:sym typeface="Monotype Sorts" charset="2"/>
              </a:rPr>
              <a:t>, Helsinki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2. </a:t>
            </a:r>
            <a:r>
              <a:rPr lang="fi-FI" altLang="fi-FI" sz="950" b="1" dirty="0" err="1">
                <a:sym typeface="Monotype Sorts" charset="2"/>
              </a:rPr>
              <a:t>Diaconia</a:t>
            </a:r>
            <a:r>
              <a:rPr lang="fi-FI" altLang="fi-FI" sz="950" b="1" dirty="0">
                <a:sym typeface="Monotype Sorts" charset="2"/>
              </a:rPr>
              <a:t>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Helsinki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3. HAAGA-HELIA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Helsinki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4. HUMAK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Helsinki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5. HAMK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Hämeenlinna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6. JAMK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Jyväskylä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7. Kajaani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Kajaani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8. Central Ostrobotnia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Kokkola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9. Kymenlaakso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Kotka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10. Lahti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Lahti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11. </a:t>
            </a:r>
            <a:r>
              <a:rPr lang="fi-FI" altLang="fi-FI" sz="950" b="1" dirty="0" err="1">
                <a:sym typeface="Monotype Sorts" charset="2"/>
              </a:rPr>
              <a:t>Laurea</a:t>
            </a:r>
            <a:r>
              <a:rPr lang="fi-FI" altLang="fi-FI" sz="950" b="1" dirty="0">
                <a:sym typeface="Monotype Sorts" charset="2"/>
              </a:rPr>
              <a:t>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Vantaa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12. Helsinki Metropolia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Helsinki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13. Mikkeli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Mikkeli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14. Oulu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Oulu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15. Karelia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Joensuu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16. Police College, Tampere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17. Lappi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Rovaniemi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/>
              <a:t>18. Saimaa </a:t>
            </a:r>
            <a:r>
              <a:rPr lang="fi-FI" altLang="fi-FI" sz="950" b="1" dirty="0" err="1"/>
              <a:t>University</a:t>
            </a:r>
            <a:r>
              <a:rPr lang="fi-FI" altLang="fi-FI" sz="950" b="1" dirty="0"/>
              <a:t> of </a:t>
            </a:r>
            <a:r>
              <a:rPr lang="fi-FI" altLang="fi-FI" sz="950" b="1" dirty="0" err="1"/>
              <a:t>Applied</a:t>
            </a:r>
            <a:r>
              <a:rPr lang="fi-FI" altLang="fi-FI" sz="950" b="1" dirty="0"/>
              <a:t> Sciences, Lappeenranta</a:t>
            </a:r>
            <a:endParaRPr lang="fi-FI" altLang="fi-FI" sz="950" b="1" dirty="0">
              <a:sym typeface="Monotype Sorts" charset="2"/>
            </a:endParaRPr>
          </a:p>
          <a:p>
            <a:pPr>
              <a:spcBef>
                <a:spcPts val="600"/>
              </a:spcBef>
            </a:pPr>
            <a:r>
              <a:rPr lang="fi-FI" altLang="fi-FI" sz="950" b="1" dirty="0"/>
              <a:t>19. Satakunta </a:t>
            </a:r>
            <a:r>
              <a:rPr lang="fi-FI" altLang="fi-FI" sz="950" b="1" dirty="0" err="1"/>
              <a:t>University</a:t>
            </a:r>
            <a:r>
              <a:rPr lang="fi-FI" altLang="fi-FI" sz="950" b="1" dirty="0"/>
              <a:t> of </a:t>
            </a:r>
            <a:r>
              <a:rPr lang="fi-FI" altLang="fi-FI" sz="950" b="1" dirty="0" err="1"/>
              <a:t>Applied</a:t>
            </a:r>
            <a:r>
              <a:rPr lang="fi-FI" altLang="fi-FI" sz="950" b="1" dirty="0"/>
              <a:t> Sciences, Pori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/>
              <a:t>20. </a:t>
            </a:r>
            <a:r>
              <a:rPr lang="fi-FI" altLang="fi-FI" sz="950" b="1" dirty="0" err="1"/>
              <a:t>Savonia</a:t>
            </a:r>
            <a:r>
              <a:rPr lang="fi-FI" altLang="fi-FI" sz="950" b="1" dirty="0"/>
              <a:t> </a:t>
            </a:r>
            <a:r>
              <a:rPr lang="fi-FI" altLang="fi-FI" sz="950" b="1" dirty="0" err="1"/>
              <a:t>University</a:t>
            </a:r>
            <a:r>
              <a:rPr lang="fi-FI" altLang="fi-FI" sz="950" b="1" dirty="0"/>
              <a:t> of </a:t>
            </a:r>
            <a:r>
              <a:rPr lang="fi-FI" altLang="fi-FI" sz="950" b="1" dirty="0" err="1"/>
              <a:t>Applied</a:t>
            </a:r>
            <a:r>
              <a:rPr lang="fi-FI" altLang="fi-FI" sz="950" b="1" dirty="0"/>
              <a:t> Sciences, Kuopio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/>
              <a:t>21. Seinäjoki </a:t>
            </a:r>
            <a:r>
              <a:rPr lang="fi-FI" altLang="fi-FI" sz="950" b="1" dirty="0" err="1"/>
              <a:t>University</a:t>
            </a:r>
            <a:r>
              <a:rPr lang="fi-FI" altLang="fi-FI" sz="950" b="1" dirty="0"/>
              <a:t> of </a:t>
            </a:r>
            <a:r>
              <a:rPr lang="fi-FI" altLang="fi-FI" sz="950" b="1" dirty="0" err="1"/>
              <a:t>Applied</a:t>
            </a:r>
            <a:r>
              <a:rPr lang="fi-FI" altLang="fi-FI" sz="950" b="1" dirty="0"/>
              <a:t> Sciences, Seinäjoki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/>
              <a:t>22. TAMK </a:t>
            </a:r>
            <a:r>
              <a:rPr lang="fi-FI" altLang="fi-FI" sz="950" b="1" dirty="0" err="1"/>
              <a:t>University</a:t>
            </a:r>
            <a:r>
              <a:rPr lang="fi-FI" altLang="fi-FI" sz="950" b="1" dirty="0"/>
              <a:t> of </a:t>
            </a:r>
            <a:r>
              <a:rPr lang="fi-FI" altLang="fi-FI" sz="950" b="1" dirty="0" err="1"/>
              <a:t>Applied</a:t>
            </a:r>
            <a:r>
              <a:rPr lang="fi-FI" altLang="fi-FI" sz="950" b="1" dirty="0"/>
              <a:t> Sciences, Tampere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/>
              <a:t>23. Turku </a:t>
            </a:r>
            <a:r>
              <a:rPr lang="fi-FI" altLang="fi-FI" sz="950" b="1" dirty="0" err="1"/>
              <a:t>University</a:t>
            </a:r>
            <a:r>
              <a:rPr lang="fi-FI" altLang="fi-FI" sz="950" b="1" dirty="0"/>
              <a:t> of </a:t>
            </a:r>
            <a:r>
              <a:rPr lang="fi-FI" altLang="fi-FI" sz="950" b="1" dirty="0" err="1"/>
              <a:t>Applied</a:t>
            </a:r>
            <a:r>
              <a:rPr lang="fi-FI" altLang="fi-FI" sz="950" b="1" dirty="0"/>
              <a:t> Sciences, Turku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/>
              <a:t>24. Vaasa </a:t>
            </a:r>
            <a:r>
              <a:rPr lang="fi-FI" altLang="fi-FI" sz="950" b="1" dirty="0" err="1"/>
              <a:t>University</a:t>
            </a:r>
            <a:r>
              <a:rPr lang="fi-FI" altLang="fi-FI" sz="950" b="1" dirty="0"/>
              <a:t> of </a:t>
            </a:r>
            <a:r>
              <a:rPr lang="fi-FI" altLang="fi-FI" sz="950" b="1" dirty="0" err="1"/>
              <a:t>Applied</a:t>
            </a:r>
            <a:r>
              <a:rPr lang="fi-FI" altLang="fi-FI" sz="950" b="1" dirty="0"/>
              <a:t> Sciences, Vaasa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>
                <a:sym typeface="Monotype Sorts" charset="2"/>
              </a:rPr>
              <a:t>25. Novia </a:t>
            </a:r>
            <a:r>
              <a:rPr lang="fi-FI" altLang="fi-FI" sz="950" b="1" dirty="0" err="1">
                <a:sym typeface="Monotype Sorts" charset="2"/>
              </a:rPr>
              <a:t>University</a:t>
            </a:r>
            <a:r>
              <a:rPr lang="fi-FI" altLang="fi-FI" sz="950" b="1" dirty="0">
                <a:sym typeface="Monotype Sorts" charset="2"/>
              </a:rPr>
              <a:t> of </a:t>
            </a:r>
            <a:r>
              <a:rPr lang="fi-FI" altLang="fi-FI" sz="950" b="1" dirty="0" err="1">
                <a:sym typeface="Monotype Sorts" charset="2"/>
              </a:rPr>
              <a:t>Applied</a:t>
            </a:r>
            <a:r>
              <a:rPr lang="fi-FI" altLang="fi-FI" sz="950" b="1" dirty="0">
                <a:sym typeface="Monotype Sorts" charset="2"/>
              </a:rPr>
              <a:t> Sciences, Vaasa</a:t>
            </a:r>
          </a:p>
          <a:p>
            <a:pPr>
              <a:spcBef>
                <a:spcPts val="600"/>
              </a:spcBef>
            </a:pPr>
            <a:r>
              <a:rPr lang="fi-FI" altLang="fi-FI" sz="950" b="1" dirty="0"/>
              <a:t>26. </a:t>
            </a:r>
            <a:r>
              <a:rPr lang="fi-FI" altLang="fi-FI" sz="950" b="1" dirty="0" err="1"/>
              <a:t>Åland</a:t>
            </a:r>
            <a:r>
              <a:rPr lang="fi-FI" altLang="fi-FI" sz="950" b="1" dirty="0"/>
              <a:t> </a:t>
            </a:r>
            <a:r>
              <a:rPr lang="fi-FI" altLang="fi-FI" sz="950" b="1" dirty="0" err="1"/>
              <a:t>University</a:t>
            </a:r>
            <a:r>
              <a:rPr lang="fi-FI" altLang="fi-FI" sz="950" b="1" dirty="0"/>
              <a:t> of </a:t>
            </a:r>
            <a:r>
              <a:rPr lang="fi-FI" altLang="fi-FI" sz="950" b="1" dirty="0" err="1"/>
              <a:t>Applied</a:t>
            </a:r>
            <a:r>
              <a:rPr lang="fi-FI" altLang="fi-FI" sz="950" b="1" dirty="0"/>
              <a:t> Sciences, Maarianhamina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244408" y="6525344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6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2" y="260648"/>
            <a:ext cx="8891814" cy="60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612-21C1-4AFA-AA4E-CC3577FF25CC}" type="datetime1">
              <a:rPr lang="fi-FI" smtClean="0"/>
              <a:t>14.11.2016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83" y="0"/>
            <a:ext cx="5619129" cy="64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424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b="1" dirty="0" err="1">
                <a:solidFill>
                  <a:srgbClr val="0070C0"/>
                </a:solidFill>
              </a:rPr>
              <a:t>Examples</a:t>
            </a:r>
            <a:r>
              <a:rPr lang="fi-FI" sz="3600" b="1" dirty="0">
                <a:solidFill>
                  <a:srgbClr val="0070C0"/>
                </a:solidFill>
              </a:rPr>
              <a:t> </a:t>
            </a:r>
            <a:r>
              <a:rPr lang="fi-FI" sz="3600" b="1" dirty="0" err="1">
                <a:solidFill>
                  <a:srgbClr val="0070C0"/>
                </a:solidFill>
              </a:rPr>
              <a:t>about</a:t>
            </a:r>
            <a:r>
              <a:rPr lang="fi-FI" sz="3600" b="1" dirty="0">
                <a:solidFill>
                  <a:srgbClr val="0070C0"/>
                </a:solidFill>
              </a:rPr>
              <a:t> </a:t>
            </a:r>
            <a:r>
              <a:rPr lang="fi-FI" sz="3600" b="1" dirty="0" err="1">
                <a:solidFill>
                  <a:srgbClr val="0070C0"/>
                </a:solidFill>
              </a:rPr>
              <a:t>co-operation</a:t>
            </a:r>
            <a:r>
              <a:rPr lang="fi-FI" sz="3600" b="1" dirty="0">
                <a:solidFill>
                  <a:srgbClr val="0070C0"/>
                </a:solidFill>
              </a:rPr>
              <a:t> </a:t>
            </a:r>
            <a:r>
              <a:rPr lang="fi-FI" sz="3600" b="1" dirty="0" err="1">
                <a:solidFill>
                  <a:srgbClr val="0070C0"/>
                </a:solidFill>
              </a:rPr>
              <a:t>facilitated</a:t>
            </a:r>
            <a:r>
              <a:rPr lang="fi-FI" sz="3600" b="1" dirty="0">
                <a:solidFill>
                  <a:srgbClr val="0070C0"/>
                </a:solidFill>
              </a:rPr>
              <a:t> </a:t>
            </a:r>
            <a:r>
              <a:rPr lang="fi-FI" sz="3600" b="1" dirty="0" err="1">
                <a:solidFill>
                  <a:srgbClr val="0070C0"/>
                </a:solidFill>
              </a:rPr>
              <a:t>by</a:t>
            </a:r>
            <a:r>
              <a:rPr lang="fi-FI" sz="3600" b="1" dirty="0">
                <a:solidFill>
                  <a:srgbClr val="0070C0"/>
                </a:solidFill>
              </a:rPr>
              <a:t> Arene </a:t>
            </a:r>
            <a:r>
              <a:rPr lang="fi-FI" sz="3600" b="1" dirty="0" err="1">
                <a:solidFill>
                  <a:srgbClr val="0070C0"/>
                </a:solidFill>
              </a:rPr>
              <a:t>between</a:t>
            </a:r>
            <a:r>
              <a:rPr lang="fi-FI" sz="3600" b="1" dirty="0">
                <a:solidFill>
                  <a:srgbClr val="0070C0"/>
                </a:solidFill>
              </a:rPr>
              <a:t> </a:t>
            </a:r>
            <a:r>
              <a:rPr lang="fi-FI" sz="3600" b="1" dirty="0" err="1">
                <a:solidFill>
                  <a:srgbClr val="0070C0"/>
                </a:solidFill>
              </a:rPr>
              <a:t>Finnish</a:t>
            </a:r>
            <a:r>
              <a:rPr lang="fi-FI" sz="3600" b="1" dirty="0">
                <a:solidFill>
                  <a:srgbClr val="0070C0"/>
                </a:solidFill>
              </a:rPr>
              <a:t> UAS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b="1" dirty="0" err="1">
                <a:solidFill>
                  <a:srgbClr val="0070C0"/>
                </a:solidFill>
              </a:rPr>
              <a:t>Education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Committee</a:t>
            </a:r>
            <a:r>
              <a:rPr lang="fi-FI" b="1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fi-FI" dirty="0" err="1"/>
              <a:t>Joint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Selection</a:t>
            </a:r>
            <a:r>
              <a:rPr lang="fi-FI" dirty="0"/>
              <a:t> </a:t>
            </a:r>
            <a:r>
              <a:rPr lang="fi-FI" dirty="0" err="1"/>
              <a:t>tests</a:t>
            </a:r>
            <a:r>
              <a:rPr lang="fi-FI" dirty="0"/>
              <a:t> and </a:t>
            </a:r>
            <a:r>
              <a:rPr lang="fi-FI" dirty="0" err="1"/>
              <a:t>criteria</a:t>
            </a:r>
            <a:r>
              <a:rPr lang="fi-FI" dirty="0"/>
              <a:t> in </a:t>
            </a:r>
            <a:r>
              <a:rPr lang="fi-FI" dirty="0" err="1"/>
              <a:t>various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of </a:t>
            </a:r>
            <a:r>
              <a:rPr lang="fi-FI" dirty="0" err="1"/>
              <a:t>studies</a:t>
            </a:r>
            <a:r>
              <a:rPr lang="fi-FI" dirty="0"/>
              <a:t> in UAS- </a:t>
            </a:r>
            <a:r>
              <a:rPr lang="fi-FI" dirty="0" err="1"/>
              <a:t>sector</a:t>
            </a:r>
            <a:r>
              <a:rPr lang="fi-FI" dirty="0"/>
              <a:t> , </a:t>
            </a:r>
            <a:r>
              <a:rPr lang="fi-FI" dirty="0">
                <a:hlinkClick r:id="rId2"/>
              </a:rPr>
              <a:t>https://studyinfo.fi/wp2/en/</a:t>
            </a:r>
            <a:endParaRPr lang="fi-FI" dirty="0"/>
          </a:p>
          <a:p>
            <a:pPr lvl="1"/>
            <a:r>
              <a:rPr lang="fi-FI" dirty="0"/>
              <a:t>Basic </a:t>
            </a:r>
            <a:r>
              <a:rPr lang="fi-FI" b="1" dirty="0">
                <a:solidFill>
                  <a:srgbClr val="0070C0"/>
                </a:solidFill>
              </a:rPr>
              <a:t>ICT </a:t>
            </a:r>
            <a:r>
              <a:rPr lang="fi-FI" b="1" dirty="0" err="1">
                <a:solidFill>
                  <a:srgbClr val="0070C0"/>
                </a:solidFill>
              </a:rPr>
              <a:t>studies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co-operation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dirty="0" err="1"/>
              <a:t>between</a:t>
            </a:r>
            <a:r>
              <a:rPr lang="fi-FI" dirty="0"/>
              <a:t> 10 UAS; </a:t>
            </a:r>
            <a:r>
              <a:rPr lang="fi-FI" dirty="0" err="1"/>
              <a:t>joint</a:t>
            </a:r>
            <a:r>
              <a:rPr lang="fi-FI" dirty="0"/>
              <a:t> </a:t>
            </a:r>
            <a:r>
              <a:rPr lang="fi-FI" dirty="0" err="1"/>
              <a:t>courses</a:t>
            </a:r>
            <a:r>
              <a:rPr lang="fi-FI" dirty="0"/>
              <a:t>, </a:t>
            </a:r>
            <a:r>
              <a:rPr lang="fi-FI" dirty="0" err="1"/>
              <a:t>competence</a:t>
            </a:r>
            <a:r>
              <a:rPr lang="fi-FI" dirty="0"/>
              <a:t> </a:t>
            </a:r>
            <a:r>
              <a:rPr lang="fi-FI" dirty="0" err="1"/>
              <a:t>sharing</a:t>
            </a:r>
            <a:r>
              <a:rPr lang="fi-FI" dirty="0"/>
              <a:t>,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etc. (</a:t>
            </a:r>
            <a:r>
              <a:rPr lang="fi-FI" dirty="0" err="1"/>
              <a:t>example</a:t>
            </a:r>
            <a:r>
              <a:rPr lang="fi-FI" dirty="0"/>
              <a:t> Kajaani UAS)</a:t>
            </a:r>
          </a:p>
          <a:p>
            <a:pPr lvl="1"/>
            <a:r>
              <a:rPr lang="fi-FI" b="1" dirty="0" err="1">
                <a:solidFill>
                  <a:srgbClr val="0070C0"/>
                </a:solidFill>
              </a:rPr>
              <a:t>Development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groups</a:t>
            </a:r>
            <a:r>
              <a:rPr lang="fi-FI" b="1" dirty="0">
                <a:solidFill>
                  <a:srgbClr val="0070C0"/>
                </a:solidFill>
              </a:rPr>
              <a:t> in </a:t>
            </a:r>
            <a:r>
              <a:rPr lang="fi-FI" b="1" dirty="0" err="1">
                <a:solidFill>
                  <a:srgbClr val="0070C0"/>
                </a:solidFill>
              </a:rPr>
              <a:t>different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field</a:t>
            </a:r>
            <a:r>
              <a:rPr lang="fi-FI" b="1" dirty="0">
                <a:solidFill>
                  <a:srgbClr val="0070C0"/>
                </a:solidFill>
              </a:rPr>
              <a:t> of </a:t>
            </a:r>
            <a:r>
              <a:rPr lang="fi-FI" b="1" dirty="0" err="1">
                <a:solidFill>
                  <a:srgbClr val="0070C0"/>
                </a:solidFill>
              </a:rPr>
              <a:t>studies</a:t>
            </a:r>
            <a:r>
              <a:rPr lang="fi-FI" b="1" dirty="0">
                <a:solidFill>
                  <a:srgbClr val="0070C0"/>
                </a:solidFill>
              </a:rPr>
              <a:t>, </a:t>
            </a:r>
            <a:r>
              <a:rPr lang="fi-FI" b="1" dirty="0" err="1">
                <a:solidFill>
                  <a:srgbClr val="0070C0"/>
                </a:solidFill>
              </a:rPr>
              <a:t>chairman</a:t>
            </a:r>
            <a:r>
              <a:rPr lang="fi-FI" b="1" dirty="0">
                <a:solidFill>
                  <a:srgbClr val="0070C0"/>
                </a:solidFill>
              </a:rPr>
              <a:t> is </a:t>
            </a:r>
            <a:r>
              <a:rPr lang="fi-FI" b="1" dirty="0" err="1">
                <a:solidFill>
                  <a:srgbClr val="0070C0"/>
                </a:solidFill>
              </a:rPr>
              <a:t>always</a:t>
            </a:r>
            <a:r>
              <a:rPr lang="fi-FI" b="1" dirty="0">
                <a:solidFill>
                  <a:srgbClr val="0070C0"/>
                </a:solidFill>
              </a:rPr>
              <a:t> a </a:t>
            </a:r>
            <a:r>
              <a:rPr lang="fi-FI" b="1" dirty="0" err="1">
                <a:solidFill>
                  <a:srgbClr val="0070C0"/>
                </a:solidFill>
              </a:rPr>
              <a:t>rector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from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one</a:t>
            </a:r>
            <a:r>
              <a:rPr lang="fi-FI" b="1" dirty="0">
                <a:solidFill>
                  <a:srgbClr val="0070C0"/>
                </a:solidFill>
              </a:rPr>
              <a:t> UAS; </a:t>
            </a:r>
            <a:r>
              <a:rPr lang="fi-FI" dirty="0"/>
              <a:t> </a:t>
            </a:r>
            <a:r>
              <a:rPr lang="fi-FI" dirty="0" err="1"/>
              <a:t>developing</a:t>
            </a:r>
            <a:r>
              <a:rPr lang="fi-FI" dirty="0"/>
              <a:t> </a:t>
            </a:r>
            <a:r>
              <a:rPr lang="fi-FI" dirty="0" err="1"/>
              <a:t>degree</a:t>
            </a:r>
            <a:r>
              <a:rPr lang="fi-FI" dirty="0"/>
              <a:t> </a:t>
            </a:r>
            <a:r>
              <a:rPr lang="fi-FI" dirty="0" err="1"/>
              <a:t>programmes</a:t>
            </a:r>
            <a:r>
              <a:rPr lang="fi-FI" dirty="0"/>
              <a:t>, </a:t>
            </a:r>
            <a:r>
              <a:rPr lang="fi-FI" dirty="0" err="1"/>
              <a:t>competences</a:t>
            </a:r>
            <a:r>
              <a:rPr lang="fi-FI" dirty="0"/>
              <a:t>, </a:t>
            </a:r>
            <a:r>
              <a:rPr lang="fi-FI" dirty="0" err="1"/>
              <a:t>seminars</a:t>
            </a:r>
            <a:r>
              <a:rPr lang="fi-FI" dirty="0"/>
              <a:t>,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program</a:t>
            </a:r>
            <a:r>
              <a:rPr lang="fi-FI" dirty="0"/>
              <a:t> </a:t>
            </a:r>
            <a:r>
              <a:rPr lang="fi-FI" dirty="0" err="1"/>
              <a:t>co-operation</a:t>
            </a:r>
            <a:r>
              <a:rPr lang="fi-FI" dirty="0"/>
              <a:t> etc.</a:t>
            </a:r>
          </a:p>
          <a:p>
            <a:pPr lvl="1"/>
            <a:endParaRPr lang="fi-FI" dirty="0"/>
          </a:p>
          <a:p>
            <a:r>
              <a:rPr lang="fi-FI" b="1" dirty="0">
                <a:solidFill>
                  <a:srgbClr val="0070C0"/>
                </a:solidFill>
              </a:rPr>
              <a:t>RDI </a:t>
            </a:r>
            <a:r>
              <a:rPr lang="fi-FI" b="1" dirty="0" err="1">
                <a:solidFill>
                  <a:srgbClr val="0070C0"/>
                </a:solidFill>
              </a:rPr>
              <a:t>committee</a:t>
            </a:r>
            <a:endParaRPr lang="fi-FI" b="1" dirty="0">
              <a:solidFill>
                <a:srgbClr val="0070C0"/>
              </a:solidFill>
            </a:endParaRPr>
          </a:p>
          <a:p>
            <a:pPr lvl="1"/>
            <a:r>
              <a:rPr lang="fi-FI" dirty="0"/>
              <a:t>RDI </a:t>
            </a:r>
            <a:r>
              <a:rPr lang="fi-FI" dirty="0" err="1"/>
              <a:t>competence</a:t>
            </a:r>
            <a:r>
              <a:rPr lang="fi-FI" dirty="0"/>
              <a:t> </a:t>
            </a:r>
            <a:r>
              <a:rPr lang="fi-FI" dirty="0" err="1"/>
              <a:t>training</a:t>
            </a:r>
            <a:r>
              <a:rPr lang="fi-FI" dirty="0"/>
              <a:t> for </a:t>
            </a:r>
            <a:r>
              <a:rPr lang="fi-FI" dirty="0" err="1"/>
              <a:t>lecturers</a:t>
            </a:r>
            <a:r>
              <a:rPr lang="fi-FI" dirty="0"/>
              <a:t>  and RDI </a:t>
            </a:r>
            <a:r>
              <a:rPr lang="fi-FI" dirty="0" err="1"/>
              <a:t>professionals</a:t>
            </a:r>
            <a:r>
              <a:rPr lang="fi-FI" dirty="0"/>
              <a:t> etc., </a:t>
            </a:r>
            <a:r>
              <a:rPr lang="fi-FI" dirty="0" err="1"/>
              <a:t>concernig</a:t>
            </a:r>
            <a:r>
              <a:rPr lang="fi-FI" dirty="0"/>
              <a:t> </a:t>
            </a:r>
            <a:r>
              <a:rPr lang="fi-FI" dirty="0" err="1"/>
              <a:t>practical</a:t>
            </a:r>
            <a:r>
              <a:rPr lang="fi-FI" dirty="0"/>
              <a:t> RDI </a:t>
            </a:r>
            <a:r>
              <a:rPr lang="fi-FI" dirty="0" err="1"/>
              <a:t>competences</a:t>
            </a:r>
            <a:r>
              <a:rPr lang="fi-FI" dirty="0"/>
              <a:t> in UAS </a:t>
            </a:r>
            <a:r>
              <a:rPr lang="fi-FI" dirty="0" err="1"/>
              <a:t>context</a:t>
            </a:r>
            <a:r>
              <a:rPr lang="fi-FI" dirty="0"/>
              <a:t> (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projet</a:t>
            </a:r>
            <a:r>
              <a:rPr lang="fi-FI" dirty="0"/>
              <a:t> management, </a:t>
            </a:r>
            <a:r>
              <a:rPr lang="fi-FI" dirty="0" err="1"/>
              <a:t>real</a:t>
            </a:r>
            <a:r>
              <a:rPr lang="fi-FI" dirty="0"/>
              <a:t> life </a:t>
            </a:r>
            <a:r>
              <a:rPr lang="fi-FI" dirty="0" err="1"/>
              <a:t>problem</a:t>
            </a:r>
            <a:r>
              <a:rPr lang="fi-FI" dirty="0"/>
              <a:t> </a:t>
            </a:r>
            <a:r>
              <a:rPr lang="fi-FI" dirty="0" err="1"/>
              <a:t>solving</a:t>
            </a:r>
            <a:r>
              <a:rPr lang="fi-FI" dirty="0"/>
              <a:t> and  </a:t>
            </a:r>
            <a:r>
              <a:rPr lang="fi-FI" dirty="0" err="1"/>
              <a:t>co-operation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business`s</a:t>
            </a:r>
            <a:r>
              <a:rPr lang="fi-FI" dirty="0"/>
              <a:t>)</a:t>
            </a:r>
          </a:p>
          <a:p>
            <a:pPr marL="914400" lvl="2" indent="0">
              <a:buNone/>
            </a:pPr>
            <a:endParaRPr lang="fi-FI" dirty="0"/>
          </a:p>
          <a:p>
            <a:pPr marL="571500" indent="-457200"/>
            <a:r>
              <a:rPr lang="fi-FI" b="1" dirty="0" err="1">
                <a:solidFill>
                  <a:srgbClr val="0070C0"/>
                </a:solidFill>
              </a:rPr>
              <a:t>Structural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development</a:t>
            </a:r>
            <a:r>
              <a:rPr lang="fi-FI" b="1" dirty="0">
                <a:solidFill>
                  <a:srgbClr val="0070C0"/>
                </a:solidFill>
              </a:rPr>
              <a:t> in HEI  </a:t>
            </a:r>
            <a:r>
              <a:rPr lang="fi-FI" b="1" dirty="0" err="1">
                <a:solidFill>
                  <a:srgbClr val="0070C0"/>
                </a:solidFill>
              </a:rPr>
              <a:t>sector</a:t>
            </a:r>
            <a:r>
              <a:rPr lang="fi-FI" b="1" dirty="0">
                <a:solidFill>
                  <a:srgbClr val="0070C0"/>
                </a:solidFill>
              </a:rPr>
              <a:t> and UAS</a:t>
            </a:r>
          </a:p>
          <a:p>
            <a:pPr lvl="1"/>
            <a:r>
              <a:rPr lang="fi-FI" dirty="0">
                <a:hlinkClick r:id="rId3"/>
              </a:rPr>
              <a:t>http://www.arene.fi/en/universities-applied-sciences/effectiveness/structural-development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14.11.2016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4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826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Office-teema</vt:lpstr>
      <vt:lpstr>Arene – The Rectors' Conference of Finnish Universities of Applied Sciences   Role and activities / co-operation between Finnish Universities of Applied Sciences   Örjan Andersson, D.Sc. (Tech) President, Novia University of Applied Sciences Member of the international committee of Arene Baku, November 2016 </vt:lpstr>
      <vt:lpstr>ARENE</vt:lpstr>
      <vt:lpstr>The Rectors' Conference of Finnish Universities of Applied Sciences (Arene)</vt:lpstr>
      <vt:lpstr>The Rectors' Conference of Finnish Universities of Applied Sciences (Arene) www. http://www.arene.fi/en/</vt:lpstr>
      <vt:lpstr>Universities of Applied Sciences in Finland</vt:lpstr>
      <vt:lpstr>Презентация PowerPoint</vt:lpstr>
      <vt:lpstr>Презентация PowerPoint</vt:lpstr>
      <vt:lpstr>Презентация PowerPoint</vt:lpstr>
      <vt:lpstr>Examples about co-operation facilitated by Arene between Finnish UAS</vt:lpstr>
      <vt:lpstr>Working life based Higher Education - qualifications and competences</vt:lpstr>
      <vt:lpstr> The key change is in the understanding of the content of degree education, teaching, learning and assessment</vt:lpstr>
      <vt:lpstr>Thank You!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Käyttäjä1</dc:creator>
  <cp:lastModifiedBy>Mammadova</cp:lastModifiedBy>
  <cp:revision>105</cp:revision>
  <dcterms:created xsi:type="dcterms:W3CDTF">2013-12-02T14:18:00Z</dcterms:created>
  <dcterms:modified xsi:type="dcterms:W3CDTF">2016-11-14T07:23:54Z</dcterms:modified>
</cp:coreProperties>
</file>