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2"/>
  </p:notesMasterIdLst>
  <p:sldIdLst>
    <p:sldId id="300" r:id="rId5"/>
    <p:sldId id="290" r:id="rId6"/>
    <p:sldId id="291" r:id="rId7"/>
    <p:sldId id="292" r:id="rId8"/>
    <p:sldId id="301" r:id="rId9"/>
    <p:sldId id="296" r:id="rId10"/>
    <p:sldId id="297" r:id="rId11"/>
    <p:sldId id="298" r:id="rId12"/>
    <p:sldId id="299" r:id="rId13"/>
    <p:sldId id="261" r:id="rId14"/>
    <p:sldId id="279" r:id="rId15"/>
    <p:sldId id="280" r:id="rId16"/>
    <p:sldId id="269" r:id="rId17"/>
    <p:sldId id="288" r:id="rId18"/>
    <p:sldId id="287" r:id="rId19"/>
    <p:sldId id="304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39E30-8EAF-4964-ADE9-F5137319B6B4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2C05A-A655-4FE4-859A-CC7AEEF4E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8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1" y="4847168"/>
            <a:ext cx="190500" cy="201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2001501" y="1"/>
            <a:ext cx="190500" cy="4847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11" descr="temp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1"/>
            <a:ext cx="3556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ogo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1" y="5801785"/>
            <a:ext cx="5171016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C3ACE-C3A3-4AD5-BCC0-2F757868C5D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4430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501" y="4847168"/>
            <a:ext cx="190500" cy="201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001501" y="1"/>
            <a:ext cx="190500" cy="4847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6" name="Picture 11" descr="temp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67" y="5880100"/>
            <a:ext cx="3556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41708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1733" spc="-107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46320"/>
            <a:ext cx="9144000" cy="914400"/>
          </a:xfrm>
        </p:spPr>
        <p:txBody>
          <a:bodyPr/>
          <a:lstStyle>
            <a:lvl1pPr marL="0" indent="0" algn="l">
              <a:buNone/>
              <a:defRPr b="0" cap="all" spc="160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369B28-EDE5-4BA2-96C2-A5852AB75F8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1268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69C5DC-EAE7-44A2-BEBD-ABF9C1BF7D75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02903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2925"/>
            <a:ext cx="10363200" cy="353605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107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363200" cy="742704"/>
          </a:xfrm>
        </p:spPr>
        <p:txBody>
          <a:bodyPr anchor="b"/>
          <a:lstStyle>
            <a:lvl1pPr marL="0" indent="0">
              <a:buNone/>
              <a:defRPr sz="2667" b="0" cap="all" spc="160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226E2B-CEB3-498B-AD7E-51AF2265AB3A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45637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2442729"/>
            <a:ext cx="4389120" cy="365803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2442729"/>
            <a:ext cx="4389120" cy="365803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FACF4-CA63-4B5F-99FB-624B8216E498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12756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 spc="133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7"/>
            <a:ext cx="4389120" cy="384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cap="all" spc="13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7"/>
            <a:ext cx="4389120" cy="384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39D38-635F-439D-8ACE-40CB39FD271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78275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06F631-4DD0-4FE9-BA30-F2C7CA24E1C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824821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22DC-5901-4758-AF98-CAF59C979F2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3096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6A9A64-7F7E-48C6-8317-46033483BA0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24652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01501" y="4847168"/>
            <a:ext cx="190500" cy="201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12001501" y="1"/>
            <a:ext cx="190500" cy="4847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C7FF9-0A35-403F-9FDD-7C95D41AEE1D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713282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1" y="4847168"/>
            <a:ext cx="190500" cy="201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2001501" y="1"/>
            <a:ext cx="190500" cy="4847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11" descr="temp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1"/>
            <a:ext cx="3556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ogo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1" y="5801785"/>
            <a:ext cx="5171016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C3ACE-C3A3-4AD5-BCC0-2F757868C5D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513732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1" y="4847168"/>
            <a:ext cx="190500" cy="201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2001501" y="1"/>
            <a:ext cx="190500" cy="4847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11" descr="temp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1"/>
            <a:ext cx="3556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ogo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801785"/>
            <a:ext cx="5171017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490D2C-4344-4D9E-A1DB-27C7D983F6ED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280776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91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5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5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57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0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6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233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250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525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989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22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4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793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452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46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929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277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623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01" y="4847168"/>
            <a:ext cx="190500" cy="20108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2001501" y="1"/>
            <a:ext cx="190500" cy="4847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11" descr="temp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1"/>
            <a:ext cx="3556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ogo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1" y="5801785"/>
            <a:ext cx="5171016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5C3ACE-C3A3-4AD5-BCC0-2F757868C5D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9453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4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8E72-CF11-4A87-8851-1E2629D3AA88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72FE-528C-47AA-86C0-007CD6F9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371600"/>
            <a:ext cx="9326033" cy="846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68551"/>
            <a:ext cx="10160000" cy="37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3934"/>
            <a:ext cx="4572000" cy="2836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33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ANNA KIETZ | TECHNOBOTHNIA |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8701" y="5825068"/>
            <a:ext cx="1316567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fld id="{2C2C003B-686C-46C1-9121-D6FAD7391F7D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7" name="Rectangle 6"/>
          <p:cNvSpPr/>
          <p:nvPr/>
        </p:nvSpPr>
        <p:spPr>
          <a:xfrm>
            <a:off x="12001501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001501" y="1371600"/>
            <a:ext cx="1905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1032" name="Picture 8" descr="temp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1"/>
            <a:ext cx="3556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 cap="all" spc="-8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ts val="800"/>
        </a:spcAft>
        <a:buFont typeface="Arial" panose="020B0604020202020204" pitchFamily="34" charset="0"/>
        <a:defRPr sz="2667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09585" indent="-24341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A900-8817-C347-BAB3-C678BE803792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3DC0-971B-4240-81EB-BD97F778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656E-5E17-4E6C-8E73-B33239255F49}" type="datetimeFigureOut">
              <a:rPr lang="fi-FI" smtClean="0"/>
              <a:t>14.11.2016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7B49-C3B9-4E2D-A944-8AB4D9E04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93520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9219" y="432681"/>
            <a:ext cx="679156" cy="138552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799" y="799903"/>
            <a:ext cx="5804528" cy="127727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 defTabSz="609585"/>
            <a:r>
              <a:rPr lang="sv-FI" sz="4000" b="1" dirty="0" err="1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Cooperation</a:t>
            </a:r>
            <a:r>
              <a:rPr lang="sv-FI" sz="4000" b="1" dirty="0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 </a:t>
            </a:r>
            <a:r>
              <a:rPr lang="sv-FI" sz="4000" b="1" dirty="0" err="1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models</a:t>
            </a:r>
            <a:r>
              <a:rPr lang="sv-FI" sz="4000" b="1" dirty="0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 </a:t>
            </a:r>
          </a:p>
          <a:p>
            <a:pPr algn="ctr" defTabSz="609585"/>
            <a:r>
              <a:rPr lang="sv-FI" sz="4000" b="1" dirty="0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 - </a:t>
            </a:r>
            <a:r>
              <a:rPr lang="sv-FI" sz="4000" b="1" i="1" dirty="0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Case </a:t>
            </a:r>
            <a:r>
              <a:rPr lang="sv-FI" sz="4000" b="1" i="1" dirty="0" err="1" smtClean="0">
                <a:solidFill>
                  <a:prstClr val="black"/>
                </a:solidFill>
                <a:latin typeface="Corbel" panose="020B0503020204020204" pitchFamily="34" charset="0"/>
                <a:ea typeface="ＭＳ Ｐゴシック" charset="-128"/>
                <a:cs typeface="Corbel"/>
              </a:rPr>
              <a:t>Vaasa</a:t>
            </a:r>
            <a:endParaRPr lang="sv-FI" sz="4000" b="1" i="1" dirty="0">
              <a:solidFill>
                <a:prstClr val="black"/>
              </a:solidFill>
              <a:latin typeface="Corbel" panose="020B0503020204020204" pitchFamily="34" charset="0"/>
              <a:ea typeface="ＭＳ Ｐゴシック" charset="-128"/>
              <a:cs typeface="Corbel"/>
            </a:endParaRPr>
          </a:p>
        </p:txBody>
      </p:sp>
      <p:pic>
        <p:nvPicPr>
          <p:cNvPr id="9" name="Picture 8" descr="logo_inv_intern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73" y="6014529"/>
            <a:ext cx="1253185" cy="407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63063" y="35418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altLang="fi-FI" sz="2400" b="1" dirty="0" smtClean="0"/>
              <a:t>Örjan Andersson</a:t>
            </a:r>
          </a:p>
          <a:p>
            <a:pPr algn="ctr"/>
            <a:r>
              <a:rPr lang="fi-FI" altLang="fi-FI" sz="2200" b="1" dirty="0" err="1" smtClean="0"/>
              <a:t>President</a:t>
            </a:r>
            <a:r>
              <a:rPr lang="fi-FI" altLang="fi-FI" sz="2200" b="1" dirty="0"/>
              <a:t>, Novia </a:t>
            </a:r>
            <a:r>
              <a:rPr lang="fi-FI" altLang="fi-FI" sz="2200" b="1" dirty="0" err="1"/>
              <a:t>University</a:t>
            </a:r>
            <a:r>
              <a:rPr lang="fi-FI" altLang="fi-FI" sz="2200" b="1" dirty="0"/>
              <a:t> of </a:t>
            </a:r>
            <a:r>
              <a:rPr lang="fi-FI" altLang="fi-FI" sz="2200" b="1" dirty="0" err="1"/>
              <a:t>Applied</a:t>
            </a:r>
            <a:r>
              <a:rPr lang="fi-FI" altLang="fi-FI" sz="2200" b="1" dirty="0"/>
              <a:t> Sciences</a:t>
            </a:r>
            <a:br>
              <a:rPr lang="fi-FI" altLang="fi-FI" sz="2200" b="1" dirty="0"/>
            </a:br>
            <a:r>
              <a:rPr lang="fi-FI" altLang="fi-FI" sz="2200" b="1" dirty="0"/>
              <a:t/>
            </a:r>
            <a:br>
              <a:rPr lang="fi-FI" altLang="fi-FI" sz="2200" b="1" dirty="0"/>
            </a:br>
            <a:r>
              <a:rPr lang="fi-FI" altLang="fi-FI" sz="2200" b="1" dirty="0"/>
              <a:t>Baku, November 2016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075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8507" y="376774"/>
            <a:ext cx="54368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Situated in an old Cotton Factory (1857-1980), renovated to a High Tec laboratory space (1993-1996)</a:t>
            </a:r>
          </a:p>
          <a:p>
            <a:endParaRPr lang="en-US" dirty="0" smtClean="0"/>
          </a:p>
          <a:p>
            <a:r>
              <a:rPr lang="en-US" dirty="0" smtClean="0"/>
              <a:t>The laboratory has been jointly used by three universities since its opening in 1996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dirty="0" smtClean="0"/>
              <a:t>University of Vaasa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dirty="0" smtClean="0"/>
              <a:t>Vaasa University of Applied Sciences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dirty="0" err="1" smtClean="0"/>
              <a:t>Novia</a:t>
            </a:r>
            <a:r>
              <a:rPr lang="en-US" dirty="0" smtClean="0"/>
              <a:t> University of Applied Sciences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fi-FI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1" y="2992876"/>
            <a:ext cx="5802626" cy="376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88" y="2992875"/>
            <a:ext cx="5635146" cy="37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17" y="2416832"/>
            <a:ext cx="17811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ommar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25" y="2416832"/>
            <a:ext cx="17811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ndm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3" y="2407307"/>
            <a:ext cx="1990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7150" y="1773269"/>
            <a:ext cx="55778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Mission statement: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 a framework for </a:t>
            </a:r>
            <a:r>
              <a:rPr lang="en-US" b="1" dirty="0" smtClean="0"/>
              <a:t>high-class education </a:t>
            </a:r>
            <a:r>
              <a:rPr lang="en-US" b="1" dirty="0"/>
              <a:t>and research</a:t>
            </a:r>
            <a:r>
              <a:rPr lang="en-US" dirty="0"/>
              <a:t> in the field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 </a:t>
            </a:r>
            <a:r>
              <a:rPr lang="en-US" dirty="0"/>
              <a:t>as a </a:t>
            </a:r>
            <a:r>
              <a:rPr lang="en-US" b="1" dirty="0"/>
              <a:t>channel of cooperation between educational institutions, enterprises and other research institutes</a:t>
            </a:r>
            <a:r>
              <a:rPr lang="en-US" dirty="0"/>
              <a:t> and technology </a:t>
            </a:r>
            <a:r>
              <a:rPr lang="en-US" dirty="0" err="1"/>
              <a:t>centres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offer </a:t>
            </a:r>
            <a:r>
              <a:rPr lang="en-US" b="1" dirty="0"/>
              <a:t>research, and product development</a:t>
            </a:r>
            <a:r>
              <a:rPr lang="en-US" dirty="0"/>
              <a:t>, as well as education, </a:t>
            </a:r>
            <a:r>
              <a:rPr lang="en-US" b="1" dirty="0"/>
              <a:t>measurement and testing services </a:t>
            </a:r>
            <a:r>
              <a:rPr lang="en-US" dirty="0"/>
              <a:t>to the private and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20442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57" y="139998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Engineering </a:t>
            </a:r>
            <a:r>
              <a:rPr lang="en-US" b="1" dirty="0" smtClean="0">
                <a:solidFill>
                  <a:schemeClr val="tx2"/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esearch</a:t>
            </a:r>
            <a:r>
              <a:rPr lang="en-US" dirty="0" smtClean="0"/>
              <a:t> </a:t>
            </a:r>
            <a:r>
              <a:rPr lang="en-US" dirty="0"/>
              <a:t>and product development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Services</a:t>
            </a:r>
            <a:r>
              <a:rPr lang="en-US" dirty="0" smtClean="0"/>
              <a:t> for industry, business life and other organizations</a:t>
            </a:r>
          </a:p>
          <a:p>
            <a:endParaRPr lang="en-US" dirty="0" smtClean="0"/>
          </a:p>
          <a:p>
            <a:r>
              <a:rPr lang="en-US" b="1" dirty="0" smtClean="0"/>
              <a:t>Facilities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8 000 </a:t>
            </a:r>
            <a:r>
              <a:rPr lang="en-US" dirty="0" smtClean="0"/>
              <a:t>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Laboratories</a:t>
            </a:r>
            <a:r>
              <a:rPr lang="en-US" dirty="0" smtClean="0"/>
              <a:t> for electrical</a:t>
            </a:r>
            <a:r>
              <a:rPr lang="en-US" dirty="0"/>
              <a:t>, mechanical, construction engineering, and environmental and information </a:t>
            </a:r>
            <a:r>
              <a:rPr lang="en-US" dirty="0" smtClean="0"/>
              <a:t>technology.</a:t>
            </a:r>
          </a:p>
          <a:p>
            <a:endParaRPr lang="en-US" dirty="0" smtClean="0"/>
          </a:p>
          <a:p>
            <a:r>
              <a:rPr lang="en-US" b="1" dirty="0" smtClean="0"/>
              <a:t>Atmosphere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unique </a:t>
            </a:r>
            <a:r>
              <a:rPr lang="en-US" dirty="0"/>
              <a:t>atmosphere that promotes </a:t>
            </a:r>
            <a:r>
              <a:rPr lang="en-US" b="1" dirty="0">
                <a:solidFill>
                  <a:schemeClr val="tx2"/>
                </a:solidFill>
              </a:rPr>
              <a:t>creativity</a:t>
            </a:r>
            <a:r>
              <a:rPr lang="en-US" dirty="0"/>
              <a:t> and development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Multilingual</a:t>
            </a:r>
            <a:r>
              <a:rPr lang="en-US" dirty="0" smtClean="0"/>
              <a:t>: Finnish, Swedish and English.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327442"/>
            <a:ext cx="1910001" cy="2865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84" y="2327443"/>
            <a:ext cx="2861608" cy="28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5724" y="381719"/>
            <a:ext cx="951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i-FI" sz="3200" dirty="0">
                <a:solidFill>
                  <a:srgbClr val="318A83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CORPORATE </a:t>
            </a:r>
            <a:r>
              <a:rPr lang="fi-FI" sz="3200" dirty="0" smtClean="0">
                <a:solidFill>
                  <a:srgbClr val="318A83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SERVICES</a:t>
            </a:r>
            <a:endParaRPr lang="sv-SE" sz="3200" dirty="0">
              <a:solidFill>
                <a:srgbClr val="318A83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000" y="1735630"/>
            <a:ext cx="105938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EFFICIENT ENERGY AUTOMATION WITH THE IEC 61850 STANDARD  - SMART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GRID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POWER SYSTEM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SIMULATION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ELECTRICAL MEASUREMENT AND TESTING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SERVICES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ACCELERATED STRESS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TESTS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MECHANICAL ENVIRONMENTAL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TESTS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EMC TESTING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SERVICES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CONSTRUCTION TESTS AND MATERIAL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MEASURMENTS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3D SCANNING AND PRINTING SERVICES</a:t>
            </a:r>
            <a:endParaRPr lang="fi-FI" b="1" u="sng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i-FI" sz="20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16" y="4891571"/>
            <a:ext cx="2322597" cy="1741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3" y="4885734"/>
            <a:ext cx="2350469" cy="1747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77" y="4877009"/>
            <a:ext cx="2636413" cy="1756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55" y="4871747"/>
            <a:ext cx="2349030" cy="17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150" y="1773269"/>
            <a:ext cx="55778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Administration of the laboratory: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an </a:t>
            </a:r>
            <a:r>
              <a:rPr lang="en-US" b="1" dirty="0" smtClean="0">
                <a:solidFill>
                  <a:schemeClr val="tx2"/>
                </a:solidFill>
              </a:rPr>
              <a:t>agreement</a:t>
            </a:r>
            <a:r>
              <a:rPr lang="en-US" dirty="0" smtClean="0"/>
              <a:t> between three universities.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budget</a:t>
            </a:r>
            <a:r>
              <a:rPr lang="en-US" dirty="0" smtClean="0"/>
              <a:t> is prepared by the management team of the center and included in each university’s own budget.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Costs are shared </a:t>
            </a:r>
            <a:r>
              <a:rPr lang="en-US" dirty="0" smtClean="0"/>
              <a:t>based on number of students ….</a:t>
            </a:r>
          </a:p>
          <a:p>
            <a:pPr lvl="2"/>
            <a:r>
              <a:rPr lang="en-US" dirty="0" smtClean="0"/>
              <a:t>		.…not based on use!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Cost efficient</a:t>
            </a:r>
            <a:r>
              <a:rPr lang="en-US" dirty="0" smtClean="0"/>
              <a:t>: For example </a:t>
            </a:r>
            <a:r>
              <a:rPr lang="en-US" dirty="0" err="1" smtClean="0"/>
              <a:t>Novia</a:t>
            </a:r>
            <a:r>
              <a:rPr lang="en-US" dirty="0" smtClean="0"/>
              <a:t> UAS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30 % of costs for operation and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100 % access to facilities and equipment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47" y="2355056"/>
            <a:ext cx="4312881" cy="28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961" y="1329132"/>
            <a:ext cx="55778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Administration of relations to industry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Corporate </a:t>
            </a:r>
            <a:r>
              <a:rPr lang="en-US" b="1" dirty="0">
                <a:solidFill>
                  <a:schemeClr val="tx2"/>
                </a:solidFill>
              </a:rPr>
              <a:t>Advisory 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i="1" dirty="0" smtClean="0"/>
              <a:t>Energy </a:t>
            </a:r>
            <a:r>
              <a:rPr lang="fi-FI" i="1" dirty="0"/>
              <a:t>Chain </a:t>
            </a:r>
            <a:r>
              <a:rPr lang="fi-FI" dirty="0"/>
              <a:t>– for Energy and Electric engineering </a:t>
            </a:r>
            <a:r>
              <a:rPr lang="fi-FI" dirty="0" err="1"/>
              <a:t>companies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region</a:t>
            </a:r>
            <a:endParaRPr lang="fi-FI" dirty="0"/>
          </a:p>
          <a:p>
            <a:pPr marL="742950" lvl="1" indent="-285750">
              <a:buFontTx/>
              <a:buChar char="-"/>
            </a:pPr>
            <a:r>
              <a:rPr lang="fi-FI" i="1" dirty="0"/>
              <a:t>Energy Technology and Manufacturing </a:t>
            </a:r>
            <a:r>
              <a:rPr lang="fi-FI" dirty="0"/>
              <a:t>– for Machine and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region</a:t>
            </a:r>
            <a:endParaRPr lang="fi-FI" dirty="0"/>
          </a:p>
          <a:p>
            <a:pPr marL="742950" lvl="1" indent="-285750">
              <a:buFontTx/>
              <a:buChar char="-"/>
            </a:pPr>
            <a:r>
              <a:rPr lang="fi-FI" i="1" dirty="0"/>
              <a:t>Energy </a:t>
            </a:r>
            <a:r>
              <a:rPr lang="fi-FI" i="1" dirty="0" err="1"/>
              <a:t>Efficient</a:t>
            </a:r>
            <a:r>
              <a:rPr lang="fi-FI" i="1" dirty="0"/>
              <a:t> </a:t>
            </a:r>
            <a:r>
              <a:rPr lang="fi-FI" i="1" dirty="0" err="1"/>
              <a:t>Buildings</a:t>
            </a:r>
            <a:r>
              <a:rPr lang="fi-FI" i="1" dirty="0"/>
              <a:t> and Environment </a:t>
            </a:r>
            <a:r>
              <a:rPr lang="fi-FI" dirty="0"/>
              <a:t>– for </a:t>
            </a:r>
            <a:r>
              <a:rPr lang="fi-FI" dirty="0" err="1"/>
              <a:t>companies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and </a:t>
            </a:r>
            <a:r>
              <a:rPr lang="fi-FI" dirty="0" err="1" smtClean="0"/>
              <a:t>construction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10-15 companies </a:t>
            </a:r>
            <a:r>
              <a:rPr lang="en-US" dirty="0" smtClean="0"/>
              <a:t>represented on each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Meetings </a:t>
            </a:r>
            <a:r>
              <a:rPr lang="en-US" b="1" dirty="0">
                <a:solidFill>
                  <a:schemeClr val="tx2"/>
                </a:solidFill>
              </a:rPr>
              <a:t>2-3 times </a:t>
            </a:r>
            <a:r>
              <a:rPr lang="en-US" dirty="0" smtClean="0"/>
              <a:t>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Meeting agenda </a:t>
            </a:r>
            <a:r>
              <a:rPr lang="en-US" dirty="0" smtClean="0"/>
              <a:t>is set according </a:t>
            </a:r>
            <a:r>
              <a:rPr lang="en-US" dirty="0"/>
              <a:t>to </a:t>
            </a:r>
            <a:r>
              <a:rPr lang="en-US" dirty="0" smtClean="0"/>
              <a:t>initiatives from the corporate members and based on the universities´ development needs.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994" y="2139965"/>
            <a:ext cx="1673789" cy="2510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85" y="2139965"/>
            <a:ext cx="3768025" cy="25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342" y="3071221"/>
            <a:ext cx="37838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Research Centre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Technobothnia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in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Sharing of costs with other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according to agreed budget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Taking into account needs from industry in developing curricula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 cooperation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 /sales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458" y="3101998"/>
            <a:ext cx="3138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Vaasa Consortium of Higher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efforts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offering to students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Light administration and each party responsible for own costs.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_inv_intern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3" y="460717"/>
            <a:ext cx="2054327" cy="66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1" y="3828628"/>
            <a:ext cx="1242951" cy="665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4293" y="1353966"/>
            <a:ext cx="672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Novia’s</a:t>
            </a: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sv-S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459" y="2562403"/>
            <a:ext cx="30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endParaRPr kumimoji="0" lang="sv-SE" sz="2800" b="1" i="1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8954" y="2562403"/>
            <a:ext cx="381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sv-S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Industry</a:t>
            </a:r>
            <a:endParaRPr kumimoji="0" lang="sv-SE" sz="2800" b="1" i="1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7816" y="2562403"/>
            <a:ext cx="30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Industry/Business</a:t>
            </a:r>
            <a:endParaRPr kumimoji="0" lang="sv-SE" sz="2800" b="1" i="1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>
            <a:stCxn id="13" idx="0"/>
          </p:cNvCxnSpPr>
          <p:nvPr/>
        </p:nvCxnSpPr>
        <p:spPr>
          <a:xfrm flipH="1" flipV="1">
            <a:off x="1746295" y="2242440"/>
            <a:ext cx="1" cy="319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6295" y="2242440"/>
            <a:ext cx="8293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964507" y="2242440"/>
            <a:ext cx="1" cy="319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0047964" y="2244523"/>
            <a:ext cx="1" cy="319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:\Users\ando.NOVIA\AppData\Local\Microsoft\Windows\Temporary Internet Files\Content.Outlook\0XEEC5AP\85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14" y="3828629"/>
            <a:ext cx="985745" cy="73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8440645" y="3097675"/>
            <a:ext cx="3527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Mare, Turku, 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GigaMare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 Philippines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in 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 education / sales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on curricula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737" y="3828630"/>
            <a:ext cx="1105191" cy="7380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9638" y="783155"/>
            <a:ext cx="672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inv_intern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3" y="460717"/>
            <a:ext cx="2054327" cy="6687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9638" y="3043029"/>
            <a:ext cx="672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sv-SE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sv-SE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1104" y="5451216"/>
            <a:ext cx="562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Örjan Andersson, </a:t>
            </a:r>
            <a:r>
              <a:rPr lang="fi-FI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D.Sc</a:t>
            </a: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(Tech)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orjan.andersson@novia.fi</a:t>
            </a:r>
            <a:endParaRPr lang="sv-SE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9792" y="5451216"/>
            <a:ext cx="562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Further</a:t>
            </a: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information</a:t>
            </a: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fi-FI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please</a:t>
            </a: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fi-FI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contact</a:t>
            </a:r>
            <a:r>
              <a:rPr lang="fi-FI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</a:t>
            </a:r>
            <a:endParaRPr lang="sv-SE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0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387473" y="2097517"/>
            <a:ext cx="4647172" cy="4687409"/>
          </a:xfrm>
          <a:prstGeom prst="rect">
            <a:avLst/>
          </a:prstGeom>
        </p:spPr>
        <p:txBody>
          <a:bodyPr vert="horz" lIns="0" tIns="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l" defTabSz="609585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cs typeface="Corbel"/>
              </a:rPr>
              <a:t>The largest Swedish-speaking University of Applied Sciences in Finland </a:t>
            </a:r>
          </a:p>
          <a:p>
            <a:pPr marL="228594" indent="-228594" algn="l" defTabSz="609585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cs typeface="Corbel"/>
              </a:rPr>
              <a:t>Number of students: 4000 </a:t>
            </a:r>
          </a:p>
          <a:p>
            <a:pPr marL="228594" indent="-228594" algn="l" defTabSz="609585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cs typeface="Corbel"/>
              </a:rPr>
              <a:t>Number of staff: 300 </a:t>
            </a:r>
          </a:p>
          <a:p>
            <a:pPr marL="228594" indent="-228594" algn="l" defTabSz="609585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467" dirty="0" err="1">
                <a:solidFill>
                  <a:prstClr val="black"/>
                </a:solidFill>
                <a:latin typeface="Corbel"/>
                <a:cs typeface="Corbel"/>
              </a:rPr>
              <a:t>Novia</a:t>
            </a:r>
            <a:r>
              <a:rPr lang="en-US" sz="1467" dirty="0">
                <a:solidFill>
                  <a:prstClr val="black"/>
                </a:solidFill>
                <a:latin typeface="Corbel"/>
                <a:cs typeface="Corbel"/>
              </a:rPr>
              <a:t> is located in four cities on the west coast of Finland</a:t>
            </a:r>
          </a:p>
          <a:p>
            <a:pPr algn="l" defTabSz="609585"/>
            <a:endParaRPr lang="sv-SE" sz="1467" dirty="0">
              <a:solidFill>
                <a:prstClr val="black"/>
              </a:solidFill>
              <a:latin typeface="Corbel"/>
              <a:cs typeface="Corbel"/>
            </a:endParaRPr>
          </a:p>
          <a:p>
            <a:pPr algn="l" defTabSz="609585"/>
            <a:r>
              <a:rPr lang="sv-FI" sz="1467" b="1" dirty="0">
                <a:solidFill>
                  <a:prstClr val="black"/>
                </a:solidFill>
                <a:latin typeface="Corbel"/>
                <a:cs typeface="Corbel"/>
              </a:rPr>
              <a:t>Novia UAS offers:</a:t>
            </a:r>
          </a:p>
          <a:p>
            <a:pPr marL="228594" indent="-228594" algn="l" defTabSz="609585"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sv-FI" sz="1467" dirty="0" err="1">
                <a:solidFill>
                  <a:prstClr val="black"/>
                </a:solidFill>
                <a:latin typeface="Corbel"/>
                <a:cs typeface="Corbel"/>
              </a:rPr>
              <a:t>Bachelor’s</a:t>
            </a:r>
            <a:r>
              <a:rPr lang="sv-FI" sz="1467" dirty="0">
                <a:solidFill>
                  <a:prstClr val="black"/>
                </a:solidFill>
                <a:latin typeface="Corbel"/>
                <a:cs typeface="Corbel"/>
              </a:rPr>
              <a:t> Degree Programmes in Swedish and English</a:t>
            </a:r>
          </a:p>
          <a:p>
            <a:pPr marL="228594" indent="-228594" algn="l" defTabSz="609585"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sv-FI" sz="1467" dirty="0" err="1">
                <a:solidFill>
                  <a:prstClr val="black"/>
                </a:solidFill>
                <a:latin typeface="Corbel"/>
                <a:cs typeface="Corbel"/>
              </a:rPr>
              <a:t>Master’s</a:t>
            </a:r>
            <a:r>
              <a:rPr lang="sv-FI" sz="1467" dirty="0">
                <a:solidFill>
                  <a:prstClr val="black"/>
                </a:solidFill>
                <a:latin typeface="Corbel"/>
                <a:cs typeface="Corbel"/>
              </a:rPr>
              <a:t> Degree Programmes in Swedish and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93520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9219" y="432681"/>
            <a:ext cx="679156" cy="138552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472" y="868035"/>
            <a:ext cx="5804528" cy="86703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609585"/>
            <a:r>
              <a:rPr lang="fi-FI" sz="2667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NOVIA </a:t>
            </a:r>
            <a:r>
              <a:rPr lang="fi-FI" sz="2667" b="1" dirty="0">
                <a:solidFill>
                  <a:prstClr val="black"/>
                </a:solidFill>
                <a:latin typeface="Corbel" panose="020B0503020204020204" pitchFamily="34" charset="0"/>
              </a:rPr>
              <a:t>UNIVERSITY </a:t>
            </a:r>
            <a:endParaRPr lang="fi-FI" sz="2667" b="1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defTabSz="609585"/>
            <a:r>
              <a:rPr lang="fi-FI" sz="2667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OF </a:t>
            </a:r>
            <a:r>
              <a:rPr lang="fi-FI" sz="2667" b="1" dirty="0">
                <a:solidFill>
                  <a:prstClr val="black"/>
                </a:solidFill>
                <a:latin typeface="Corbel" panose="020B0503020204020204" pitchFamily="34" charset="0"/>
              </a:rPr>
              <a:t>APPLIED SCIENCES</a:t>
            </a:r>
            <a:endParaRPr lang="sv-FI" sz="2667" b="1" dirty="0">
              <a:solidFill>
                <a:prstClr val="black"/>
              </a:solidFill>
              <a:latin typeface="Corbel" panose="020B0503020204020204" pitchFamily="34" charset="0"/>
              <a:ea typeface="ＭＳ Ｐゴシック" charset="-128"/>
              <a:cs typeface="Corbel"/>
            </a:endParaRPr>
          </a:p>
        </p:txBody>
      </p:sp>
      <p:pic>
        <p:nvPicPr>
          <p:cNvPr id="9" name="Picture 8" descr="logo_inv_intern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73" y="6014529"/>
            <a:ext cx="1253185" cy="4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77013" y="935911"/>
            <a:ext cx="5276844" cy="45660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609585"/>
            <a:r>
              <a:rPr lang="sv-FI" sz="2667" dirty="0">
                <a:solidFill>
                  <a:prstClr val="black"/>
                </a:solidFill>
                <a:latin typeface="Corbel"/>
                <a:cs typeface="Corbel"/>
              </a:rPr>
              <a:t>NOVIA’S </a:t>
            </a:r>
            <a:r>
              <a:rPr lang="sv-FI" sz="2667" b="1" dirty="0">
                <a:solidFill>
                  <a:prstClr val="black"/>
                </a:solidFill>
                <a:latin typeface="Corbel"/>
                <a:cs typeface="Corbel"/>
              </a:rPr>
              <a:t>DEGREE PROGRAMMES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87472" y="1561996"/>
            <a:ext cx="4866384" cy="4973357"/>
          </a:xfrm>
          <a:prstGeom prst="rect">
            <a:avLst/>
          </a:prstGeom>
        </p:spPr>
        <p:txBody>
          <a:bodyPr vert="horz" lIns="0" tIns="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>
              <a:spcBef>
                <a:spcPts val="533"/>
              </a:spcBef>
            </a:pPr>
            <a:r>
              <a:rPr lang="en-US" sz="1467" dirty="0" err="1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Novia’s</a:t>
            </a: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degree </a:t>
            </a:r>
            <a:r>
              <a:rPr lang="en-US" sz="1467" dirty="0" err="1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programmes</a:t>
            </a: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are planned with focus on tomorrow’s working life in order to give our students</a:t>
            </a:r>
          </a:p>
          <a:p>
            <a:pPr marL="239178" indent="-239178" algn="l" defTabSz="609585">
              <a:spcBef>
                <a:spcPts val="533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good opportunities on the </a:t>
            </a:r>
            <a:r>
              <a:rPr lang="en-US" sz="1467" dirty="0" err="1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labour</a:t>
            </a: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market</a:t>
            </a:r>
          </a:p>
          <a:p>
            <a:pPr marL="239178" indent="-239178" algn="l" defTabSz="609585">
              <a:spcBef>
                <a:spcPts val="533"/>
              </a:spcBef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skills in their professional field</a:t>
            </a:r>
          </a:p>
          <a:p>
            <a:pPr marL="237061" indent="-237061" algn="l" defTabSz="609585">
              <a:spcBef>
                <a:spcPts val="533"/>
              </a:spcBef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good communicative and social skills</a:t>
            </a:r>
          </a:p>
          <a:p>
            <a:pPr marL="237061" indent="-237061" algn="l" defTabSz="609585">
              <a:spcBef>
                <a:spcPts val="533"/>
              </a:spcBef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co-operation and team-working skills</a:t>
            </a:r>
          </a:p>
          <a:p>
            <a:pPr marL="237061" indent="-237061" algn="l" defTabSz="609585">
              <a:spcBef>
                <a:spcPts val="533"/>
              </a:spcBef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capability to work in an international environment</a:t>
            </a:r>
          </a:p>
          <a:p>
            <a:pPr algn="l" defTabSz="609585">
              <a:spcBef>
                <a:spcPts val="32"/>
              </a:spcBef>
              <a:buClr>
                <a:srgbClr val="990000"/>
              </a:buClr>
            </a:pPr>
            <a:endParaRPr lang="en-US" sz="1467" b="1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  <a:p>
            <a:pPr algn="l" defTabSz="609585">
              <a:spcBef>
                <a:spcPts val="32"/>
              </a:spcBef>
              <a:buClr>
                <a:srgbClr val="990000"/>
              </a:buClr>
            </a:pPr>
            <a:r>
              <a:rPr lang="en-US" sz="1467" b="1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Bachelor level studies</a:t>
            </a:r>
          </a:p>
          <a:p>
            <a:pPr indent="-220128" algn="l" defTabSz="609585"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comprise 210 – 270 credits </a:t>
            </a:r>
          </a:p>
          <a:p>
            <a:pPr indent="-220128" algn="l" defTabSz="609585"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last for 3,5 –  4,5 years</a:t>
            </a:r>
          </a:p>
          <a:p>
            <a:pPr algn="l" defTabSz="609585">
              <a:buClr>
                <a:srgbClr val="990000"/>
              </a:buClr>
            </a:pPr>
            <a:r>
              <a:rPr lang="en-US" sz="1467" b="1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/>
            </a:r>
            <a:br>
              <a:rPr lang="en-US" sz="1467" b="1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</a:br>
            <a:r>
              <a:rPr lang="en-US" sz="1467" b="1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Master level studies </a:t>
            </a:r>
          </a:p>
          <a:p>
            <a:pPr indent="-220128" algn="l" defTabSz="609585"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comprise 60 – 90 credits</a:t>
            </a:r>
          </a:p>
          <a:p>
            <a:pPr indent="-220128" algn="l" defTabSz="609585">
              <a:buClr>
                <a:srgbClr val="990000"/>
              </a:buClr>
              <a:buFont typeface="Wingdings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last for 1,5 – 2,5 years (in general blended learning as part-</a:t>
            </a:r>
            <a:b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</a:br>
            <a:r>
              <a:rPr lang="en-US" sz="14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      time studies)</a:t>
            </a:r>
          </a:p>
          <a:p>
            <a:pPr indent="-220128" algn="l" defTabSz="609585"/>
            <a:endParaRPr lang="en-US" sz="1467" b="1" dirty="0">
              <a:solidFill>
                <a:prstClr val="black"/>
              </a:solidFill>
              <a:latin typeface="Corbel"/>
              <a:ea typeface="Arial" charset="0"/>
              <a:cs typeface="Corbel"/>
            </a:endParaRPr>
          </a:p>
          <a:p>
            <a:pPr indent="-220128" algn="l" defTabSz="609585"/>
            <a:endParaRPr lang="en-US" sz="1467" b="1" dirty="0">
              <a:solidFill>
                <a:prstClr val="black"/>
              </a:solidFill>
              <a:latin typeface="Corbel"/>
              <a:ea typeface="Arial" charset="0"/>
              <a:cs typeface="Corbel"/>
            </a:endParaRPr>
          </a:p>
          <a:p>
            <a:pPr algn="l" defTabSz="609585">
              <a:spcBef>
                <a:spcPts val="533"/>
              </a:spcBef>
            </a:pPr>
            <a:endParaRPr lang="en-US" sz="1067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  <a:p>
            <a:pPr marL="237061" indent="-237061" algn="l" defTabSz="609585">
              <a:spcBef>
                <a:spcPts val="533"/>
              </a:spcBef>
              <a:buClr>
                <a:srgbClr val="990000"/>
              </a:buClr>
              <a:buFont typeface="Wingdings" charset="2"/>
              <a:buChar char="§"/>
            </a:pPr>
            <a:endParaRPr lang="en-US" sz="1467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  <a:p>
            <a:pPr marL="237061" indent="-237061" algn="l" defTabSz="609585">
              <a:spcBef>
                <a:spcPts val="533"/>
              </a:spcBef>
              <a:buClr>
                <a:srgbClr val="990000"/>
              </a:buClr>
              <a:buFont typeface="Wingdings" charset="2"/>
              <a:buChar char="§"/>
            </a:pPr>
            <a:endParaRPr lang="en-US" sz="1467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5209" y="432681"/>
            <a:ext cx="679156" cy="138552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logo_inv_intern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73" y="6014529"/>
            <a:ext cx="1253185" cy="407947"/>
          </a:xfrm>
          <a:prstGeom prst="rect">
            <a:avLst/>
          </a:prstGeom>
        </p:spPr>
      </p:pic>
      <p:pic>
        <p:nvPicPr>
          <p:cNvPr id="10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73"/>
            <a:ext cx="2480744" cy="3573085"/>
          </a:xfrm>
          <a:prstGeom prst="rect">
            <a:avLst/>
          </a:prstGeom>
        </p:spPr>
      </p:pic>
      <p:pic>
        <p:nvPicPr>
          <p:cNvPr id="12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498016"/>
            <a:ext cx="2480745" cy="3502393"/>
          </a:xfrm>
          <a:prstGeom prst="rect">
            <a:avLst/>
          </a:prstGeom>
        </p:spPr>
      </p:pic>
      <p:pic>
        <p:nvPicPr>
          <p:cNvPr id="13" name="Bildobjekt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70" y="-21573"/>
            <a:ext cx="2461229" cy="3573085"/>
          </a:xfrm>
          <a:prstGeom prst="rect">
            <a:avLst/>
          </a:prstGeom>
        </p:spPr>
      </p:pic>
      <p:pic>
        <p:nvPicPr>
          <p:cNvPr id="14" name="Bildobjekt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70" y="3498016"/>
            <a:ext cx="2461239" cy="35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61565" y="1294381"/>
            <a:ext cx="5804528" cy="45660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609585"/>
            <a:r>
              <a:rPr lang="en-US" sz="2667" b="1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RESEARCH AND </a:t>
            </a:r>
            <a:r>
              <a:rPr lang="en-US" sz="2667" dirty="0">
                <a:solidFill>
                  <a:prstClr val="black"/>
                </a:solidFill>
                <a:latin typeface="Corbel"/>
                <a:ea typeface="ＭＳ Ｐゴシック" charset="-128"/>
                <a:cs typeface="Corbel"/>
              </a:rPr>
              <a:t>DEVELOPMENT</a:t>
            </a:r>
            <a:endParaRPr lang="sv-FI" sz="2667" dirty="0">
              <a:solidFill>
                <a:prstClr val="black"/>
              </a:solidFill>
              <a:latin typeface="Corbel"/>
              <a:ea typeface="ＭＳ Ｐゴシック" charset="-128"/>
              <a:cs typeface="Corbel"/>
            </a:endParaRPr>
          </a:p>
        </p:txBody>
      </p:sp>
      <p:pic>
        <p:nvPicPr>
          <p:cNvPr id="9" name="Picture 8" descr="logo_inv_intern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73" y="6014529"/>
            <a:ext cx="1253185" cy="4079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5209" y="432681"/>
            <a:ext cx="679156" cy="138552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35208" cy="6954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149" y="0"/>
            <a:ext cx="5025357" cy="6954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8960" y="2027309"/>
            <a:ext cx="5049563" cy="30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defTabSz="60958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  <a:t>R&amp;D activities at </a:t>
            </a:r>
            <a:r>
              <a:rPr lang="en-US" sz="1467" dirty="0" err="1">
                <a:solidFill>
                  <a:prstClr val="black"/>
                </a:solidFill>
                <a:latin typeface="Corbel" panose="020B0503020204020204" pitchFamily="34" charset="0"/>
              </a:rPr>
              <a:t>Novia</a:t>
            </a:r>
            <a: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  <a:t> UAS are based on long-term sustainability and carried out within five selected focus areas. </a:t>
            </a:r>
            <a:b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</a:br>
            <a:endParaRPr lang="en-US" sz="1467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28594" indent="-228594" defTabSz="60958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  <a:t>We co-operate closely with enterprises, municipalities and other </a:t>
            </a:r>
            <a:r>
              <a:rPr lang="en-US" sz="1467" dirty="0" err="1">
                <a:solidFill>
                  <a:prstClr val="black"/>
                </a:solidFill>
                <a:latin typeface="Corbel" panose="020B0503020204020204" pitchFamily="34" charset="0"/>
              </a:rPr>
              <a:t>organisations</a:t>
            </a:r>
            <a: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  <a:t> in order to support regional development and our education.</a:t>
            </a:r>
          </a:p>
          <a:p>
            <a:pPr defTabSz="609585">
              <a:buClr>
                <a:srgbClr val="C00000"/>
              </a:buClr>
            </a:pPr>
            <a:endParaRPr lang="fi-FI" sz="1467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28594" indent="-228594" defTabSz="60958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  <a:t>We conduct versatile project activities and have substantial know-how of various external funding schemes.</a:t>
            </a:r>
            <a:b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</a:br>
            <a:endParaRPr lang="en-US" sz="1467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28594" indent="-228594" defTabSz="60958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prstClr val="black"/>
                </a:solidFill>
                <a:latin typeface="Corbel" panose="020B0503020204020204" pitchFamily="34" charset="0"/>
              </a:rPr>
              <a:t>We co-operate with other institutions of higher education in Finland and abroad.</a:t>
            </a:r>
            <a:endParaRPr lang="fi-FI" sz="1467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342" y="3071221"/>
            <a:ext cx="37838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Research Centre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Technobothnia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458" y="3101998"/>
            <a:ext cx="313898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Vaasa Consortium of Higher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_inv_intern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3" y="460717"/>
            <a:ext cx="2054327" cy="66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8" y="4089889"/>
            <a:ext cx="3098313" cy="1657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491" y="1353966"/>
            <a:ext cx="672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sv-SE" sz="36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Novia’s</a:t>
            </a:r>
            <a:r>
              <a:rPr lang="sv-SE" sz="3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sv-SE" sz="36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c</a:t>
            </a:r>
            <a:r>
              <a:rPr lang="sv-SE" sz="36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ooperation</a:t>
            </a:r>
            <a:r>
              <a:rPr lang="sv-SE" sz="3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sv-SE" sz="36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models</a:t>
            </a:r>
            <a:endParaRPr lang="sv-SE" sz="3600" b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459" y="2562403"/>
            <a:ext cx="30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Universities</a:t>
            </a:r>
            <a:endParaRPr lang="sv-SE" sz="2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8954" y="2562403"/>
            <a:ext cx="381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Universities</a:t>
            </a:r>
            <a:r>
              <a:rPr lang="sv-SE" sz="2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&amp; Industry</a:t>
            </a:r>
            <a:endParaRPr lang="sv-SE" sz="2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7816" y="2562403"/>
            <a:ext cx="30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Industry/Business</a:t>
            </a:r>
            <a:endParaRPr lang="sv-SE" sz="2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19" name="Straight Connector 18"/>
          <p:cNvCxnSpPr>
            <a:stCxn id="13" idx="0"/>
          </p:cNvCxnSpPr>
          <p:nvPr/>
        </p:nvCxnSpPr>
        <p:spPr>
          <a:xfrm flipH="1" flipV="1">
            <a:off x="1746295" y="2242440"/>
            <a:ext cx="1" cy="319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6295" y="2242440"/>
            <a:ext cx="82933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964507" y="2242440"/>
            <a:ext cx="1" cy="319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0047964" y="2244523"/>
            <a:ext cx="1" cy="319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:\Users\ando.NOVIA\AppData\Local\Microsoft\Windows\Temporary Internet Files\Content.Outlook\0XEEC5AP\85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44" y="4089889"/>
            <a:ext cx="3458600" cy="209623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8440644" y="3097675"/>
            <a:ext cx="301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 smtClean="0">
                <a:solidFill>
                  <a:srgbClr val="44546A">
                    <a:lumMod val="75000"/>
                  </a:srgbClr>
                </a:solidFill>
              </a:rPr>
              <a:t>Aboa</a:t>
            </a:r>
            <a:r>
              <a:rPr lang="en-US" b="1" dirty="0" smtClean="0">
                <a:solidFill>
                  <a:srgbClr val="44546A">
                    <a:lumMod val="75000"/>
                  </a:srgbClr>
                </a:solidFill>
              </a:rPr>
              <a:t> Mare, Turku, Finland</a:t>
            </a:r>
          </a:p>
          <a:p>
            <a:pPr lvl="0">
              <a:defRPr/>
            </a:pPr>
            <a:r>
              <a:rPr lang="en-US" b="1" dirty="0" err="1" smtClean="0">
                <a:solidFill>
                  <a:srgbClr val="44546A">
                    <a:lumMod val="75000"/>
                  </a:srgbClr>
                </a:solidFill>
              </a:rPr>
              <a:t>GigaMare</a:t>
            </a:r>
            <a:r>
              <a:rPr lang="en-US" b="1" dirty="0" smtClean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b="1" dirty="0" err="1" smtClean="0">
                <a:solidFill>
                  <a:srgbClr val="44546A">
                    <a:lumMod val="75000"/>
                  </a:srgbClr>
                </a:solidFill>
              </a:rPr>
              <a:t>Inc</a:t>
            </a:r>
            <a:r>
              <a:rPr lang="en-US" b="1" dirty="0" smtClean="0">
                <a:solidFill>
                  <a:srgbClr val="44546A">
                    <a:lumMod val="75000"/>
                  </a:srgbClr>
                </a:solidFill>
              </a:rPr>
              <a:t>, The Philippines</a:t>
            </a:r>
            <a:endParaRPr lang="en-US" b="1" dirty="0">
              <a:solidFill>
                <a:srgbClr val="44546A">
                  <a:lumMod val="75000"/>
                </a:srgb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738" y="4089890"/>
            <a:ext cx="3172966" cy="21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13" y="-19907"/>
            <a:ext cx="13376364" cy="7157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7383" y="698434"/>
            <a:ext cx="1894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Vaasa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Higher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7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9" y="110046"/>
            <a:ext cx="2870500" cy="1535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607" y="2004722"/>
            <a:ext cx="4729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Vaasa Consortium of Higher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Vaasa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Vaasa University of Applied Sciences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University of Applied Sciences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Åbo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Akademi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University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School of Economics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Helsinki / Vaasa Unit of Legal Studies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cooperation agreement was established 19 January 2001.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2937" y="2004722"/>
            <a:ext cx="57650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statement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an internationally acknowledged, socially and culturally influential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higher education and research in technology, commerce, media and welfare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Consortium encourages cooperation between higher education institutions in Vaasa by collecting ideas that are developed and implemented trough a versatile network.</a:t>
            </a:r>
          </a:p>
        </p:txBody>
      </p:sp>
    </p:spTree>
    <p:extLst>
      <p:ext uri="{BB962C8B-B14F-4D97-AF65-F5344CB8AC3E}">
        <p14:creationId xmlns:p14="http://schemas.microsoft.com/office/powerpoint/2010/main" val="31929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342" y="2026194"/>
            <a:ext cx="378387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 study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 to the agreement, the universities in Vaasa offer a flexible study right. The goal is to expand the education offer of each institution.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students can expand his/her education through studies at other agreement universities. The agreement also includes exchange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JOO-studies are free of charge.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151" y="2056971"/>
            <a:ext cx="47295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Officers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Affairs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Careers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Affairs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2115" y="2056971"/>
            <a:ext cx="31350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Teaching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Linguavaasa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co-operation group for language teaching.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objective is to develop and advance co-operation in language and communication teaching.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group arranges several joint language courses for the university students in Vaasa.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9" y="110046"/>
            <a:ext cx="2870500" cy="15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6626" y="900782"/>
            <a:ext cx="7521582" cy="224855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i-FI" sz="2800" dirty="0"/>
          </a:p>
          <a:p>
            <a:pPr algn="ctr"/>
            <a:r>
              <a:rPr lang="fi-FI" sz="5600" dirty="0" err="1" smtClean="0"/>
              <a:t>Technobothnia</a:t>
            </a:r>
            <a:endParaRPr lang="fi-FI" sz="5600" dirty="0"/>
          </a:p>
          <a:p>
            <a:pPr algn="ctr"/>
            <a:r>
              <a:rPr lang="fi-FI" sz="2800" dirty="0" err="1"/>
              <a:t>Education</a:t>
            </a:r>
            <a:r>
              <a:rPr lang="fi-FI" sz="2800" dirty="0"/>
              <a:t> and </a:t>
            </a:r>
            <a:r>
              <a:rPr lang="fi-FI" sz="2800" dirty="0" err="1"/>
              <a:t>research</a:t>
            </a:r>
            <a:r>
              <a:rPr lang="fi-FI" sz="2800" dirty="0"/>
              <a:t> </a:t>
            </a:r>
            <a:r>
              <a:rPr lang="fi-FI" sz="2800" dirty="0" err="1" smtClean="0"/>
              <a:t>centre</a:t>
            </a:r>
            <a:endParaRPr lang="sv-SE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6" y="1375136"/>
            <a:ext cx="2503069" cy="37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Technobotnia">
      <a:dk1>
        <a:srgbClr val="000000"/>
      </a:dk1>
      <a:lt1>
        <a:srgbClr val="FFFFFF"/>
      </a:lt1>
      <a:dk2>
        <a:srgbClr val="318A83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767</Words>
  <Application>Microsoft Office PowerPoint</Application>
  <PresentationFormat>Произвольный</PresentationFormat>
  <Paragraphs>188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Office Theme</vt:lpstr>
      <vt:lpstr>Essential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Yrkeshögskolan Novia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Kietz</dc:creator>
  <cp:lastModifiedBy>Mammadova</cp:lastModifiedBy>
  <cp:revision>54</cp:revision>
  <dcterms:created xsi:type="dcterms:W3CDTF">2016-10-14T06:04:43Z</dcterms:created>
  <dcterms:modified xsi:type="dcterms:W3CDTF">2016-11-14T07:23:34Z</dcterms:modified>
</cp:coreProperties>
</file>